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12192000" cy="6858000"/>
  <p:notesSz cx="6858000" cy="12192000"/>
  <p:embeddedFontLst>
    <p:embeddedFont>
      <p:font typeface="微软雅黑" panose="020B0503020204020204" pitchFamily="34" charset="-122"/>
      <p:regular r:id="rId51"/>
      <p:bold r:id="rId52"/>
    </p:embeddedFont>
    <p:embeddedFont>
      <p:font typeface="MiSans" panose="020B0604020202020204" charset="-122"/>
      <p:regular r:id="rId53"/>
    </p:embeddedFont>
    <p:embeddedFont>
      <p:font typeface="Sorts Mill Goudy" panose="020B0604020202020204" charset="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725" y="6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s>
</file>

<file path=ppt/media/image1.jpg>
</file>

<file path=ppt/media/image2.jpeg>
</file>

<file path=ppt/media/image3.png>
</file>

<file path=ppt/media/image4.png>
</file>

<file path=ppt/media/image5.jpe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812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6" name="Image 0">
            <a:extLst>
              <a:ext uri="{FF2B5EF4-FFF2-40B4-BE49-F238E27FC236}">
                <a16:creationId xmlns:a16="http://schemas.microsoft.com/office/drawing/2014/main" id="{F4044D9F-2622-AC01-66A7-1D022C145751}"/>
              </a:ext>
            </a:extLst>
          </p:cNvPr>
          <p:cNvPicPr>
            <a:picLocks noChangeAspect="1"/>
          </p:cNvPicPr>
          <p:nvPr/>
        </p:nvPicPr>
        <p:blipFill>
          <a:blip r:embed="rId3">
            <a:alphaModFix amt="20000"/>
          </a:blip>
          <a:srcRect t="7023" b="7023"/>
          <a:stretch/>
        </p:blipFill>
        <p:spPr>
          <a:xfrm>
            <a:off x="1" y="0"/>
            <a:ext cx="12192000" cy="6857719"/>
          </a:xfrm>
          <a:prstGeom prst="roundRect">
            <a:avLst>
              <a:gd name="adj" fmla="val 0"/>
            </a:avLst>
          </a:prstGeom>
        </p:spPr>
      </p:pic>
      <p:sp>
        <p:nvSpPr>
          <p:cNvPr id="25" name="Shape 0">
            <a:extLst>
              <a:ext uri="{FF2B5EF4-FFF2-40B4-BE49-F238E27FC236}">
                <a16:creationId xmlns:a16="http://schemas.microsoft.com/office/drawing/2014/main" id="{7BEDBDE8-DE7A-EBFC-07D1-1B2EE131F68E}"/>
              </a:ext>
            </a:extLst>
          </p:cNvPr>
          <p:cNvSpPr/>
          <p:nvPr/>
        </p:nvSpPr>
        <p:spPr>
          <a:xfrm>
            <a:off x="0" y="0"/>
            <a:ext cx="12192000" cy="6857719"/>
          </a:xfrm>
          <a:custGeom>
            <a:avLst/>
            <a:gdLst/>
            <a:ahLst/>
            <a:cxnLst/>
            <a:rect l="l" t="t" r="r" b="b"/>
            <a:pathLst>
              <a:path w="12192000" h="7733983">
                <a:moveTo>
                  <a:pt x="0" y="0"/>
                </a:moveTo>
                <a:lnTo>
                  <a:pt x="12192000" y="0"/>
                </a:lnTo>
                <a:lnTo>
                  <a:pt x="12192000" y="7733983"/>
                </a:lnTo>
                <a:lnTo>
                  <a:pt x="0" y="7733983"/>
                </a:lnTo>
                <a:lnTo>
                  <a:pt x="0" y="0"/>
                </a:lnTo>
                <a:close/>
              </a:path>
            </a:pathLst>
          </a:custGeom>
          <a:gradFill flip="none" rotWithShape="1">
            <a:gsLst>
              <a:gs pos="0">
                <a:srgbClr val="8B0000">
                  <a:alpha val="90000"/>
                </a:srgbClr>
              </a:gs>
              <a:gs pos="50000">
                <a:srgbClr val="8B0000">
                  <a:alpha val="70000"/>
                </a:srgbClr>
              </a:gs>
              <a:gs pos="100000">
                <a:srgbClr val="000000">
                  <a:alpha val="0"/>
                </a:srgbClr>
              </a:gs>
            </a:gsLst>
            <a:lin ang="2700000" scaled="1"/>
          </a:gradFill>
          <a:ln/>
        </p:spPr>
      </p:sp>
      <p:sp>
        <p:nvSpPr>
          <p:cNvPr id="4" name="Shape 1"/>
          <p:cNvSpPr/>
          <p:nvPr/>
        </p:nvSpPr>
        <p:spPr>
          <a:xfrm>
            <a:off x="381000" y="381000"/>
            <a:ext cx="2352675" cy="342900"/>
          </a:xfrm>
          <a:custGeom>
            <a:avLst/>
            <a:gdLst/>
            <a:ahLst/>
            <a:cxnLst/>
            <a:rect l="l" t="t" r="r" b="b"/>
            <a:pathLst>
              <a:path w="2352675" h="342900">
                <a:moveTo>
                  <a:pt x="0" y="0"/>
                </a:moveTo>
                <a:lnTo>
                  <a:pt x="2352675" y="0"/>
                </a:lnTo>
                <a:lnTo>
                  <a:pt x="2352675" y="342900"/>
                </a:lnTo>
                <a:lnTo>
                  <a:pt x="0" y="342900"/>
                </a:lnTo>
                <a:lnTo>
                  <a:pt x="0" y="0"/>
                </a:lnTo>
                <a:close/>
              </a:path>
            </a:pathLst>
          </a:custGeom>
          <a:solidFill>
            <a:srgbClr val="8B0000"/>
          </a:solidFill>
          <a:ln/>
        </p:spPr>
      </p:sp>
      <p:sp>
        <p:nvSpPr>
          <p:cNvPr id="5" name="Text 2"/>
          <p:cNvSpPr/>
          <p:nvPr/>
        </p:nvSpPr>
        <p:spPr>
          <a:xfrm>
            <a:off x="381000" y="381000"/>
            <a:ext cx="241935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M2 DATA SCIENCE DEFENSE</a:t>
            </a:r>
            <a:endParaRPr lang="en-US" sz="1600" dirty="0"/>
          </a:p>
        </p:txBody>
      </p:sp>
      <p:sp>
        <p:nvSpPr>
          <p:cNvPr id="6" name="Text 3"/>
          <p:cNvSpPr/>
          <p:nvPr/>
        </p:nvSpPr>
        <p:spPr>
          <a:xfrm>
            <a:off x="10276625" y="381000"/>
            <a:ext cx="1533525" cy="190500"/>
          </a:xfrm>
          <a:prstGeom prst="rect">
            <a:avLst/>
          </a:prstGeom>
          <a:noFill/>
          <a:ln/>
        </p:spPr>
        <p:txBody>
          <a:bodyPr wrap="square" lIns="0" tIns="0" rIns="0" bIns="0" rtlCol="0" anchor="ctr"/>
          <a:lstStyle/>
          <a:p>
            <a:pPr algn="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Semester Project</a:t>
            </a:r>
            <a:endParaRPr lang="en-US" sz="1600" dirty="0">
              <a:solidFill>
                <a:schemeClr val="bg1"/>
              </a:solidFill>
            </a:endParaRPr>
          </a:p>
        </p:txBody>
      </p:sp>
      <p:sp>
        <p:nvSpPr>
          <p:cNvPr id="7" name="Text 4"/>
          <p:cNvSpPr/>
          <p:nvPr/>
        </p:nvSpPr>
        <p:spPr>
          <a:xfrm>
            <a:off x="10276625" y="571500"/>
            <a:ext cx="1533525" cy="190500"/>
          </a:xfrm>
          <a:prstGeom prst="rect">
            <a:avLst/>
          </a:prstGeom>
          <a:noFill/>
          <a:ln/>
        </p:spPr>
        <p:txBody>
          <a:bodyPr wrap="square" lIns="0" tIns="0" rIns="0" bIns="0" rtlCol="0" anchor="ctr"/>
          <a:lstStyle/>
          <a:p>
            <a:pPr algn="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Data Science Department</a:t>
            </a:r>
            <a:endParaRPr lang="en-US" sz="1600" dirty="0">
              <a:solidFill>
                <a:schemeClr val="bg1"/>
              </a:solidFill>
            </a:endParaRPr>
          </a:p>
        </p:txBody>
      </p:sp>
      <p:sp>
        <p:nvSpPr>
          <p:cNvPr id="9" name="Shape 6"/>
          <p:cNvSpPr/>
          <p:nvPr/>
        </p:nvSpPr>
        <p:spPr>
          <a:xfrm>
            <a:off x="381000" y="2788444"/>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10" name="Text 7"/>
          <p:cNvSpPr/>
          <p:nvPr/>
        </p:nvSpPr>
        <p:spPr>
          <a:xfrm>
            <a:off x="381000" y="3055144"/>
            <a:ext cx="8648700" cy="304800"/>
          </a:xfrm>
          <a:prstGeom prst="rect">
            <a:avLst/>
          </a:prstGeom>
          <a:noFill/>
          <a:ln/>
        </p:spPr>
        <p:txBody>
          <a:bodyPr wrap="square" lIns="0" tIns="0" rIns="0" bIns="0" rtlCol="0" anchor="ctr"/>
          <a:lstStyle/>
          <a:p>
            <a:pPr>
              <a:lnSpc>
                <a:spcPct val="110000"/>
              </a:lnSpc>
            </a:pPr>
            <a:r>
              <a:rPr lang="en-US" sz="1800" b="1" dirty="0">
                <a:solidFill>
                  <a:schemeClr val="bg1"/>
                </a:solidFill>
                <a:latin typeface="Sorts Mill Goudy" pitchFamily="34" charset="0"/>
                <a:ea typeface="Sorts Mill Goudy" pitchFamily="34" charset="-122"/>
                <a:cs typeface="Sorts Mill Goudy" pitchFamily="34" charset="-120"/>
              </a:rPr>
              <a:t>A Reproducibility Audit and Forensic Restoration</a:t>
            </a:r>
            <a:endParaRPr lang="en-US" sz="1600" dirty="0">
              <a:solidFill>
                <a:schemeClr val="bg1"/>
              </a:solidFill>
            </a:endParaRPr>
          </a:p>
        </p:txBody>
      </p:sp>
      <p:sp>
        <p:nvSpPr>
          <p:cNvPr id="11" name="Shape 8"/>
          <p:cNvSpPr/>
          <p:nvPr/>
        </p:nvSpPr>
        <p:spPr>
          <a:xfrm>
            <a:off x="400050" y="3664744"/>
            <a:ext cx="8515350" cy="1019175"/>
          </a:xfrm>
          <a:custGeom>
            <a:avLst/>
            <a:gdLst/>
            <a:ahLst/>
            <a:cxnLst/>
            <a:rect l="l" t="t" r="r" b="b"/>
            <a:pathLst>
              <a:path w="8515350" h="1019175">
                <a:moveTo>
                  <a:pt x="38100" y="0"/>
                </a:moveTo>
                <a:lnTo>
                  <a:pt x="8439146" y="0"/>
                </a:lnTo>
                <a:cubicBezTo>
                  <a:pt x="8481232" y="0"/>
                  <a:pt x="8515350" y="34118"/>
                  <a:pt x="8515350" y="76204"/>
                </a:cubicBezTo>
                <a:lnTo>
                  <a:pt x="8515350" y="942971"/>
                </a:lnTo>
                <a:cubicBezTo>
                  <a:pt x="8515350" y="985057"/>
                  <a:pt x="8481232" y="1019175"/>
                  <a:pt x="8439146" y="1019175"/>
                </a:cubicBezTo>
                <a:lnTo>
                  <a:pt x="38100" y="1019175"/>
                </a:lnTo>
                <a:cubicBezTo>
                  <a:pt x="17058" y="1019175"/>
                  <a:pt x="0" y="1002117"/>
                  <a:pt x="0" y="981075"/>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2" name="Shape 9"/>
          <p:cNvSpPr/>
          <p:nvPr/>
        </p:nvSpPr>
        <p:spPr>
          <a:xfrm>
            <a:off x="400050" y="3664744"/>
            <a:ext cx="38100" cy="1019175"/>
          </a:xfrm>
          <a:custGeom>
            <a:avLst/>
            <a:gdLst/>
            <a:ahLst/>
            <a:cxnLst/>
            <a:rect l="l" t="t" r="r" b="b"/>
            <a:pathLst>
              <a:path w="38100" h="1019175">
                <a:moveTo>
                  <a:pt x="38100" y="0"/>
                </a:moveTo>
                <a:lnTo>
                  <a:pt x="38100" y="0"/>
                </a:lnTo>
                <a:lnTo>
                  <a:pt x="38100" y="1019175"/>
                </a:lnTo>
                <a:lnTo>
                  <a:pt x="38100" y="1019175"/>
                </a:lnTo>
                <a:cubicBezTo>
                  <a:pt x="17072" y="1019175"/>
                  <a:pt x="0" y="1002103"/>
                  <a:pt x="0" y="981075"/>
                </a:cubicBezTo>
                <a:lnTo>
                  <a:pt x="0" y="38100"/>
                </a:lnTo>
                <a:cubicBezTo>
                  <a:pt x="0" y="17072"/>
                  <a:pt x="17072" y="0"/>
                  <a:pt x="38100" y="0"/>
                </a:cubicBezTo>
                <a:close/>
              </a:path>
            </a:pathLst>
          </a:custGeom>
          <a:solidFill>
            <a:srgbClr val="8B0000"/>
          </a:solidFill>
          <a:ln/>
        </p:spPr>
      </p:sp>
      <p:sp>
        <p:nvSpPr>
          <p:cNvPr id="13" name="Text 10"/>
          <p:cNvSpPr/>
          <p:nvPr/>
        </p:nvSpPr>
        <p:spPr>
          <a:xfrm>
            <a:off x="647700" y="3893344"/>
            <a:ext cx="8124825" cy="561975"/>
          </a:xfrm>
          <a:prstGeom prst="rect">
            <a:avLst/>
          </a:prstGeom>
          <a:noFill/>
          <a:ln/>
        </p:spPr>
        <p:txBody>
          <a:bodyPr wrap="square" lIns="0" tIns="0" rIns="0" bIns="0" rtlCol="0" anchor="ctr"/>
          <a:lstStyle/>
          <a:p>
            <a:pPr>
              <a:lnSpc>
                <a:spcPct val="140000"/>
              </a:lnSpc>
            </a:pPr>
            <a:r>
              <a:rPr lang="en-US" sz="1350" dirty="0">
                <a:solidFill>
                  <a:srgbClr val="1F2937"/>
                </a:solidFill>
                <a:latin typeface="Sorts Mill Goudy" pitchFamily="34" charset="0"/>
                <a:ea typeface="Sorts Mill Goudy" pitchFamily="34" charset="-122"/>
                <a:cs typeface="Sorts Mill Goudy" pitchFamily="34" charset="-120"/>
              </a:rPr>
              <a:t>Investigating the reproducibility crisis in automated Knowledge Graph verification through forensic pipeline reconstruction</a:t>
            </a:r>
            <a:endParaRPr lang="en-US" sz="1600" dirty="0"/>
          </a:p>
        </p:txBody>
      </p:sp>
      <p:sp>
        <p:nvSpPr>
          <p:cNvPr id="14" name="Text 11"/>
          <p:cNvSpPr/>
          <p:nvPr/>
        </p:nvSpPr>
        <p:spPr>
          <a:xfrm>
            <a:off x="381000" y="5334000"/>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Candidate</a:t>
            </a:r>
            <a:endParaRPr lang="en-US" sz="1600" dirty="0">
              <a:solidFill>
                <a:schemeClr val="bg1"/>
              </a:solidFill>
            </a:endParaRPr>
          </a:p>
        </p:txBody>
      </p:sp>
      <p:sp>
        <p:nvSpPr>
          <p:cNvPr id="15" name="Text 12"/>
          <p:cNvSpPr/>
          <p:nvPr/>
        </p:nvSpPr>
        <p:spPr>
          <a:xfrm>
            <a:off x="381000" y="5562600"/>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Karthik Raja KANDAVEL</a:t>
            </a:r>
            <a:endParaRPr lang="en-US" sz="1600" dirty="0">
              <a:solidFill>
                <a:schemeClr val="bg1"/>
              </a:solidFill>
            </a:endParaRPr>
          </a:p>
        </p:txBody>
      </p:sp>
      <p:sp>
        <p:nvSpPr>
          <p:cNvPr id="16" name="Text 13"/>
          <p:cNvSpPr/>
          <p:nvPr/>
        </p:nvSpPr>
        <p:spPr>
          <a:xfrm>
            <a:off x="3367089" y="5345906"/>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Supervisors</a:t>
            </a:r>
            <a:endParaRPr lang="en-US" sz="1600" dirty="0">
              <a:solidFill>
                <a:schemeClr val="bg1"/>
              </a:solidFill>
            </a:endParaRPr>
          </a:p>
        </p:txBody>
      </p:sp>
      <p:sp>
        <p:nvSpPr>
          <p:cNvPr id="17" name="Text 14"/>
          <p:cNvSpPr/>
          <p:nvPr/>
        </p:nvSpPr>
        <p:spPr>
          <a:xfrm>
            <a:off x="3367089" y="5574506"/>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Fanfu WEI, Thibault EHRHART, Raphaël TRONCY</a:t>
            </a:r>
            <a:endParaRPr lang="en-US" sz="1600" dirty="0">
              <a:solidFill>
                <a:schemeClr val="bg1"/>
              </a:solidFill>
            </a:endParaRPr>
          </a:p>
        </p:txBody>
      </p:sp>
      <p:sp>
        <p:nvSpPr>
          <p:cNvPr id="18" name="Text 15"/>
          <p:cNvSpPr/>
          <p:nvPr/>
        </p:nvSpPr>
        <p:spPr>
          <a:xfrm>
            <a:off x="381000" y="6057900"/>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Institution</a:t>
            </a:r>
            <a:endParaRPr lang="en-US" sz="1600" dirty="0">
              <a:solidFill>
                <a:schemeClr val="bg1"/>
              </a:solidFill>
            </a:endParaRPr>
          </a:p>
        </p:txBody>
      </p:sp>
      <p:sp>
        <p:nvSpPr>
          <p:cNvPr id="19" name="Text 16"/>
          <p:cNvSpPr/>
          <p:nvPr/>
        </p:nvSpPr>
        <p:spPr>
          <a:xfrm>
            <a:off x="381000" y="6286501"/>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EURECOM Data Science Department</a:t>
            </a:r>
            <a:endParaRPr lang="en-US" sz="1600" dirty="0">
              <a:solidFill>
                <a:schemeClr val="bg1"/>
              </a:solidFill>
            </a:endParaRPr>
          </a:p>
        </p:txBody>
      </p:sp>
      <p:sp>
        <p:nvSpPr>
          <p:cNvPr id="20" name="Text 17"/>
          <p:cNvSpPr/>
          <p:nvPr/>
        </p:nvSpPr>
        <p:spPr>
          <a:xfrm>
            <a:off x="3367089" y="6069806"/>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Date</a:t>
            </a:r>
            <a:endParaRPr lang="en-US" sz="1600" dirty="0">
              <a:solidFill>
                <a:schemeClr val="bg1"/>
              </a:solidFill>
            </a:endParaRPr>
          </a:p>
        </p:txBody>
      </p:sp>
      <p:sp>
        <p:nvSpPr>
          <p:cNvPr id="21" name="Text 18"/>
          <p:cNvSpPr/>
          <p:nvPr/>
        </p:nvSpPr>
        <p:spPr>
          <a:xfrm>
            <a:off x="3367089" y="6298407"/>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February 2026</a:t>
            </a:r>
            <a:endParaRPr lang="en-US" sz="1600" dirty="0">
              <a:solidFill>
                <a:schemeClr val="bg1"/>
              </a:solidFill>
            </a:endParaRPr>
          </a:p>
        </p:txBody>
      </p:sp>
      <p:sp>
        <p:nvSpPr>
          <p:cNvPr id="8" name="Text 5"/>
          <p:cNvSpPr/>
          <p:nvPr/>
        </p:nvSpPr>
        <p:spPr>
          <a:xfrm>
            <a:off x="381000" y="1416844"/>
            <a:ext cx="8763000" cy="1143000"/>
          </a:xfrm>
          <a:prstGeom prst="rect">
            <a:avLst/>
          </a:prstGeom>
          <a:noFill/>
          <a:ln/>
        </p:spPr>
        <p:txBody>
          <a:bodyPr wrap="square" lIns="0" tIns="0" rIns="0" bIns="0" rtlCol="0" anchor="ctr"/>
          <a:lstStyle/>
          <a:p>
            <a:pPr>
              <a:lnSpc>
                <a:spcPct val="100000"/>
              </a:lnSpc>
            </a:pPr>
            <a:r>
              <a:rPr lang="en-US" sz="3600" b="1" dirty="0">
                <a:solidFill>
                  <a:schemeClr val="bg1"/>
                </a:solidFill>
                <a:latin typeface="Sorts Mill Goudy" pitchFamily="34" charset="0"/>
                <a:ea typeface="Sorts Mill Goudy" pitchFamily="34" charset="-122"/>
                <a:cs typeface="Sorts Mill Goudy" pitchFamily="34" charset="-120"/>
              </a:rPr>
              <a:t>Scaling and Improving ProVe for Large-Scale Wikidata Provenance Verification</a:t>
            </a:r>
            <a:endParaRPr lang="en-US" sz="1600" dirty="0">
              <a:solidFill>
                <a:schemeClr val="bg1"/>
              </a:solidFill>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2.1 MODULE 1: DATA ENGINEERING</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Special Tokens &amp; Custom Serialization</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90650"/>
            <a:ext cx="5600700" cy="4057650"/>
          </a:xfrm>
          <a:custGeom>
            <a:avLst/>
            <a:gdLst/>
            <a:ahLst/>
            <a:cxnLst/>
            <a:rect l="l" t="t" r="r" b="b"/>
            <a:pathLst>
              <a:path w="5600700" h="4057650">
                <a:moveTo>
                  <a:pt x="38100" y="0"/>
                </a:moveTo>
                <a:lnTo>
                  <a:pt x="5562600" y="0"/>
                </a:lnTo>
                <a:cubicBezTo>
                  <a:pt x="5583628" y="0"/>
                  <a:pt x="5600700" y="17072"/>
                  <a:pt x="5600700" y="38100"/>
                </a:cubicBezTo>
                <a:lnTo>
                  <a:pt x="5600700" y="3981447"/>
                </a:lnTo>
                <a:cubicBezTo>
                  <a:pt x="5600700" y="4023533"/>
                  <a:pt x="5566583" y="4057650"/>
                  <a:pt x="5524497" y="4057650"/>
                </a:cubicBezTo>
                <a:lnTo>
                  <a:pt x="76203" y="4057650"/>
                </a:lnTo>
                <a:cubicBezTo>
                  <a:pt x="34117" y="4057650"/>
                  <a:pt x="0" y="4023533"/>
                  <a:pt x="0" y="3981447"/>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22C55E"/>
          </a:solidFill>
          <a:ln/>
        </p:spPr>
      </p:sp>
      <p:sp>
        <p:nvSpPr>
          <p:cNvPr id="7" name="Text 5"/>
          <p:cNvSpPr/>
          <p:nvPr/>
        </p:nvSpPr>
        <p:spPr>
          <a:xfrm>
            <a:off x="5715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Custom Serialization Format</a:t>
            </a:r>
            <a:endParaRPr lang="en-US" sz="1600" dirty="0"/>
          </a:p>
        </p:txBody>
      </p:sp>
      <p:sp>
        <p:nvSpPr>
          <p:cNvPr id="8" name="Text 6"/>
          <p:cNvSpPr/>
          <p:nvPr/>
        </p:nvSpPr>
        <p:spPr>
          <a:xfrm>
            <a:off x="571500" y="2019300"/>
            <a:ext cx="529590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To prepare training data from WebNLG 2020, implemented custom serialization using </a:t>
            </a:r>
            <a:r>
              <a:rPr lang="en-US" sz="1200" b="1" dirty="0">
                <a:solidFill>
                  <a:srgbClr val="1F2937"/>
                </a:solidFill>
                <a:latin typeface="Sorts Mill Goudy" pitchFamily="34" charset="0"/>
                <a:ea typeface="Sorts Mill Goudy" pitchFamily="34" charset="-122"/>
                <a:cs typeface="Sorts Mill Goudy" pitchFamily="34" charset="-120"/>
              </a:rPr>
              <a:t>special tokens</a:t>
            </a:r>
            <a:r>
              <a:rPr lang="en-US" sz="1200" dirty="0">
                <a:solidFill>
                  <a:srgbClr val="1F2937"/>
                </a:solidFill>
                <a:latin typeface="Sorts Mill Goudy" pitchFamily="34" charset="0"/>
                <a:ea typeface="Sorts Mill Goudy" pitchFamily="34" charset="-122"/>
                <a:cs typeface="Sorts Mill Goudy" pitchFamily="34" charset="-120"/>
              </a:rPr>
              <a:t> to explicitly delineate triple components:</a:t>
            </a:r>
            <a:endParaRPr lang="en-US" sz="1600" dirty="0"/>
          </a:p>
        </p:txBody>
      </p:sp>
      <p:sp>
        <p:nvSpPr>
          <p:cNvPr id="9" name="Shape 7"/>
          <p:cNvSpPr/>
          <p:nvPr/>
        </p:nvSpPr>
        <p:spPr>
          <a:xfrm>
            <a:off x="571500" y="26670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10" name="Shape 8"/>
          <p:cNvSpPr/>
          <p:nvPr/>
        </p:nvSpPr>
        <p:spPr>
          <a:xfrm>
            <a:off x="685800" y="27813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11" name="Text 9"/>
          <p:cNvSpPr/>
          <p:nvPr/>
        </p:nvSpPr>
        <p:spPr>
          <a:xfrm>
            <a:off x="638175" y="27813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12" name="Text 10"/>
          <p:cNvSpPr/>
          <p:nvPr/>
        </p:nvSpPr>
        <p:spPr>
          <a:xfrm>
            <a:off x="1257300" y="2800350"/>
            <a:ext cx="1352550"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Head / Subject</a:t>
            </a:r>
            <a:endParaRPr lang="en-US" sz="1600" dirty="0"/>
          </a:p>
        </p:txBody>
      </p:sp>
      <p:sp>
        <p:nvSpPr>
          <p:cNvPr id="13" name="Text 11"/>
          <p:cNvSpPr/>
          <p:nvPr/>
        </p:nvSpPr>
        <p:spPr>
          <a:xfrm>
            <a:off x="1257300" y="3028950"/>
            <a:ext cx="13430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Entity being described</a:t>
            </a:r>
            <a:endParaRPr lang="en-US" sz="1600" dirty="0"/>
          </a:p>
        </p:txBody>
      </p:sp>
      <p:sp>
        <p:nvSpPr>
          <p:cNvPr id="14" name="Shape 12"/>
          <p:cNvSpPr/>
          <p:nvPr/>
        </p:nvSpPr>
        <p:spPr>
          <a:xfrm>
            <a:off x="571500" y="34671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15" name="Shape 13"/>
          <p:cNvSpPr/>
          <p:nvPr/>
        </p:nvSpPr>
        <p:spPr>
          <a:xfrm>
            <a:off x="685800" y="35814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16" name="Text 14"/>
          <p:cNvSpPr/>
          <p:nvPr/>
        </p:nvSpPr>
        <p:spPr>
          <a:xfrm>
            <a:off x="638175" y="35814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17" name="Text 15"/>
          <p:cNvSpPr/>
          <p:nvPr/>
        </p:nvSpPr>
        <p:spPr>
          <a:xfrm>
            <a:off x="1257300" y="3600450"/>
            <a:ext cx="1438275"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Relation / Predicate</a:t>
            </a:r>
            <a:endParaRPr lang="en-US" sz="1600" dirty="0"/>
          </a:p>
        </p:txBody>
      </p:sp>
      <p:sp>
        <p:nvSpPr>
          <p:cNvPr id="18" name="Text 16"/>
          <p:cNvSpPr/>
          <p:nvPr/>
        </p:nvSpPr>
        <p:spPr>
          <a:xfrm>
            <a:off x="1257300" y="3829050"/>
            <a:ext cx="1428750"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Property or relationship</a:t>
            </a:r>
            <a:endParaRPr lang="en-US" sz="1600" dirty="0"/>
          </a:p>
        </p:txBody>
      </p:sp>
      <p:sp>
        <p:nvSpPr>
          <p:cNvPr id="19" name="Shape 17"/>
          <p:cNvSpPr/>
          <p:nvPr/>
        </p:nvSpPr>
        <p:spPr>
          <a:xfrm>
            <a:off x="571500" y="42672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20" name="Shape 18"/>
          <p:cNvSpPr/>
          <p:nvPr/>
        </p:nvSpPr>
        <p:spPr>
          <a:xfrm>
            <a:off x="685800" y="43815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21" name="Text 19"/>
          <p:cNvSpPr/>
          <p:nvPr/>
        </p:nvSpPr>
        <p:spPr>
          <a:xfrm>
            <a:off x="638175" y="43815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22" name="Text 20"/>
          <p:cNvSpPr/>
          <p:nvPr/>
        </p:nvSpPr>
        <p:spPr>
          <a:xfrm>
            <a:off x="1257300" y="4400550"/>
            <a:ext cx="1295400"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Tail / Object</a:t>
            </a:r>
            <a:endParaRPr lang="en-US" sz="1600" dirty="0"/>
          </a:p>
        </p:txBody>
      </p:sp>
      <p:sp>
        <p:nvSpPr>
          <p:cNvPr id="23" name="Text 21"/>
          <p:cNvSpPr/>
          <p:nvPr/>
        </p:nvSpPr>
        <p:spPr>
          <a:xfrm>
            <a:off x="1257300" y="4629150"/>
            <a:ext cx="12858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Value or target entity</a:t>
            </a:r>
            <a:endParaRPr lang="en-US" sz="1600" dirty="0"/>
          </a:p>
        </p:txBody>
      </p:sp>
      <p:sp>
        <p:nvSpPr>
          <p:cNvPr id="24" name="Shape 22"/>
          <p:cNvSpPr/>
          <p:nvPr/>
        </p:nvSpPr>
        <p:spPr>
          <a:xfrm>
            <a:off x="6229350" y="1371600"/>
            <a:ext cx="5581650" cy="2590800"/>
          </a:xfrm>
          <a:custGeom>
            <a:avLst/>
            <a:gdLst/>
            <a:ahLst/>
            <a:cxnLst/>
            <a:rect l="l" t="t" r="r" b="b"/>
            <a:pathLst>
              <a:path w="5581650" h="2590800">
                <a:moveTo>
                  <a:pt x="38100" y="0"/>
                </a:moveTo>
                <a:lnTo>
                  <a:pt x="5505455" y="0"/>
                </a:lnTo>
                <a:cubicBezTo>
                  <a:pt x="5547508" y="0"/>
                  <a:pt x="5581650" y="34142"/>
                  <a:pt x="5581650" y="76195"/>
                </a:cubicBezTo>
                <a:lnTo>
                  <a:pt x="5581650" y="2514605"/>
                </a:lnTo>
                <a:cubicBezTo>
                  <a:pt x="5581650" y="2556686"/>
                  <a:pt x="5547536" y="2590800"/>
                  <a:pt x="5505455" y="2590800"/>
                </a:cubicBezTo>
                <a:lnTo>
                  <a:pt x="38100" y="2590800"/>
                </a:lnTo>
                <a:cubicBezTo>
                  <a:pt x="17072" y="2590800"/>
                  <a:pt x="0" y="2573728"/>
                  <a:pt x="0" y="25527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25" name="Shape 23"/>
          <p:cNvSpPr/>
          <p:nvPr/>
        </p:nvSpPr>
        <p:spPr>
          <a:xfrm>
            <a:off x="6229350" y="1371600"/>
            <a:ext cx="38100" cy="2590800"/>
          </a:xfrm>
          <a:custGeom>
            <a:avLst/>
            <a:gdLst/>
            <a:ahLst/>
            <a:cxnLst/>
            <a:rect l="l" t="t" r="r" b="b"/>
            <a:pathLst>
              <a:path w="38100" h="2590800">
                <a:moveTo>
                  <a:pt x="38100" y="0"/>
                </a:moveTo>
                <a:lnTo>
                  <a:pt x="38100" y="0"/>
                </a:lnTo>
                <a:lnTo>
                  <a:pt x="38100" y="2590800"/>
                </a:lnTo>
                <a:lnTo>
                  <a:pt x="38100" y="2590800"/>
                </a:lnTo>
                <a:cubicBezTo>
                  <a:pt x="17072" y="2590800"/>
                  <a:pt x="0" y="2573728"/>
                  <a:pt x="0" y="2552700"/>
                </a:cubicBezTo>
                <a:lnTo>
                  <a:pt x="0" y="38100"/>
                </a:lnTo>
                <a:cubicBezTo>
                  <a:pt x="0" y="17072"/>
                  <a:pt x="17072" y="0"/>
                  <a:pt x="38100" y="0"/>
                </a:cubicBezTo>
                <a:close/>
              </a:path>
            </a:pathLst>
          </a:custGeom>
          <a:solidFill>
            <a:srgbClr val="22C55E"/>
          </a:solidFill>
          <a:ln/>
        </p:spPr>
      </p:sp>
      <p:sp>
        <p:nvSpPr>
          <p:cNvPr id="26" name="Text 24"/>
          <p:cNvSpPr/>
          <p:nvPr/>
        </p:nvSpPr>
        <p:spPr>
          <a:xfrm>
            <a:off x="6438900" y="1562100"/>
            <a:ext cx="52673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Example Transformation</a:t>
            </a:r>
            <a:endParaRPr lang="en-US" sz="1600" dirty="0"/>
          </a:p>
        </p:txBody>
      </p:sp>
      <p:sp>
        <p:nvSpPr>
          <p:cNvPr id="27" name="Text 25"/>
          <p:cNvSpPr/>
          <p:nvPr/>
        </p:nvSpPr>
        <p:spPr>
          <a:xfrm>
            <a:off x="6438900" y="1943100"/>
            <a:ext cx="5248275"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INPUT (Structured Triple)</a:t>
            </a:r>
            <a:endParaRPr lang="en-US" sz="1600" dirty="0"/>
          </a:p>
        </p:txBody>
      </p:sp>
      <p:sp>
        <p:nvSpPr>
          <p:cNvPr id="28" name="Shape 26"/>
          <p:cNvSpPr/>
          <p:nvPr/>
        </p:nvSpPr>
        <p:spPr>
          <a:xfrm>
            <a:off x="6438900" y="2209800"/>
            <a:ext cx="5181600" cy="419100"/>
          </a:xfrm>
          <a:custGeom>
            <a:avLst/>
            <a:gdLst/>
            <a:ahLst/>
            <a:cxnLst/>
            <a:rect l="l" t="t" r="r" b="b"/>
            <a:pathLst>
              <a:path w="5181600" h="419100">
                <a:moveTo>
                  <a:pt x="38100" y="0"/>
                </a:moveTo>
                <a:lnTo>
                  <a:pt x="5143500" y="0"/>
                </a:lnTo>
                <a:cubicBezTo>
                  <a:pt x="5164542" y="0"/>
                  <a:pt x="5181600" y="17058"/>
                  <a:pt x="5181600" y="38100"/>
                </a:cubicBezTo>
                <a:lnTo>
                  <a:pt x="5181600" y="381000"/>
                </a:lnTo>
                <a:cubicBezTo>
                  <a:pt x="5181600" y="402042"/>
                  <a:pt x="5164542" y="419100"/>
                  <a:pt x="5143500" y="419100"/>
                </a:cubicBezTo>
                <a:lnTo>
                  <a:pt x="38100" y="419100"/>
                </a:lnTo>
                <a:cubicBezTo>
                  <a:pt x="17058" y="419100"/>
                  <a:pt x="0" y="402042"/>
                  <a:pt x="0" y="381000"/>
                </a:cubicBezTo>
                <a:lnTo>
                  <a:pt x="0" y="38100"/>
                </a:lnTo>
                <a:cubicBezTo>
                  <a:pt x="0" y="17072"/>
                  <a:pt x="17072" y="0"/>
                  <a:pt x="38100" y="0"/>
                </a:cubicBezTo>
                <a:close/>
              </a:path>
            </a:pathLst>
          </a:custGeom>
          <a:solidFill>
            <a:srgbClr val="8B0000">
              <a:alpha val="5098"/>
            </a:srgbClr>
          </a:solidFill>
          <a:ln/>
        </p:spPr>
      </p:sp>
      <p:sp>
        <p:nvSpPr>
          <p:cNvPr id="29" name="Text 27"/>
          <p:cNvSpPr/>
          <p:nvPr/>
        </p:nvSpPr>
        <p:spPr>
          <a:xfrm>
            <a:off x="6438900" y="2209800"/>
            <a:ext cx="5248275" cy="419100"/>
          </a:xfrm>
          <a:prstGeom prst="rect">
            <a:avLst/>
          </a:prstGeom>
          <a:noFill/>
          <a:ln/>
        </p:spPr>
        <p:txBody>
          <a:bodyPr wrap="square" lIns="114300" tIns="114300" rIns="114300" bIns="1143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Andrews County Airport location Texas</a:t>
            </a:r>
            <a:endParaRPr lang="en-US" sz="1600" dirty="0"/>
          </a:p>
        </p:txBody>
      </p:sp>
      <p:sp>
        <p:nvSpPr>
          <p:cNvPr id="30" name="Shape 28"/>
          <p:cNvSpPr/>
          <p:nvPr/>
        </p:nvSpPr>
        <p:spPr>
          <a:xfrm>
            <a:off x="8943976" y="2743200"/>
            <a:ext cx="171450" cy="228600"/>
          </a:xfrm>
          <a:custGeom>
            <a:avLst/>
            <a:gdLst/>
            <a:ahLst/>
            <a:cxnLst/>
            <a:rect l="l" t="t" r="r" b="b"/>
            <a:pathLst>
              <a:path w="171450" h="228600">
                <a:moveTo>
                  <a:pt x="75634" y="224403"/>
                </a:moveTo>
                <a:cubicBezTo>
                  <a:pt x="81216" y="229984"/>
                  <a:pt x="90279" y="229984"/>
                  <a:pt x="95860" y="224403"/>
                </a:cubicBezTo>
                <a:lnTo>
                  <a:pt x="167298" y="152966"/>
                </a:lnTo>
                <a:cubicBezTo>
                  <a:pt x="172879" y="147384"/>
                  <a:pt x="172879" y="138321"/>
                  <a:pt x="167298" y="132740"/>
                </a:cubicBezTo>
                <a:cubicBezTo>
                  <a:pt x="161717" y="127159"/>
                  <a:pt x="152653" y="127159"/>
                  <a:pt x="147072" y="132740"/>
                </a:cubicBezTo>
                <a:lnTo>
                  <a:pt x="100013" y="179799"/>
                </a:lnTo>
                <a:lnTo>
                  <a:pt x="100013" y="14288"/>
                </a:lnTo>
                <a:cubicBezTo>
                  <a:pt x="100013" y="6385"/>
                  <a:pt x="93628" y="0"/>
                  <a:pt x="85725" y="0"/>
                </a:cubicBezTo>
                <a:cubicBezTo>
                  <a:pt x="77822" y="0"/>
                  <a:pt x="71438" y="6385"/>
                  <a:pt x="71438" y="14288"/>
                </a:cubicBezTo>
                <a:lnTo>
                  <a:pt x="71438" y="179799"/>
                </a:lnTo>
                <a:lnTo>
                  <a:pt x="24378" y="132740"/>
                </a:lnTo>
                <a:cubicBezTo>
                  <a:pt x="18797" y="127159"/>
                  <a:pt x="9733" y="127159"/>
                  <a:pt x="4152" y="132740"/>
                </a:cubicBezTo>
                <a:cubicBezTo>
                  <a:pt x="-1429" y="138321"/>
                  <a:pt x="-1429" y="147384"/>
                  <a:pt x="4152" y="152966"/>
                </a:cubicBezTo>
                <a:lnTo>
                  <a:pt x="75590" y="224403"/>
                </a:lnTo>
                <a:close/>
              </a:path>
            </a:pathLst>
          </a:custGeom>
          <a:solidFill>
            <a:srgbClr val="22C55E"/>
          </a:solidFill>
          <a:ln/>
        </p:spPr>
      </p:sp>
      <p:sp>
        <p:nvSpPr>
          <p:cNvPr id="31" name="Text 29"/>
          <p:cNvSpPr/>
          <p:nvPr/>
        </p:nvSpPr>
        <p:spPr>
          <a:xfrm>
            <a:off x="6438900" y="3086100"/>
            <a:ext cx="5248275"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TARGET (Natural Language)</a:t>
            </a:r>
            <a:endParaRPr lang="en-US" sz="1600" dirty="0"/>
          </a:p>
        </p:txBody>
      </p:sp>
      <p:sp>
        <p:nvSpPr>
          <p:cNvPr id="32" name="Shape 30"/>
          <p:cNvSpPr/>
          <p:nvPr/>
        </p:nvSpPr>
        <p:spPr>
          <a:xfrm>
            <a:off x="6438900" y="3352800"/>
            <a:ext cx="5181600" cy="419100"/>
          </a:xfrm>
          <a:custGeom>
            <a:avLst/>
            <a:gdLst/>
            <a:ahLst/>
            <a:cxnLst/>
            <a:rect l="l" t="t" r="r" b="b"/>
            <a:pathLst>
              <a:path w="5181600" h="419100">
                <a:moveTo>
                  <a:pt x="38100" y="0"/>
                </a:moveTo>
                <a:lnTo>
                  <a:pt x="5143500" y="0"/>
                </a:lnTo>
                <a:cubicBezTo>
                  <a:pt x="5164542" y="0"/>
                  <a:pt x="5181600" y="17058"/>
                  <a:pt x="5181600" y="38100"/>
                </a:cubicBezTo>
                <a:lnTo>
                  <a:pt x="5181600" y="381000"/>
                </a:lnTo>
                <a:cubicBezTo>
                  <a:pt x="5181600" y="402042"/>
                  <a:pt x="5164542" y="419100"/>
                  <a:pt x="5143500" y="419100"/>
                </a:cubicBezTo>
                <a:lnTo>
                  <a:pt x="38100" y="419100"/>
                </a:lnTo>
                <a:cubicBezTo>
                  <a:pt x="17058" y="419100"/>
                  <a:pt x="0" y="402042"/>
                  <a:pt x="0" y="381000"/>
                </a:cubicBezTo>
                <a:lnTo>
                  <a:pt x="0" y="38100"/>
                </a:lnTo>
                <a:cubicBezTo>
                  <a:pt x="0" y="17072"/>
                  <a:pt x="17072" y="0"/>
                  <a:pt x="38100" y="0"/>
                </a:cubicBezTo>
                <a:close/>
              </a:path>
            </a:pathLst>
          </a:custGeom>
          <a:solidFill>
            <a:srgbClr val="22C55E">
              <a:alpha val="5098"/>
            </a:srgbClr>
          </a:solidFill>
          <a:ln/>
        </p:spPr>
      </p:sp>
      <p:sp>
        <p:nvSpPr>
          <p:cNvPr id="33" name="Text 31"/>
          <p:cNvSpPr/>
          <p:nvPr/>
        </p:nvSpPr>
        <p:spPr>
          <a:xfrm>
            <a:off x="6438900" y="3352800"/>
            <a:ext cx="5248275" cy="419100"/>
          </a:xfrm>
          <a:prstGeom prst="rect">
            <a:avLst/>
          </a:prstGeom>
          <a:noFill/>
          <a:ln/>
        </p:spPr>
        <p:txBody>
          <a:bodyPr wrap="square" lIns="114300" tIns="114300" rIns="114300" bIns="1143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"Andrews County Airport is located in Texas."</a:t>
            </a:r>
            <a:endParaRPr lang="en-US" sz="1600" dirty="0"/>
          </a:p>
        </p:txBody>
      </p:sp>
      <p:sp>
        <p:nvSpPr>
          <p:cNvPr id="34" name="Shape 32"/>
          <p:cNvSpPr/>
          <p:nvPr/>
        </p:nvSpPr>
        <p:spPr>
          <a:xfrm>
            <a:off x="6229350" y="4114800"/>
            <a:ext cx="5581650" cy="1333500"/>
          </a:xfrm>
          <a:custGeom>
            <a:avLst/>
            <a:gdLst/>
            <a:ahLst/>
            <a:cxnLst/>
            <a:rect l="l" t="t" r="r" b="b"/>
            <a:pathLst>
              <a:path w="5581650" h="1333500">
                <a:moveTo>
                  <a:pt x="38100" y="0"/>
                </a:moveTo>
                <a:lnTo>
                  <a:pt x="5505454" y="0"/>
                </a:lnTo>
                <a:cubicBezTo>
                  <a:pt x="5547536" y="0"/>
                  <a:pt x="5581650" y="34114"/>
                  <a:pt x="5581650" y="76196"/>
                </a:cubicBezTo>
                <a:lnTo>
                  <a:pt x="5581650" y="1257304"/>
                </a:lnTo>
                <a:cubicBezTo>
                  <a:pt x="5581650" y="1299386"/>
                  <a:pt x="5547536" y="1333500"/>
                  <a:pt x="5505454" y="1333500"/>
                </a:cubicBezTo>
                <a:lnTo>
                  <a:pt x="38100" y="1333500"/>
                </a:lnTo>
                <a:cubicBezTo>
                  <a:pt x="17072" y="1333500"/>
                  <a:pt x="0" y="1316428"/>
                  <a:pt x="0" y="1295400"/>
                </a:cubicBezTo>
                <a:lnTo>
                  <a:pt x="0" y="38100"/>
                </a:lnTo>
                <a:cubicBezTo>
                  <a:pt x="0" y="17072"/>
                  <a:pt x="17072" y="0"/>
                  <a:pt x="38100" y="0"/>
                </a:cubicBezTo>
                <a:close/>
              </a:path>
            </a:pathLst>
          </a:custGeom>
          <a:solidFill>
            <a:srgbClr val="8B0000">
              <a:alpha val="5098"/>
            </a:srgbClr>
          </a:solidFill>
          <a:ln/>
        </p:spPr>
      </p:sp>
      <p:sp>
        <p:nvSpPr>
          <p:cNvPr id="35" name="Shape 33"/>
          <p:cNvSpPr/>
          <p:nvPr/>
        </p:nvSpPr>
        <p:spPr>
          <a:xfrm>
            <a:off x="6229350" y="4114800"/>
            <a:ext cx="38100" cy="1333500"/>
          </a:xfrm>
          <a:custGeom>
            <a:avLst/>
            <a:gdLst/>
            <a:ahLst/>
            <a:cxnLst/>
            <a:rect l="l" t="t" r="r" b="b"/>
            <a:pathLst>
              <a:path w="38100" h="1333500">
                <a:moveTo>
                  <a:pt x="38100" y="0"/>
                </a:moveTo>
                <a:lnTo>
                  <a:pt x="38100" y="0"/>
                </a:lnTo>
                <a:lnTo>
                  <a:pt x="38100" y="1333500"/>
                </a:lnTo>
                <a:lnTo>
                  <a:pt x="38100" y="1333500"/>
                </a:lnTo>
                <a:cubicBezTo>
                  <a:pt x="17072" y="1333500"/>
                  <a:pt x="0" y="1316428"/>
                  <a:pt x="0" y="1295400"/>
                </a:cubicBezTo>
                <a:lnTo>
                  <a:pt x="0" y="38100"/>
                </a:lnTo>
                <a:cubicBezTo>
                  <a:pt x="0" y="17072"/>
                  <a:pt x="17072" y="0"/>
                  <a:pt x="38100" y="0"/>
                </a:cubicBezTo>
                <a:close/>
              </a:path>
            </a:pathLst>
          </a:custGeom>
          <a:solidFill>
            <a:srgbClr val="8B0000"/>
          </a:solidFill>
          <a:ln/>
        </p:spPr>
      </p:sp>
      <p:sp>
        <p:nvSpPr>
          <p:cNvPr id="36" name="Text 34"/>
          <p:cNvSpPr/>
          <p:nvPr/>
        </p:nvSpPr>
        <p:spPr>
          <a:xfrm>
            <a:off x="6400800" y="4267200"/>
            <a:ext cx="53435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WITHOUT TOKENS (Failure Mode)</a:t>
            </a:r>
            <a:endParaRPr lang="en-US" sz="1600" dirty="0"/>
          </a:p>
        </p:txBody>
      </p:sp>
      <p:sp>
        <p:nvSpPr>
          <p:cNvPr id="37" name="Shape 35"/>
          <p:cNvSpPr/>
          <p:nvPr/>
        </p:nvSpPr>
        <p:spPr>
          <a:xfrm>
            <a:off x="6400800" y="4610100"/>
            <a:ext cx="5257800" cy="419100"/>
          </a:xfrm>
          <a:custGeom>
            <a:avLst/>
            <a:gdLst/>
            <a:ahLst/>
            <a:cxnLst/>
            <a:rect l="l" t="t" r="r" b="b"/>
            <a:pathLst>
              <a:path w="5257800" h="419100">
                <a:moveTo>
                  <a:pt x="38100" y="0"/>
                </a:moveTo>
                <a:lnTo>
                  <a:pt x="5219700" y="0"/>
                </a:lnTo>
                <a:cubicBezTo>
                  <a:pt x="5240742" y="0"/>
                  <a:pt x="5257800" y="17058"/>
                  <a:pt x="5257800" y="38100"/>
                </a:cubicBezTo>
                <a:lnTo>
                  <a:pt x="5257800" y="381000"/>
                </a:lnTo>
                <a:cubicBezTo>
                  <a:pt x="5257800" y="402042"/>
                  <a:pt x="5240742" y="419100"/>
                  <a:pt x="5219700" y="419100"/>
                </a:cubicBezTo>
                <a:lnTo>
                  <a:pt x="38100" y="419100"/>
                </a:lnTo>
                <a:cubicBezTo>
                  <a:pt x="17058" y="419100"/>
                  <a:pt x="0" y="402042"/>
                  <a:pt x="0" y="381000"/>
                </a:cubicBezTo>
                <a:lnTo>
                  <a:pt x="0" y="38100"/>
                </a:lnTo>
                <a:cubicBezTo>
                  <a:pt x="0" y="17072"/>
                  <a:pt x="17072" y="0"/>
                  <a:pt x="38100" y="0"/>
                </a:cubicBezTo>
                <a:close/>
              </a:path>
            </a:pathLst>
          </a:custGeom>
          <a:solidFill>
            <a:srgbClr val="FFFFFF"/>
          </a:solidFill>
          <a:ln/>
        </p:spPr>
      </p:sp>
      <p:sp>
        <p:nvSpPr>
          <p:cNvPr id="38" name="Text 36"/>
          <p:cNvSpPr/>
          <p:nvPr/>
        </p:nvSpPr>
        <p:spPr>
          <a:xfrm>
            <a:off x="6400800" y="4610100"/>
            <a:ext cx="5324475" cy="419100"/>
          </a:xfrm>
          <a:prstGeom prst="rect">
            <a:avLst/>
          </a:prstGeom>
          <a:noFill/>
          <a:ln/>
        </p:spPr>
        <p:txBody>
          <a:bodyPr wrap="square" lIns="114300" tIns="114300" rIns="114300" bIns="114300" rtlCol="0" anchor="ctr"/>
          <a:lstStyle/>
          <a:p>
            <a:pPr>
              <a:lnSpc>
                <a:spcPct val="120000"/>
              </a:lnSpc>
            </a:pPr>
            <a:r>
              <a:rPr lang="en-US" sz="1050" dirty="0">
                <a:solidFill>
                  <a:srgbClr val="8B0000"/>
                </a:solidFill>
                <a:latin typeface="MiSans" pitchFamily="34" charset="0"/>
                <a:ea typeface="MiSans" pitchFamily="34" charset="-122"/>
                <a:cs typeface="MiSans" pitchFamily="34" charset="-120"/>
              </a:rPr>
              <a:t>"Andrews Texas Airport County in located"</a:t>
            </a:r>
            <a:endParaRPr lang="en-US" sz="1600" dirty="0"/>
          </a:p>
        </p:txBody>
      </p:sp>
      <p:sp>
        <p:nvSpPr>
          <p:cNvPr id="39" name="Text 37"/>
          <p:cNvSpPr/>
          <p:nvPr/>
        </p:nvSpPr>
        <p:spPr>
          <a:xfrm>
            <a:off x="6400800" y="5105400"/>
            <a:ext cx="53244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Scrambled word order, no structural guidance → Structure Collapse</a:t>
            </a:r>
            <a:endParaRPr lang="en-US" sz="1600" dirty="0"/>
          </a:p>
        </p:txBody>
      </p:sp>
      <p:sp>
        <p:nvSpPr>
          <p:cNvPr id="40" name="Shape 38"/>
          <p:cNvSpPr/>
          <p:nvPr/>
        </p:nvSpPr>
        <p:spPr>
          <a:xfrm>
            <a:off x="400050" y="56388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41" name="Shape 39"/>
          <p:cNvSpPr/>
          <p:nvPr/>
        </p:nvSpPr>
        <p:spPr>
          <a:xfrm>
            <a:off x="400050" y="56388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42" name="Text 40"/>
          <p:cNvSpPr/>
          <p:nvPr/>
        </p:nvSpPr>
        <p:spPr>
          <a:xfrm>
            <a:off x="571500" y="57912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These tokens act as </a:t>
            </a:r>
            <a:r>
              <a:rPr lang="en-US" sz="1200" b="1" dirty="0">
                <a:solidFill>
                  <a:srgbClr val="1F2937"/>
                </a:solidFill>
                <a:latin typeface="Sorts Mill Goudy" pitchFamily="34" charset="0"/>
                <a:ea typeface="Sorts Mill Goudy" pitchFamily="34" charset="-122"/>
                <a:cs typeface="Sorts Mill Goudy" pitchFamily="34" charset="-120"/>
              </a:rPr>
              <a:t>structural anchors</a:t>
            </a:r>
            <a:r>
              <a:rPr lang="en-US" sz="1200" dirty="0">
                <a:solidFill>
                  <a:srgbClr val="1F2937"/>
                </a:solidFill>
                <a:latin typeface="Sorts Mill Goudy" pitchFamily="34" charset="0"/>
                <a:ea typeface="Sorts Mill Goudy" pitchFamily="34" charset="-122"/>
                <a:cs typeface="Sorts Mill Goudy" pitchFamily="34" charset="-120"/>
              </a:rPr>
              <a:t> during generation, ensuring the model respects triple boundaries and prevents the structure collapse failure mode observed in 2017 models. The embedding layer was resized to 32,103 to accommodate these custom tokens.</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63940" y="363940"/>
            <a:ext cx="11527809" cy="181970"/>
          </a:xfrm>
          <a:prstGeom prst="rect">
            <a:avLst/>
          </a:prstGeom>
          <a:noFill/>
          <a:ln/>
        </p:spPr>
        <p:txBody>
          <a:bodyPr wrap="square" lIns="0" tIns="0" rIns="0" bIns="0" rtlCol="0" anchor="ctr"/>
          <a:lstStyle/>
          <a:p>
            <a:pPr>
              <a:lnSpc>
                <a:spcPct val="120000"/>
              </a:lnSpc>
            </a:pPr>
            <a:r>
              <a:rPr lang="en-US" sz="1003" b="1" kern="0" spc="50" dirty="0">
                <a:solidFill>
                  <a:srgbClr val="8B0000"/>
                </a:solidFill>
                <a:latin typeface="Sorts Mill Goudy" pitchFamily="34" charset="0"/>
                <a:ea typeface="Sorts Mill Goudy" pitchFamily="34" charset="-122"/>
                <a:cs typeface="Sorts Mill Goudy" pitchFamily="34" charset="-120"/>
              </a:rPr>
              <a:t>2.2 DATA ACQUISITION &amp; PARSING</a:t>
            </a:r>
            <a:endParaRPr lang="en-US" sz="1600" dirty="0"/>
          </a:p>
        </p:txBody>
      </p:sp>
      <p:sp>
        <p:nvSpPr>
          <p:cNvPr id="3" name="Text 1"/>
          <p:cNvSpPr/>
          <p:nvPr/>
        </p:nvSpPr>
        <p:spPr>
          <a:xfrm>
            <a:off x="363940" y="618699"/>
            <a:ext cx="11627893" cy="363940"/>
          </a:xfrm>
          <a:prstGeom prst="rect">
            <a:avLst/>
          </a:prstGeom>
          <a:noFill/>
          <a:ln/>
        </p:spPr>
        <p:txBody>
          <a:bodyPr wrap="square" lIns="0" tIns="0" rIns="0" bIns="0" rtlCol="0" anchor="ctr"/>
          <a:lstStyle/>
          <a:p>
            <a:pPr>
              <a:lnSpc>
                <a:spcPct val="90000"/>
              </a:lnSpc>
            </a:pPr>
            <a:r>
              <a:rPr lang="en-US" sz="2579" b="1" dirty="0">
                <a:solidFill>
                  <a:srgbClr val="1F2937"/>
                </a:solidFill>
                <a:latin typeface="Sorts Mill Goudy" pitchFamily="34" charset="0"/>
                <a:ea typeface="Sorts Mill Goudy" pitchFamily="34" charset="-122"/>
                <a:cs typeface="Sorts Mill Goudy" pitchFamily="34" charset="-120"/>
              </a:rPr>
              <a:t>From SPARQL to Batch-REST</a:t>
            </a:r>
            <a:endParaRPr lang="en-US" sz="1600" dirty="0"/>
          </a:p>
        </p:txBody>
      </p:sp>
      <p:sp>
        <p:nvSpPr>
          <p:cNvPr id="4" name="Shape 2"/>
          <p:cNvSpPr/>
          <p:nvPr/>
        </p:nvSpPr>
        <p:spPr>
          <a:xfrm>
            <a:off x="363940" y="1091821"/>
            <a:ext cx="873457" cy="36394"/>
          </a:xfrm>
          <a:custGeom>
            <a:avLst/>
            <a:gdLst/>
            <a:ahLst/>
            <a:cxnLst/>
            <a:rect l="l" t="t" r="r" b="b"/>
            <a:pathLst>
              <a:path w="873457" h="36394">
                <a:moveTo>
                  <a:pt x="0" y="0"/>
                </a:moveTo>
                <a:lnTo>
                  <a:pt x="873457" y="0"/>
                </a:lnTo>
                <a:lnTo>
                  <a:pt x="873457" y="36394"/>
                </a:lnTo>
                <a:lnTo>
                  <a:pt x="0" y="36394"/>
                </a:lnTo>
                <a:lnTo>
                  <a:pt x="0" y="0"/>
                </a:lnTo>
                <a:close/>
              </a:path>
            </a:pathLst>
          </a:custGeom>
          <a:solidFill>
            <a:srgbClr val="8B0000"/>
          </a:solidFill>
          <a:ln/>
        </p:spPr>
      </p:sp>
      <p:sp>
        <p:nvSpPr>
          <p:cNvPr id="5" name="Shape 3"/>
          <p:cNvSpPr/>
          <p:nvPr/>
        </p:nvSpPr>
        <p:spPr>
          <a:xfrm>
            <a:off x="363940" y="1273791"/>
            <a:ext cx="11464119" cy="2638567"/>
          </a:xfrm>
          <a:custGeom>
            <a:avLst/>
            <a:gdLst/>
            <a:ahLst/>
            <a:cxnLst/>
            <a:rect l="l" t="t" r="r" b="b"/>
            <a:pathLst>
              <a:path w="11464119" h="2638567">
                <a:moveTo>
                  <a:pt x="72798" y="0"/>
                </a:moveTo>
                <a:lnTo>
                  <a:pt x="11391321" y="0"/>
                </a:lnTo>
                <a:cubicBezTo>
                  <a:pt x="11431527" y="0"/>
                  <a:pt x="11464119" y="32593"/>
                  <a:pt x="11464119" y="72798"/>
                </a:cubicBezTo>
                <a:lnTo>
                  <a:pt x="11464119" y="2565769"/>
                </a:lnTo>
                <a:cubicBezTo>
                  <a:pt x="11464119" y="2605974"/>
                  <a:pt x="11431527" y="2638567"/>
                  <a:pt x="11391321" y="2638567"/>
                </a:cubicBezTo>
                <a:lnTo>
                  <a:pt x="72798" y="2638567"/>
                </a:lnTo>
                <a:cubicBezTo>
                  <a:pt x="32593" y="2638567"/>
                  <a:pt x="0" y="2605974"/>
                  <a:pt x="0" y="2565769"/>
                </a:cubicBezTo>
                <a:lnTo>
                  <a:pt x="0" y="72798"/>
                </a:lnTo>
                <a:cubicBezTo>
                  <a:pt x="0" y="32620"/>
                  <a:pt x="32620" y="0"/>
                  <a:pt x="72798" y="0"/>
                </a:cubicBezTo>
                <a:close/>
              </a:path>
            </a:pathLst>
          </a:custGeom>
          <a:solidFill>
            <a:srgbClr val="FFFFFF"/>
          </a:solidFill>
          <a:ln/>
          <a:effectLst>
            <a:outerShdw blurRad="136478" dist="90985" dir="5400000" algn="bl" rotWithShape="0">
              <a:srgbClr val="000000">
                <a:alpha val="10196"/>
              </a:srgbClr>
            </a:outerShdw>
          </a:effectLst>
        </p:spPr>
      </p:sp>
      <p:sp>
        <p:nvSpPr>
          <p:cNvPr id="6" name="Text 4"/>
          <p:cNvSpPr/>
          <p:nvPr/>
        </p:nvSpPr>
        <p:spPr>
          <a:xfrm>
            <a:off x="509516" y="1419367"/>
            <a:ext cx="11263952" cy="254758"/>
          </a:xfrm>
          <a:prstGeom prst="rect">
            <a:avLst/>
          </a:prstGeom>
          <a:noFill/>
          <a:ln/>
        </p:spPr>
        <p:txBody>
          <a:bodyPr wrap="square" lIns="0" tIns="0" rIns="0" bIns="0" rtlCol="0" anchor="ctr"/>
          <a:lstStyle/>
          <a:p>
            <a:pPr>
              <a:lnSpc>
                <a:spcPct val="120000"/>
              </a:lnSpc>
            </a:pPr>
            <a:r>
              <a:rPr lang="en-US" sz="1433" b="1" dirty="0">
                <a:solidFill>
                  <a:srgbClr val="1F2937"/>
                </a:solidFill>
                <a:latin typeface="Sorts Mill Goudy" pitchFamily="34" charset="0"/>
                <a:ea typeface="Sorts Mill Goudy" pitchFamily="34" charset="-122"/>
                <a:cs typeface="Sorts Mill Goudy" pitchFamily="34" charset="-120"/>
              </a:rPr>
              <a:t>Architectural Comparison</a:t>
            </a:r>
            <a:endParaRPr lang="en-US" sz="1600" dirty="0"/>
          </a:p>
        </p:txBody>
      </p:sp>
      <p:graphicFrame>
        <p:nvGraphicFramePr>
          <p:cNvPr id="12" name="Table 0"/>
          <p:cNvGraphicFramePr>
            <a:graphicFrameLocks noGrp="1"/>
          </p:cNvGraphicFramePr>
          <p:nvPr>
            <p:extLst>
              <p:ext uri="{D42A27DB-BD31-4B8C-83A1-F6EECF244321}">
                <p14:modId xmlns:p14="http://schemas.microsoft.com/office/powerpoint/2010/main" val="1579011935"/>
              </p:ext>
            </p:extLst>
          </p:nvPr>
        </p:nvGraphicFramePr>
        <p:xfrm>
          <a:off x="509516" y="1783307"/>
          <a:ext cx="11172967" cy="1983474"/>
        </p:xfrm>
        <a:graphic>
          <a:graphicData uri="http://schemas.openxmlformats.org/drawingml/2006/table">
            <a:tbl>
              <a:tblPr/>
              <a:tblGrid>
                <a:gridCol w="3066197">
                  <a:extLst>
                    <a:ext uri="{9D8B030D-6E8A-4147-A177-3AD203B41FA5}">
                      <a16:colId xmlns:a16="http://schemas.microsoft.com/office/drawing/2014/main" val="20000"/>
                    </a:ext>
                  </a:extLst>
                </a:gridCol>
                <a:gridCol w="3411940">
                  <a:extLst>
                    <a:ext uri="{9D8B030D-6E8A-4147-A177-3AD203B41FA5}">
                      <a16:colId xmlns:a16="http://schemas.microsoft.com/office/drawing/2014/main" val="20001"/>
                    </a:ext>
                  </a:extLst>
                </a:gridCol>
                <a:gridCol w="4694830">
                  <a:extLst>
                    <a:ext uri="{9D8B030D-6E8A-4147-A177-3AD203B41FA5}">
                      <a16:colId xmlns:a16="http://schemas.microsoft.com/office/drawing/2014/main" val="20002"/>
                    </a:ext>
                  </a:extLst>
                </a:gridCol>
              </a:tblGrid>
              <a:tr h="330579">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Feature</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Original Script</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Custom Forensic Parser</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Resolution Method</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SPARQL (Individual)</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REST API (Batching)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Caching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None</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Persistent (labels_cache.json)</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Preprocessing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Raw Dataframes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NLP-Ready Triple Serialization</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Reliability</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Prone to Timeouts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Session-managed with Retries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Target Model</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T5 (WebNLG 2017)</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Fine-tuned T5 (WebNLG 2020)</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8" name="Shape 5"/>
          <p:cNvSpPr/>
          <p:nvPr/>
        </p:nvSpPr>
        <p:spPr>
          <a:xfrm>
            <a:off x="363940"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9" name="Shape 6"/>
          <p:cNvSpPr/>
          <p:nvPr/>
        </p:nvSpPr>
        <p:spPr>
          <a:xfrm>
            <a:off x="363940"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10" name="Shape 7"/>
          <p:cNvSpPr/>
          <p:nvPr/>
        </p:nvSpPr>
        <p:spPr>
          <a:xfrm>
            <a:off x="520890" y="4260705"/>
            <a:ext cx="204716" cy="181970"/>
          </a:xfrm>
          <a:custGeom>
            <a:avLst/>
            <a:gdLst/>
            <a:ahLst/>
            <a:cxnLst/>
            <a:rect l="l" t="t" r="r" b="b"/>
            <a:pathLst>
              <a:path w="204716" h="181970">
                <a:moveTo>
                  <a:pt x="88142" y="31276"/>
                </a:moveTo>
                <a:lnTo>
                  <a:pt x="116575" y="31276"/>
                </a:lnTo>
                <a:lnTo>
                  <a:pt x="116575" y="48336"/>
                </a:lnTo>
                <a:lnTo>
                  <a:pt x="88142" y="48336"/>
                </a:lnTo>
                <a:lnTo>
                  <a:pt x="88142" y="31276"/>
                </a:lnTo>
                <a:close/>
                <a:moveTo>
                  <a:pt x="85299" y="11373"/>
                </a:moveTo>
                <a:cubicBezTo>
                  <a:pt x="75880" y="11373"/>
                  <a:pt x="68239" y="19014"/>
                  <a:pt x="68239" y="28433"/>
                </a:cubicBezTo>
                <a:lnTo>
                  <a:pt x="68239" y="51179"/>
                </a:lnTo>
                <a:cubicBezTo>
                  <a:pt x="68239" y="60597"/>
                  <a:pt x="75880" y="68239"/>
                  <a:pt x="85299" y="68239"/>
                </a:cubicBezTo>
                <a:lnTo>
                  <a:pt x="90985" y="68239"/>
                </a:lnTo>
                <a:lnTo>
                  <a:pt x="90985" y="79612"/>
                </a:lnTo>
                <a:lnTo>
                  <a:pt x="11373" y="79612"/>
                </a:lnTo>
                <a:cubicBezTo>
                  <a:pt x="5082" y="79612"/>
                  <a:pt x="0" y="84694"/>
                  <a:pt x="0" y="90985"/>
                </a:cubicBezTo>
                <a:cubicBezTo>
                  <a:pt x="0" y="97276"/>
                  <a:pt x="5082" y="102358"/>
                  <a:pt x="11373" y="102358"/>
                </a:cubicBezTo>
                <a:lnTo>
                  <a:pt x="45493" y="102358"/>
                </a:lnTo>
                <a:lnTo>
                  <a:pt x="45493" y="113731"/>
                </a:lnTo>
                <a:lnTo>
                  <a:pt x="39806" y="113731"/>
                </a:lnTo>
                <a:cubicBezTo>
                  <a:pt x="30388" y="113731"/>
                  <a:pt x="22746" y="121373"/>
                  <a:pt x="22746" y="130791"/>
                </a:cubicBezTo>
                <a:lnTo>
                  <a:pt x="22746" y="153537"/>
                </a:lnTo>
                <a:cubicBezTo>
                  <a:pt x="22746" y="162956"/>
                  <a:pt x="30388" y="170597"/>
                  <a:pt x="39806" y="170597"/>
                </a:cubicBezTo>
                <a:lnTo>
                  <a:pt x="73925" y="170597"/>
                </a:lnTo>
                <a:cubicBezTo>
                  <a:pt x="83344" y="170597"/>
                  <a:pt x="90985" y="162956"/>
                  <a:pt x="90985" y="153537"/>
                </a:cubicBezTo>
                <a:lnTo>
                  <a:pt x="90985" y="130791"/>
                </a:lnTo>
                <a:cubicBezTo>
                  <a:pt x="90985" y="121373"/>
                  <a:pt x="83344" y="113731"/>
                  <a:pt x="73925" y="113731"/>
                </a:cubicBezTo>
                <a:lnTo>
                  <a:pt x="68239" y="113731"/>
                </a:lnTo>
                <a:lnTo>
                  <a:pt x="68239" y="102358"/>
                </a:lnTo>
                <a:lnTo>
                  <a:pt x="136478" y="102358"/>
                </a:lnTo>
                <a:lnTo>
                  <a:pt x="136478" y="113731"/>
                </a:lnTo>
                <a:lnTo>
                  <a:pt x="130791" y="113731"/>
                </a:lnTo>
                <a:cubicBezTo>
                  <a:pt x="121373" y="113731"/>
                  <a:pt x="113731" y="121373"/>
                  <a:pt x="113731" y="130791"/>
                </a:cubicBezTo>
                <a:lnTo>
                  <a:pt x="113731" y="153537"/>
                </a:lnTo>
                <a:cubicBezTo>
                  <a:pt x="113731" y="162956"/>
                  <a:pt x="121373" y="170597"/>
                  <a:pt x="130791" y="170597"/>
                </a:cubicBezTo>
                <a:lnTo>
                  <a:pt x="164910" y="170597"/>
                </a:lnTo>
                <a:cubicBezTo>
                  <a:pt x="174329" y="170597"/>
                  <a:pt x="181970" y="162956"/>
                  <a:pt x="181970" y="153537"/>
                </a:cubicBezTo>
                <a:lnTo>
                  <a:pt x="181970" y="130791"/>
                </a:lnTo>
                <a:cubicBezTo>
                  <a:pt x="181970" y="121373"/>
                  <a:pt x="174329" y="113731"/>
                  <a:pt x="164910" y="113731"/>
                </a:cubicBezTo>
                <a:lnTo>
                  <a:pt x="159224" y="113731"/>
                </a:lnTo>
                <a:lnTo>
                  <a:pt x="159224" y="102358"/>
                </a:lnTo>
                <a:lnTo>
                  <a:pt x="193343" y="102358"/>
                </a:lnTo>
                <a:cubicBezTo>
                  <a:pt x="199634" y="102358"/>
                  <a:pt x="204716" y="97276"/>
                  <a:pt x="204716" y="90985"/>
                </a:cubicBezTo>
                <a:cubicBezTo>
                  <a:pt x="204716" y="84694"/>
                  <a:pt x="199634" y="79612"/>
                  <a:pt x="193343" y="79612"/>
                </a:cubicBezTo>
                <a:lnTo>
                  <a:pt x="113731" y="79612"/>
                </a:lnTo>
                <a:lnTo>
                  <a:pt x="113731" y="68239"/>
                </a:lnTo>
                <a:lnTo>
                  <a:pt x="119418" y="68239"/>
                </a:lnTo>
                <a:cubicBezTo>
                  <a:pt x="128836" y="68239"/>
                  <a:pt x="136478" y="60597"/>
                  <a:pt x="136478" y="51179"/>
                </a:cubicBezTo>
                <a:lnTo>
                  <a:pt x="136478" y="28433"/>
                </a:lnTo>
                <a:cubicBezTo>
                  <a:pt x="136478" y="19014"/>
                  <a:pt x="128836" y="11373"/>
                  <a:pt x="119418" y="11373"/>
                </a:cubicBezTo>
                <a:lnTo>
                  <a:pt x="85299" y="11373"/>
                </a:lnTo>
                <a:close/>
                <a:moveTo>
                  <a:pt x="159224" y="133634"/>
                </a:moveTo>
                <a:lnTo>
                  <a:pt x="162067" y="133634"/>
                </a:lnTo>
                <a:lnTo>
                  <a:pt x="162067" y="150694"/>
                </a:lnTo>
                <a:lnTo>
                  <a:pt x="133634" y="150694"/>
                </a:lnTo>
                <a:lnTo>
                  <a:pt x="133634" y="133634"/>
                </a:lnTo>
                <a:lnTo>
                  <a:pt x="159224" y="133634"/>
                </a:lnTo>
                <a:close/>
                <a:moveTo>
                  <a:pt x="68239" y="133634"/>
                </a:moveTo>
                <a:lnTo>
                  <a:pt x="71082" y="133634"/>
                </a:lnTo>
                <a:lnTo>
                  <a:pt x="71082" y="150694"/>
                </a:lnTo>
                <a:lnTo>
                  <a:pt x="42649" y="150694"/>
                </a:lnTo>
                <a:lnTo>
                  <a:pt x="42649" y="133634"/>
                </a:lnTo>
                <a:lnTo>
                  <a:pt x="68239" y="133634"/>
                </a:lnTo>
                <a:close/>
              </a:path>
            </a:pathLst>
          </a:custGeom>
          <a:solidFill>
            <a:srgbClr val="22C55E"/>
          </a:solidFill>
          <a:ln/>
        </p:spPr>
      </p:sp>
      <p:sp>
        <p:nvSpPr>
          <p:cNvPr id="11" name="Text 8"/>
          <p:cNvSpPr/>
          <p:nvPr/>
        </p:nvSpPr>
        <p:spPr>
          <a:xfrm>
            <a:off x="809767" y="4242508"/>
            <a:ext cx="1310185"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Resolution Strategy</a:t>
            </a:r>
            <a:endParaRPr lang="en-US" sz="1600" dirty="0"/>
          </a:p>
        </p:txBody>
      </p:sp>
      <p:sp>
        <p:nvSpPr>
          <p:cNvPr id="7" name="Text 9"/>
          <p:cNvSpPr/>
          <p:nvPr/>
        </p:nvSpPr>
        <p:spPr>
          <a:xfrm>
            <a:off x="509516" y="4533660"/>
            <a:ext cx="3493827" cy="418531"/>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Transitioned from single-entity SPARQL lookups to </a:t>
            </a:r>
            <a:r>
              <a:rPr lang="en-US" sz="1003" b="1" dirty="0">
                <a:solidFill>
                  <a:srgbClr val="1F2937"/>
                </a:solidFill>
                <a:latin typeface="Sorts Mill Goudy" pitchFamily="34" charset="0"/>
                <a:ea typeface="Sorts Mill Goudy" pitchFamily="34" charset="-122"/>
                <a:cs typeface="Sorts Mill Goudy" pitchFamily="34" charset="-120"/>
              </a:rPr>
              <a:t>batch-REST API calls</a:t>
            </a:r>
            <a:r>
              <a:rPr lang="en-US" sz="1003" dirty="0">
                <a:solidFill>
                  <a:srgbClr val="1F2937"/>
                </a:solidFill>
                <a:latin typeface="Sorts Mill Goudy" pitchFamily="34" charset="0"/>
                <a:ea typeface="Sorts Mill Goudy" pitchFamily="34" charset="-122"/>
                <a:cs typeface="Sorts Mill Goudy" pitchFamily="34" charset="-120"/>
              </a:rPr>
              <a:t> with chunk size of 50.</a:t>
            </a:r>
            <a:endParaRPr lang="en-US" sz="1600" dirty="0"/>
          </a:p>
        </p:txBody>
      </p:sp>
      <p:sp>
        <p:nvSpPr>
          <p:cNvPr id="13" name="Shape 10"/>
          <p:cNvSpPr/>
          <p:nvPr/>
        </p:nvSpPr>
        <p:spPr>
          <a:xfrm>
            <a:off x="509516" y="5020430"/>
            <a:ext cx="1683224" cy="518615"/>
          </a:xfrm>
          <a:custGeom>
            <a:avLst/>
            <a:gdLst/>
            <a:ahLst/>
            <a:cxnLst/>
            <a:rect l="l" t="t" r="r" b="b"/>
            <a:pathLst>
              <a:path w="1683224" h="518615">
                <a:moveTo>
                  <a:pt x="36396" y="0"/>
                </a:moveTo>
                <a:lnTo>
                  <a:pt x="1646827" y="0"/>
                </a:lnTo>
                <a:cubicBezTo>
                  <a:pt x="1666929" y="0"/>
                  <a:pt x="1683224" y="16295"/>
                  <a:pt x="1683224" y="36396"/>
                </a:cubicBezTo>
                <a:lnTo>
                  <a:pt x="1683224" y="482219"/>
                </a:lnTo>
                <a:cubicBezTo>
                  <a:pt x="1683224" y="502320"/>
                  <a:pt x="1666929" y="518615"/>
                  <a:pt x="1646827" y="518615"/>
                </a:cubicBezTo>
                <a:lnTo>
                  <a:pt x="36396" y="518615"/>
                </a:lnTo>
                <a:cubicBezTo>
                  <a:pt x="16295" y="518615"/>
                  <a:pt x="0" y="502320"/>
                  <a:pt x="0" y="482219"/>
                </a:cubicBezTo>
                <a:lnTo>
                  <a:pt x="0" y="36396"/>
                </a:lnTo>
                <a:cubicBezTo>
                  <a:pt x="0" y="16309"/>
                  <a:pt x="16309" y="0"/>
                  <a:pt x="36396" y="0"/>
                </a:cubicBezTo>
                <a:close/>
              </a:path>
            </a:pathLst>
          </a:custGeom>
          <a:solidFill>
            <a:srgbClr val="8B0000">
              <a:alpha val="5098"/>
            </a:srgbClr>
          </a:solidFill>
          <a:ln/>
        </p:spPr>
      </p:sp>
      <p:sp>
        <p:nvSpPr>
          <p:cNvPr id="14" name="Text 11"/>
          <p:cNvSpPr/>
          <p:nvPr/>
        </p:nvSpPr>
        <p:spPr>
          <a:xfrm>
            <a:off x="555009" y="5093218"/>
            <a:ext cx="1592239" cy="145576"/>
          </a:xfrm>
          <a:prstGeom prst="rect">
            <a:avLst/>
          </a:prstGeom>
          <a:noFill/>
          <a:ln/>
        </p:spPr>
        <p:txBody>
          <a:bodyPr wrap="square" lIns="0" tIns="0" rIns="0" bIns="0" rtlCol="0" anchor="ctr"/>
          <a:lstStyle/>
          <a:p>
            <a:pPr algn="ctr">
              <a:lnSpc>
                <a:spcPct val="110000"/>
              </a:lnSpc>
            </a:pPr>
            <a:r>
              <a:rPr lang="en-US" sz="860" dirty="0">
                <a:solidFill>
                  <a:srgbClr val="6B7280"/>
                </a:solidFill>
                <a:latin typeface="Sorts Mill Goudy" pitchFamily="34" charset="0"/>
                <a:ea typeface="Sorts Mill Goudy" pitchFamily="34" charset="-122"/>
                <a:cs typeface="Sorts Mill Goudy" pitchFamily="34" charset="-120"/>
              </a:rPr>
              <a:t>Before</a:t>
            </a:r>
            <a:endParaRPr lang="en-US" sz="1600" dirty="0"/>
          </a:p>
        </p:txBody>
      </p:sp>
      <p:sp>
        <p:nvSpPr>
          <p:cNvPr id="15" name="Text 12"/>
          <p:cNvSpPr/>
          <p:nvPr/>
        </p:nvSpPr>
        <p:spPr>
          <a:xfrm>
            <a:off x="545910" y="5238794"/>
            <a:ext cx="1610436" cy="218364"/>
          </a:xfrm>
          <a:prstGeom prst="rect">
            <a:avLst/>
          </a:prstGeom>
          <a:noFill/>
          <a:ln/>
        </p:spPr>
        <p:txBody>
          <a:bodyPr wrap="square" lIns="0" tIns="0" rIns="0" bIns="0" rtlCol="0" anchor="ctr"/>
          <a:lstStyle/>
          <a:p>
            <a:pPr algn="ctr">
              <a:lnSpc>
                <a:spcPct val="130000"/>
              </a:lnSpc>
            </a:pPr>
            <a:r>
              <a:rPr lang="en-US" sz="1146" b="1" dirty="0">
                <a:solidFill>
                  <a:srgbClr val="8B0000"/>
                </a:solidFill>
                <a:latin typeface="Sorts Mill Goudy" pitchFamily="34" charset="0"/>
                <a:ea typeface="Sorts Mill Goudy" pitchFamily="34" charset="-122"/>
                <a:cs typeface="Sorts Mill Goudy" pitchFamily="34" charset="-120"/>
              </a:rPr>
              <a:t>1 query/entity</a:t>
            </a:r>
            <a:endParaRPr lang="en-US" sz="1600" dirty="0"/>
          </a:p>
        </p:txBody>
      </p:sp>
      <p:sp>
        <p:nvSpPr>
          <p:cNvPr id="16" name="Shape 13"/>
          <p:cNvSpPr/>
          <p:nvPr/>
        </p:nvSpPr>
        <p:spPr>
          <a:xfrm>
            <a:off x="2265691" y="5023030"/>
            <a:ext cx="1679325" cy="514716"/>
          </a:xfrm>
          <a:custGeom>
            <a:avLst/>
            <a:gdLst/>
            <a:ahLst/>
            <a:cxnLst/>
            <a:rect l="l" t="t" r="r" b="b"/>
            <a:pathLst>
              <a:path w="1679325" h="514716">
                <a:moveTo>
                  <a:pt x="36396" y="0"/>
                </a:moveTo>
                <a:lnTo>
                  <a:pt x="1642929" y="0"/>
                </a:lnTo>
                <a:cubicBezTo>
                  <a:pt x="1663030" y="0"/>
                  <a:pt x="1679325" y="16295"/>
                  <a:pt x="1679325" y="36396"/>
                </a:cubicBezTo>
                <a:lnTo>
                  <a:pt x="1679325" y="478320"/>
                </a:lnTo>
                <a:cubicBezTo>
                  <a:pt x="1679325" y="498421"/>
                  <a:pt x="1663030" y="514716"/>
                  <a:pt x="1642929" y="514716"/>
                </a:cubicBezTo>
                <a:lnTo>
                  <a:pt x="36396" y="514716"/>
                </a:lnTo>
                <a:cubicBezTo>
                  <a:pt x="16295" y="514716"/>
                  <a:pt x="0" y="498421"/>
                  <a:pt x="0" y="478320"/>
                </a:cubicBezTo>
                <a:lnTo>
                  <a:pt x="0" y="36396"/>
                </a:lnTo>
                <a:cubicBezTo>
                  <a:pt x="0" y="16308"/>
                  <a:pt x="16308" y="0"/>
                  <a:pt x="36396" y="0"/>
                </a:cubicBezTo>
                <a:close/>
              </a:path>
            </a:pathLst>
          </a:custGeom>
          <a:solidFill>
            <a:srgbClr val="22C55E">
              <a:alpha val="10196"/>
            </a:srgbClr>
          </a:solidFill>
          <a:ln w="7257">
            <a:solidFill>
              <a:srgbClr val="22C55E"/>
            </a:solidFill>
            <a:prstDash val="solid"/>
          </a:ln>
        </p:spPr>
      </p:sp>
      <p:sp>
        <p:nvSpPr>
          <p:cNvPr id="17" name="Text 14"/>
          <p:cNvSpPr/>
          <p:nvPr/>
        </p:nvSpPr>
        <p:spPr>
          <a:xfrm>
            <a:off x="2313783" y="5098416"/>
            <a:ext cx="1583140" cy="145576"/>
          </a:xfrm>
          <a:prstGeom prst="rect">
            <a:avLst/>
          </a:prstGeom>
          <a:noFill/>
          <a:ln/>
        </p:spPr>
        <p:txBody>
          <a:bodyPr wrap="square" lIns="0" tIns="0" rIns="0" bIns="0" rtlCol="0" anchor="ctr"/>
          <a:lstStyle/>
          <a:p>
            <a:pPr algn="ctr">
              <a:lnSpc>
                <a:spcPct val="110000"/>
              </a:lnSpc>
            </a:pPr>
            <a:r>
              <a:rPr lang="en-US" sz="860"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18" name="Text 15"/>
          <p:cNvSpPr/>
          <p:nvPr/>
        </p:nvSpPr>
        <p:spPr>
          <a:xfrm>
            <a:off x="2304685" y="5243992"/>
            <a:ext cx="1601337" cy="218364"/>
          </a:xfrm>
          <a:prstGeom prst="rect">
            <a:avLst/>
          </a:prstGeom>
          <a:noFill/>
          <a:ln/>
        </p:spPr>
        <p:txBody>
          <a:bodyPr wrap="square" lIns="0" tIns="0" rIns="0" bIns="0" rtlCol="0" anchor="ctr"/>
          <a:lstStyle/>
          <a:p>
            <a:pPr algn="ctr">
              <a:lnSpc>
                <a:spcPct val="130000"/>
              </a:lnSpc>
            </a:pPr>
            <a:r>
              <a:rPr lang="en-US" sz="1146" b="1" dirty="0">
                <a:solidFill>
                  <a:srgbClr val="22C55E"/>
                </a:solidFill>
                <a:latin typeface="Sorts Mill Goudy" pitchFamily="34" charset="0"/>
                <a:ea typeface="Sorts Mill Goudy" pitchFamily="34" charset="-122"/>
                <a:cs typeface="Sorts Mill Goudy" pitchFamily="34" charset="-120"/>
              </a:rPr>
              <a:t>50 entities/query</a:t>
            </a:r>
            <a:endParaRPr lang="en-US" sz="1600" dirty="0"/>
          </a:p>
        </p:txBody>
      </p:sp>
      <p:sp>
        <p:nvSpPr>
          <p:cNvPr id="19" name="Shape 16"/>
          <p:cNvSpPr/>
          <p:nvPr/>
        </p:nvSpPr>
        <p:spPr>
          <a:xfrm>
            <a:off x="4235112"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20" name="Shape 17"/>
          <p:cNvSpPr/>
          <p:nvPr/>
        </p:nvSpPr>
        <p:spPr>
          <a:xfrm>
            <a:off x="4235112"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21" name="Shape 18"/>
          <p:cNvSpPr/>
          <p:nvPr/>
        </p:nvSpPr>
        <p:spPr>
          <a:xfrm>
            <a:off x="4414807" y="4260705"/>
            <a:ext cx="159224" cy="181970"/>
          </a:xfrm>
          <a:custGeom>
            <a:avLst/>
            <a:gdLst/>
            <a:ahLst/>
            <a:cxnLst/>
            <a:rect l="l" t="t" r="r" b="b"/>
            <a:pathLst>
              <a:path w="159224" h="181970">
                <a:moveTo>
                  <a:pt x="159224" y="73143"/>
                </a:moveTo>
                <a:cubicBezTo>
                  <a:pt x="153964" y="76626"/>
                  <a:pt x="147922" y="79434"/>
                  <a:pt x="141631" y="81673"/>
                </a:cubicBezTo>
                <a:cubicBezTo>
                  <a:pt x="124927" y="87644"/>
                  <a:pt x="102998" y="90985"/>
                  <a:pt x="79612" y="90985"/>
                </a:cubicBezTo>
                <a:cubicBezTo>
                  <a:pt x="56226" y="90985"/>
                  <a:pt x="34262" y="87609"/>
                  <a:pt x="17593" y="81673"/>
                </a:cubicBezTo>
                <a:cubicBezTo>
                  <a:pt x="11338" y="79434"/>
                  <a:pt x="5260" y="76626"/>
                  <a:pt x="0" y="73143"/>
                </a:cubicBezTo>
                <a:lnTo>
                  <a:pt x="0" y="102358"/>
                </a:lnTo>
                <a:cubicBezTo>
                  <a:pt x="0" y="118067"/>
                  <a:pt x="35648" y="130791"/>
                  <a:pt x="79612" y="130791"/>
                </a:cubicBezTo>
                <a:cubicBezTo>
                  <a:pt x="123576" y="130791"/>
                  <a:pt x="159224" y="118067"/>
                  <a:pt x="159224" y="102358"/>
                </a:cubicBezTo>
                <a:lnTo>
                  <a:pt x="159224" y="73143"/>
                </a:lnTo>
                <a:close/>
                <a:moveTo>
                  <a:pt x="159224" y="45493"/>
                </a:moveTo>
                <a:lnTo>
                  <a:pt x="159224" y="28433"/>
                </a:lnTo>
                <a:cubicBezTo>
                  <a:pt x="159224" y="12724"/>
                  <a:pt x="123576" y="0"/>
                  <a:pt x="79612" y="0"/>
                </a:cubicBezTo>
                <a:cubicBezTo>
                  <a:pt x="35648" y="0"/>
                  <a:pt x="0" y="12724"/>
                  <a:pt x="0" y="28433"/>
                </a:cubicBezTo>
                <a:lnTo>
                  <a:pt x="0" y="45493"/>
                </a:lnTo>
                <a:cubicBezTo>
                  <a:pt x="0" y="61202"/>
                  <a:pt x="35648" y="73925"/>
                  <a:pt x="79612" y="73925"/>
                </a:cubicBezTo>
                <a:cubicBezTo>
                  <a:pt x="123576" y="73925"/>
                  <a:pt x="159224" y="61202"/>
                  <a:pt x="159224" y="45493"/>
                </a:cubicBezTo>
                <a:close/>
                <a:moveTo>
                  <a:pt x="141631" y="138539"/>
                </a:moveTo>
                <a:cubicBezTo>
                  <a:pt x="124962" y="144474"/>
                  <a:pt x="103033" y="147851"/>
                  <a:pt x="79612" y="147851"/>
                </a:cubicBezTo>
                <a:cubicBezTo>
                  <a:pt x="56190" y="147851"/>
                  <a:pt x="34262" y="144474"/>
                  <a:pt x="17593" y="138539"/>
                </a:cubicBezTo>
                <a:cubicBezTo>
                  <a:pt x="11338" y="136300"/>
                  <a:pt x="5260" y="133492"/>
                  <a:pt x="0" y="130009"/>
                </a:cubicBezTo>
                <a:lnTo>
                  <a:pt x="0" y="153537"/>
                </a:lnTo>
                <a:cubicBezTo>
                  <a:pt x="0" y="169246"/>
                  <a:pt x="35648" y="181970"/>
                  <a:pt x="79612" y="181970"/>
                </a:cubicBezTo>
                <a:cubicBezTo>
                  <a:pt x="123576" y="181970"/>
                  <a:pt x="159224" y="169246"/>
                  <a:pt x="159224" y="153537"/>
                </a:cubicBezTo>
                <a:lnTo>
                  <a:pt x="159224" y="130009"/>
                </a:lnTo>
                <a:cubicBezTo>
                  <a:pt x="153964" y="133492"/>
                  <a:pt x="147922" y="136300"/>
                  <a:pt x="141631" y="138539"/>
                </a:cubicBezTo>
                <a:close/>
              </a:path>
            </a:pathLst>
          </a:custGeom>
          <a:solidFill>
            <a:srgbClr val="22C55E"/>
          </a:solidFill>
          <a:ln/>
        </p:spPr>
      </p:sp>
      <p:sp>
        <p:nvSpPr>
          <p:cNvPr id="22" name="Text 19"/>
          <p:cNvSpPr/>
          <p:nvPr/>
        </p:nvSpPr>
        <p:spPr>
          <a:xfrm>
            <a:off x="4680939" y="4242508"/>
            <a:ext cx="1155510"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Persistence Layer</a:t>
            </a:r>
            <a:endParaRPr lang="en-US" sz="1600" dirty="0"/>
          </a:p>
        </p:txBody>
      </p:sp>
      <p:sp>
        <p:nvSpPr>
          <p:cNvPr id="23" name="Text 20"/>
          <p:cNvSpPr/>
          <p:nvPr/>
        </p:nvSpPr>
        <p:spPr>
          <a:xfrm>
            <a:off x="4380688" y="4533660"/>
            <a:ext cx="3493827" cy="427630"/>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Implemented </a:t>
            </a:r>
            <a:r>
              <a:rPr lang="en-US" sz="1003" b="1" dirty="0">
                <a:solidFill>
                  <a:srgbClr val="1F2937"/>
                </a:solidFill>
                <a:latin typeface="Sorts Mill Goudy" pitchFamily="34" charset="0"/>
                <a:ea typeface="Sorts Mill Goudy" pitchFamily="34" charset="-122"/>
                <a:cs typeface="Sorts Mill Goudy" pitchFamily="34" charset="-120"/>
              </a:rPr>
              <a:t>LabelCache engine</a:t>
            </a:r>
            <a:r>
              <a:rPr lang="en-US" sz="1003" dirty="0">
                <a:solidFill>
                  <a:srgbClr val="1F2937"/>
                </a:solidFill>
                <a:latin typeface="Sorts Mill Goudy" pitchFamily="34" charset="0"/>
                <a:ea typeface="Sorts Mill Goudy" pitchFamily="34" charset="-122"/>
                <a:cs typeface="Sorts Mill Goudy" pitchFamily="34" charset="-120"/>
              </a:rPr>
              <a:t> storing resolved labels in </a:t>
            </a:r>
            <a:r>
              <a:rPr lang="en-US" sz="1003" dirty="0">
                <a:solidFill>
                  <a:srgbClr val="1F2937"/>
                </a:solidFill>
                <a:latin typeface="MiSans" pitchFamily="34" charset="0"/>
                <a:ea typeface="MiSans" pitchFamily="34" charset="-122"/>
                <a:cs typeface="MiSans" pitchFamily="34" charset="-120"/>
              </a:rPr>
              <a:t>labels_cache.json</a:t>
            </a:r>
            <a:r>
              <a:rPr lang="en-US" sz="1003" dirty="0">
                <a:solidFill>
                  <a:srgbClr val="1F2937"/>
                </a:solidFill>
                <a:latin typeface="Sorts Mill Goudy" pitchFamily="34" charset="0"/>
                <a:ea typeface="Sorts Mill Goudy" pitchFamily="34" charset="-122"/>
                <a:cs typeface="Sorts Mill Goudy" pitchFamily="34" charset="-120"/>
              </a:rPr>
              <a:t>, eliminating redundant API calls.</a:t>
            </a:r>
            <a:endParaRPr lang="en-US" sz="1600" dirty="0"/>
          </a:p>
        </p:txBody>
      </p:sp>
      <p:sp>
        <p:nvSpPr>
          <p:cNvPr id="24" name="Shape 21"/>
          <p:cNvSpPr/>
          <p:nvPr/>
        </p:nvSpPr>
        <p:spPr>
          <a:xfrm>
            <a:off x="4380688" y="5036024"/>
            <a:ext cx="3430137" cy="582304"/>
          </a:xfrm>
          <a:custGeom>
            <a:avLst/>
            <a:gdLst/>
            <a:ahLst/>
            <a:cxnLst/>
            <a:rect l="l" t="t" r="r" b="b"/>
            <a:pathLst>
              <a:path w="3430137" h="582304">
                <a:moveTo>
                  <a:pt x="36394" y="0"/>
                </a:moveTo>
                <a:lnTo>
                  <a:pt x="3393743" y="0"/>
                </a:lnTo>
                <a:cubicBezTo>
                  <a:pt x="3413843" y="0"/>
                  <a:pt x="3430137" y="16294"/>
                  <a:pt x="3430137" y="36394"/>
                </a:cubicBezTo>
                <a:lnTo>
                  <a:pt x="3430137" y="545910"/>
                </a:lnTo>
                <a:cubicBezTo>
                  <a:pt x="3430137" y="566010"/>
                  <a:pt x="3413843" y="582304"/>
                  <a:pt x="3393743" y="582304"/>
                </a:cubicBezTo>
                <a:lnTo>
                  <a:pt x="36394" y="582304"/>
                </a:lnTo>
                <a:cubicBezTo>
                  <a:pt x="16294" y="582304"/>
                  <a:pt x="0" y="566010"/>
                  <a:pt x="0" y="545910"/>
                </a:cubicBezTo>
                <a:lnTo>
                  <a:pt x="0" y="36394"/>
                </a:lnTo>
                <a:cubicBezTo>
                  <a:pt x="0" y="16308"/>
                  <a:pt x="16308" y="0"/>
                  <a:pt x="36394" y="0"/>
                </a:cubicBezTo>
                <a:close/>
              </a:path>
            </a:pathLst>
          </a:custGeom>
          <a:solidFill>
            <a:srgbClr val="22C55E">
              <a:alpha val="10196"/>
            </a:srgbClr>
          </a:solidFill>
          <a:ln/>
        </p:spPr>
      </p:sp>
      <p:sp>
        <p:nvSpPr>
          <p:cNvPr id="25" name="Text 22"/>
          <p:cNvSpPr/>
          <p:nvPr/>
        </p:nvSpPr>
        <p:spPr>
          <a:xfrm>
            <a:off x="4398885" y="5108812"/>
            <a:ext cx="3393743" cy="291152"/>
          </a:xfrm>
          <a:prstGeom prst="rect">
            <a:avLst/>
          </a:prstGeom>
          <a:noFill/>
          <a:ln/>
        </p:spPr>
        <p:txBody>
          <a:bodyPr wrap="square" lIns="0" tIns="0" rIns="0" bIns="0" rtlCol="0" anchor="ctr"/>
          <a:lstStyle/>
          <a:p>
            <a:pPr algn="ctr">
              <a:lnSpc>
                <a:spcPct val="110000"/>
              </a:lnSpc>
            </a:pPr>
            <a:r>
              <a:rPr lang="en-US" sz="1719" b="1" dirty="0">
                <a:solidFill>
                  <a:srgbClr val="22C55E"/>
                </a:solidFill>
                <a:latin typeface="Sorts Mill Goudy" pitchFamily="34" charset="0"/>
                <a:ea typeface="Sorts Mill Goudy" pitchFamily="34" charset="-122"/>
                <a:cs typeface="Sorts Mill Goudy" pitchFamily="34" charset="-120"/>
              </a:rPr>
              <a:t>-90%</a:t>
            </a:r>
            <a:endParaRPr lang="en-US" sz="1600" dirty="0"/>
          </a:p>
        </p:txBody>
      </p:sp>
      <p:sp>
        <p:nvSpPr>
          <p:cNvPr id="26" name="Text 23"/>
          <p:cNvSpPr/>
          <p:nvPr/>
        </p:nvSpPr>
        <p:spPr>
          <a:xfrm>
            <a:off x="4426180" y="5399964"/>
            <a:ext cx="3339152" cy="145576"/>
          </a:xfrm>
          <a:prstGeom prst="rect">
            <a:avLst/>
          </a:prstGeom>
          <a:noFill/>
          <a:ln/>
        </p:spPr>
        <p:txBody>
          <a:bodyPr wrap="square" lIns="0" tIns="0" rIns="0" bIns="0" rtlCol="0" anchor="ctr"/>
          <a:lstStyle/>
          <a:p>
            <a:pPr algn="ctr">
              <a:lnSpc>
                <a:spcPct val="110000"/>
              </a:lnSpc>
            </a:pPr>
            <a:r>
              <a:rPr lang="en-US" sz="860" dirty="0">
                <a:solidFill>
                  <a:srgbClr val="6B7280"/>
                </a:solidFill>
                <a:latin typeface="Sorts Mill Goudy" pitchFamily="34" charset="0"/>
                <a:ea typeface="Sorts Mill Goudy" pitchFamily="34" charset="-122"/>
                <a:cs typeface="Sorts Mill Goudy" pitchFamily="34" charset="-120"/>
              </a:rPr>
              <a:t>Network Overhead Reduction</a:t>
            </a:r>
            <a:endParaRPr lang="en-US" sz="1600" dirty="0"/>
          </a:p>
        </p:txBody>
      </p:sp>
      <p:sp>
        <p:nvSpPr>
          <p:cNvPr id="27" name="Shape 24"/>
          <p:cNvSpPr/>
          <p:nvPr/>
        </p:nvSpPr>
        <p:spPr>
          <a:xfrm>
            <a:off x="8106364"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28" name="Shape 25"/>
          <p:cNvSpPr/>
          <p:nvPr/>
        </p:nvSpPr>
        <p:spPr>
          <a:xfrm>
            <a:off x="8106364"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29" name="Shape 26"/>
          <p:cNvSpPr/>
          <p:nvPr/>
        </p:nvSpPr>
        <p:spPr>
          <a:xfrm>
            <a:off x="8297433" y="4260705"/>
            <a:ext cx="136478" cy="181970"/>
          </a:xfrm>
          <a:custGeom>
            <a:avLst/>
            <a:gdLst/>
            <a:ahLst/>
            <a:cxnLst/>
            <a:rect l="l" t="t" r="r" b="b"/>
            <a:pathLst>
              <a:path w="136478" h="181970">
                <a:moveTo>
                  <a:pt x="0" y="22746"/>
                </a:moveTo>
                <a:cubicBezTo>
                  <a:pt x="0" y="10200"/>
                  <a:pt x="10200" y="0"/>
                  <a:pt x="22746" y="0"/>
                </a:cubicBezTo>
                <a:lnTo>
                  <a:pt x="75880" y="0"/>
                </a:lnTo>
                <a:cubicBezTo>
                  <a:pt x="81922" y="0"/>
                  <a:pt x="87715" y="2381"/>
                  <a:pt x="91980" y="6646"/>
                </a:cubicBezTo>
                <a:lnTo>
                  <a:pt x="129831" y="44533"/>
                </a:lnTo>
                <a:cubicBezTo>
                  <a:pt x="134096" y="48798"/>
                  <a:pt x="136478" y="54591"/>
                  <a:pt x="136478" y="60633"/>
                </a:cubicBezTo>
                <a:lnTo>
                  <a:pt x="136478" y="159224"/>
                </a:lnTo>
                <a:cubicBezTo>
                  <a:pt x="136478" y="171770"/>
                  <a:pt x="126277" y="181970"/>
                  <a:pt x="113731" y="181970"/>
                </a:cubicBezTo>
                <a:lnTo>
                  <a:pt x="22746" y="181970"/>
                </a:lnTo>
                <a:cubicBezTo>
                  <a:pt x="10200" y="181970"/>
                  <a:pt x="0" y="171770"/>
                  <a:pt x="0" y="159224"/>
                </a:cubicBezTo>
                <a:lnTo>
                  <a:pt x="0" y="22746"/>
                </a:lnTo>
                <a:close/>
                <a:moveTo>
                  <a:pt x="73925" y="20792"/>
                </a:moveTo>
                <a:lnTo>
                  <a:pt x="73925" y="54022"/>
                </a:lnTo>
                <a:cubicBezTo>
                  <a:pt x="73925" y="58749"/>
                  <a:pt x="77728" y="62552"/>
                  <a:pt x="82455" y="62552"/>
                </a:cubicBezTo>
                <a:lnTo>
                  <a:pt x="115686" y="62552"/>
                </a:lnTo>
                <a:lnTo>
                  <a:pt x="73925" y="20792"/>
                </a:lnTo>
                <a:close/>
                <a:moveTo>
                  <a:pt x="54804" y="105059"/>
                </a:moveTo>
                <a:cubicBezTo>
                  <a:pt x="57861" y="101470"/>
                  <a:pt x="57470" y="96103"/>
                  <a:pt x="53880" y="93046"/>
                </a:cubicBezTo>
                <a:cubicBezTo>
                  <a:pt x="50291" y="89990"/>
                  <a:pt x="44924" y="90381"/>
                  <a:pt x="41867" y="93971"/>
                </a:cubicBezTo>
                <a:lnTo>
                  <a:pt x="24808" y="113874"/>
                </a:lnTo>
                <a:cubicBezTo>
                  <a:pt x="22071" y="117072"/>
                  <a:pt x="22071" y="121764"/>
                  <a:pt x="24808" y="124962"/>
                </a:cubicBezTo>
                <a:lnTo>
                  <a:pt x="41867" y="144865"/>
                </a:lnTo>
                <a:cubicBezTo>
                  <a:pt x="44924" y="148455"/>
                  <a:pt x="50326" y="148846"/>
                  <a:pt x="53880" y="145789"/>
                </a:cubicBezTo>
                <a:cubicBezTo>
                  <a:pt x="57434" y="142733"/>
                  <a:pt x="57861" y="137331"/>
                  <a:pt x="54804" y="133776"/>
                </a:cubicBezTo>
                <a:lnTo>
                  <a:pt x="42507" y="119418"/>
                </a:lnTo>
                <a:lnTo>
                  <a:pt x="54804" y="105059"/>
                </a:lnTo>
                <a:close/>
                <a:moveTo>
                  <a:pt x="94610" y="93971"/>
                </a:moveTo>
                <a:cubicBezTo>
                  <a:pt x="91554" y="90381"/>
                  <a:pt x="86151" y="89990"/>
                  <a:pt x="82597" y="93046"/>
                </a:cubicBezTo>
                <a:cubicBezTo>
                  <a:pt x="79043" y="96103"/>
                  <a:pt x="78617" y="101505"/>
                  <a:pt x="81673" y="105059"/>
                </a:cubicBezTo>
                <a:lnTo>
                  <a:pt x="93971" y="119418"/>
                </a:lnTo>
                <a:lnTo>
                  <a:pt x="81673" y="133776"/>
                </a:lnTo>
                <a:cubicBezTo>
                  <a:pt x="78617" y="137366"/>
                  <a:pt x="79008" y="142733"/>
                  <a:pt x="82597" y="145789"/>
                </a:cubicBezTo>
                <a:cubicBezTo>
                  <a:pt x="86187" y="148846"/>
                  <a:pt x="91554" y="148455"/>
                  <a:pt x="94610" y="144865"/>
                </a:cubicBezTo>
                <a:lnTo>
                  <a:pt x="111670" y="124962"/>
                </a:lnTo>
                <a:cubicBezTo>
                  <a:pt x="114407" y="121764"/>
                  <a:pt x="114407" y="117072"/>
                  <a:pt x="111670" y="113874"/>
                </a:cubicBezTo>
                <a:lnTo>
                  <a:pt x="94610" y="93971"/>
                </a:lnTo>
                <a:close/>
              </a:path>
            </a:pathLst>
          </a:custGeom>
          <a:solidFill>
            <a:srgbClr val="22C55E"/>
          </a:solidFill>
          <a:ln/>
        </p:spPr>
      </p:sp>
      <p:sp>
        <p:nvSpPr>
          <p:cNvPr id="30" name="Text 27"/>
          <p:cNvSpPr/>
          <p:nvPr/>
        </p:nvSpPr>
        <p:spPr>
          <a:xfrm>
            <a:off x="8552191" y="4242508"/>
            <a:ext cx="1610436"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NLP-Ready Serialization</a:t>
            </a:r>
            <a:endParaRPr lang="en-US" sz="1600" dirty="0"/>
          </a:p>
        </p:txBody>
      </p:sp>
      <p:sp>
        <p:nvSpPr>
          <p:cNvPr id="31" name="Text 28"/>
          <p:cNvSpPr/>
          <p:nvPr/>
        </p:nvSpPr>
        <p:spPr>
          <a:xfrm>
            <a:off x="8251940" y="4533660"/>
            <a:ext cx="3493827" cy="427630"/>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Custom parser generates </a:t>
            </a:r>
            <a:r>
              <a:rPr lang="en-US" sz="1003" dirty="0">
                <a:solidFill>
                  <a:srgbClr val="1F2937"/>
                </a:solidFill>
                <a:latin typeface="MiSans" pitchFamily="34" charset="0"/>
                <a:ea typeface="MiSans" pitchFamily="34" charset="-122"/>
                <a:cs typeface="MiSans" pitchFamily="34" charset="-120"/>
              </a:rPr>
              <a:t>triple</a:t>
            </a:r>
            <a:r>
              <a:rPr lang="en-US" sz="1003" dirty="0">
                <a:solidFill>
                  <a:srgbClr val="1F2937"/>
                </a:solidFill>
                <a:latin typeface="Sorts Mill Goudy" pitchFamily="34" charset="0"/>
                <a:ea typeface="Sorts Mill Goudy" pitchFamily="34" charset="-122"/>
                <a:cs typeface="Sorts Mill Goudy" pitchFamily="34" charset="-120"/>
              </a:rPr>
              <a:t> column in format </a:t>
            </a:r>
            <a:r>
              <a:rPr lang="en-US" sz="1003" b="1" dirty="0">
                <a:solidFill>
                  <a:srgbClr val="1F2937"/>
                </a:solidFill>
                <a:latin typeface="Sorts Mill Goudy" pitchFamily="34" charset="0"/>
                <a:ea typeface="Sorts Mill Goudy" pitchFamily="34" charset="-122"/>
                <a:cs typeface="Sorts Mill Goudy" pitchFamily="34" charset="-120"/>
              </a:rPr>
              <a:t>Subject | Predicate | Object</a:t>
            </a:r>
            <a:r>
              <a:rPr lang="en-US" sz="1003" dirty="0">
                <a:solidFill>
                  <a:srgbClr val="1F2937"/>
                </a:solidFill>
                <a:latin typeface="Sorts Mill Goudy" pitchFamily="34" charset="0"/>
                <a:ea typeface="Sorts Mill Goudy" pitchFamily="34" charset="-122"/>
                <a:cs typeface="Sorts Mill Goudy" pitchFamily="34" charset="-120"/>
              </a:rPr>
              <a:t>, specifically formatted for fine-tuned T5.</a:t>
            </a:r>
            <a:endParaRPr lang="en-US" sz="1600" dirty="0"/>
          </a:p>
        </p:txBody>
      </p:sp>
      <p:sp>
        <p:nvSpPr>
          <p:cNvPr id="32" name="Shape 29"/>
          <p:cNvSpPr/>
          <p:nvPr/>
        </p:nvSpPr>
        <p:spPr>
          <a:xfrm>
            <a:off x="8254540" y="5038623"/>
            <a:ext cx="3426238" cy="296351"/>
          </a:xfrm>
          <a:custGeom>
            <a:avLst/>
            <a:gdLst/>
            <a:ahLst/>
            <a:cxnLst/>
            <a:rect l="l" t="t" r="r" b="b"/>
            <a:pathLst>
              <a:path w="3426238" h="296351">
                <a:moveTo>
                  <a:pt x="36395" y="0"/>
                </a:moveTo>
                <a:lnTo>
                  <a:pt x="3389843" y="0"/>
                </a:lnTo>
                <a:cubicBezTo>
                  <a:pt x="3409943" y="0"/>
                  <a:pt x="3426238" y="16295"/>
                  <a:pt x="3426238" y="36395"/>
                </a:cubicBezTo>
                <a:lnTo>
                  <a:pt x="3426238" y="259956"/>
                </a:lnTo>
                <a:cubicBezTo>
                  <a:pt x="3426238" y="280057"/>
                  <a:pt x="3409943" y="296351"/>
                  <a:pt x="3389843" y="296351"/>
                </a:cubicBezTo>
                <a:lnTo>
                  <a:pt x="36395" y="296351"/>
                </a:lnTo>
                <a:cubicBezTo>
                  <a:pt x="16308" y="296351"/>
                  <a:pt x="0" y="280043"/>
                  <a:pt x="0" y="259956"/>
                </a:cubicBezTo>
                <a:lnTo>
                  <a:pt x="0" y="36395"/>
                </a:lnTo>
                <a:cubicBezTo>
                  <a:pt x="0" y="16295"/>
                  <a:pt x="16295" y="0"/>
                  <a:pt x="36395" y="0"/>
                </a:cubicBezTo>
                <a:close/>
              </a:path>
            </a:pathLst>
          </a:custGeom>
          <a:solidFill>
            <a:srgbClr val="22C55E">
              <a:alpha val="10196"/>
            </a:srgbClr>
          </a:solidFill>
          <a:ln w="7257">
            <a:solidFill>
              <a:srgbClr val="22C55E"/>
            </a:solidFill>
            <a:prstDash val="solid"/>
          </a:ln>
        </p:spPr>
      </p:sp>
      <p:sp>
        <p:nvSpPr>
          <p:cNvPr id="33" name="Text 30"/>
          <p:cNvSpPr/>
          <p:nvPr/>
        </p:nvSpPr>
        <p:spPr>
          <a:xfrm>
            <a:off x="8302632" y="5114010"/>
            <a:ext cx="3330054" cy="145576"/>
          </a:xfrm>
          <a:prstGeom prst="rect">
            <a:avLst/>
          </a:prstGeom>
          <a:noFill/>
          <a:ln/>
        </p:spPr>
        <p:txBody>
          <a:bodyPr wrap="square" lIns="0" tIns="0" rIns="0" bIns="0" rtlCol="0" anchor="ctr"/>
          <a:lstStyle/>
          <a:p>
            <a:pPr algn="ctr">
              <a:lnSpc>
                <a:spcPct val="110000"/>
              </a:lnSpc>
            </a:pPr>
            <a:r>
              <a:rPr lang="en-US" sz="860" b="1" dirty="0">
                <a:solidFill>
                  <a:srgbClr val="22C55E"/>
                </a:solidFill>
                <a:latin typeface="Sorts Mill Goudy" pitchFamily="34" charset="0"/>
                <a:ea typeface="Sorts Mill Goudy" pitchFamily="34" charset="-122"/>
                <a:cs typeface="Sorts Mill Goudy" pitchFamily="34" charset="-120"/>
              </a:rPr>
              <a:t>No risk of "Structure Collapse" failure mode</a:t>
            </a:r>
            <a:endParaRPr lang="en-US" sz="1600" dirty="0"/>
          </a:p>
        </p:txBody>
      </p:sp>
      <p:sp>
        <p:nvSpPr>
          <p:cNvPr id="34" name="Shape 31"/>
          <p:cNvSpPr/>
          <p:nvPr/>
        </p:nvSpPr>
        <p:spPr>
          <a:xfrm>
            <a:off x="382137" y="5909481"/>
            <a:ext cx="11445922" cy="400334"/>
          </a:xfrm>
          <a:custGeom>
            <a:avLst/>
            <a:gdLst/>
            <a:ahLst/>
            <a:cxnLst/>
            <a:rect l="l" t="t" r="r" b="b"/>
            <a:pathLst>
              <a:path w="11445922" h="400334">
                <a:moveTo>
                  <a:pt x="36394" y="0"/>
                </a:moveTo>
                <a:lnTo>
                  <a:pt x="11373134" y="0"/>
                </a:lnTo>
                <a:cubicBezTo>
                  <a:pt x="11413334" y="0"/>
                  <a:pt x="11445922" y="32589"/>
                  <a:pt x="11445922" y="72789"/>
                </a:cubicBezTo>
                <a:lnTo>
                  <a:pt x="11445922" y="327546"/>
                </a:lnTo>
                <a:cubicBezTo>
                  <a:pt x="11445922" y="367746"/>
                  <a:pt x="11413334" y="400334"/>
                  <a:pt x="11373134" y="400334"/>
                </a:cubicBezTo>
                <a:lnTo>
                  <a:pt x="36394" y="400334"/>
                </a:lnTo>
                <a:cubicBezTo>
                  <a:pt x="16294" y="400334"/>
                  <a:pt x="0" y="384040"/>
                  <a:pt x="0" y="363940"/>
                </a:cubicBezTo>
                <a:lnTo>
                  <a:pt x="0" y="36394"/>
                </a:lnTo>
                <a:cubicBezTo>
                  <a:pt x="0" y="16308"/>
                  <a:pt x="16308" y="0"/>
                  <a:pt x="36394" y="0"/>
                </a:cubicBezTo>
                <a:close/>
              </a:path>
            </a:pathLst>
          </a:custGeom>
          <a:solidFill>
            <a:srgbClr val="22C55E">
              <a:alpha val="10196"/>
            </a:srgbClr>
          </a:solidFill>
          <a:ln/>
        </p:spPr>
      </p:sp>
      <p:sp>
        <p:nvSpPr>
          <p:cNvPr id="35" name="Shape 32"/>
          <p:cNvSpPr/>
          <p:nvPr/>
        </p:nvSpPr>
        <p:spPr>
          <a:xfrm>
            <a:off x="382137" y="5909481"/>
            <a:ext cx="36394" cy="400334"/>
          </a:xfrm>
          <a:custGeom>
            <a:avLst/>
            <a:gdLst/>
            <a:ahLst/>
            <a:cxnLst/>
            <a:rect l="l" t="t" r="r" b="b"/>
            <a:pathLst>
              <a:path w="36394" h="400334">
                <a:moveTo>
                  <a:pt x="36394" y="0"/>
                </a:moveTo>
                <a:lnTo>
                  <a:pt x="36394" y="0"/>
                </a:lnTo>
                <a:lnTo>
                  <a:pt x="36394" y="400334"/>
                </a:lnTo>
                <a:lnTo>
                  <a:pt x="36394" y="400334"/>
                </a:lnTo>
                <a:cubicBezTo>
                  <a:pt x="16294" y="400334"/>
                  <a:pt x="0" y="384040"/>
                  <a:pt x="0" y="363940"/>
                </a:cubicBezTo>
                <a:lnTo>
                  <a:pt x="0" y="36394"/>
                </a:lnTo>
                <a:cubicBezTo>
                  <a:pt x="0" y="16308"/>
                  <a:pt x="16308" y="0"/>
                  <a:pt x="36394" y="0"/>
                </a:cubicBezTo>
                <a:close/>
              </a:path>
            </a:pathLst>
          </a:custGeom>
          <a:solidFill>
            <a:srgbClr val="22C55E"/>
          </a:solidFill>
          <a:ln/>
        </p:spPr>
      </p:sp>
      <p:sp>
        <p:nvSpPr>
          <p:cNvPr id="36" name="Text 33"/>
          <p:cNvSpPr/>
          <p:nvPr/>
        </p:nvSpPr>
        <p:spPr>
          <a:xfrm>
            <a:off x="509516" y="6018663"/>
            <a:ext cx="11273051" cy="181970"/>
          </a:xfrm>
          <a:prstGeom prst="rect">
            <a:avLst/>
          </a:prstGeom>
          <a:noFill/>
          <a:ln/>
        </p:spPr>
        <p:txBody>
          <a:bodyPr wrap="square" lIns="0" tIns="0" rIns="0" bIns="0" rtlCol="0" anchor="ctr"/>
          <a:lstStyle/>
          <a:p>
            <a:pPr>
              <a:lnSpc>
                <a:spcPct val="120000"/>
              </a:lnSpc>
            </a:pPr>
            <a:r>
              <a:rPr lang="en-US" sz="1003" b="1" dirty="0">
                <a:solidFill>
                  <a:srgbClr val="22C55E"/>
                </a:solidFill>
                <a:latin typeface="Sorts Mill Goudy" pitchFamily="34" charset="0"/>
                <a:ea typeface="Sorts Mill Goudy" pitchFamily="34" charset="-122"/>
                <a:cs typeface="Sorts Mill Goudy" pitchFamily="34" charset="-120"/>
              </a:rPr>
              <a:t>Engineering Impact:</a:t>
            </a:r>
            <a:r>
              <a:rPr lang="en-US" sz="1003" dirty="0">
                <a:solidFill>
                  <a:srgbClr val="1F2937"/>
                </a:solidFill>
                <a:latin typeface="Sorts Mill Goudy" pitchFamily="34" charset="0"/>
                <a:ea typeface="Sorts Mill Goudy" pitchFamily="34" charset="-122"/>
                <a:cs typeface="Sorts Mill Goudy" pitchFamily="34" charset="-120"/>
              </a:rPr>
              <a:t> The custom forensic parser achieved 90% network overhead reduction for dense entities while ensuring data integrity through persistent caching and NLP-ready output formatting.</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0183" y="330183"/>
            <a:ext cx="11589416" cy="165091"/>
          </a:xfrm>
          <a:prstGeom prst="rect">
            <a:avLst/>
          </a:prstGeom>
          <a:noFill/>
          <a:ln/>
        </p:spPr>
        <p:txBody>
          <a:bodyPr wrap="square" lIns="0" tIns="0" rIns="0" bIns="0" rtlCol="0" anchor="ctr"/>
          <a:lstStyle/>
          <a:p>
            <a:pPr>
              <a:lnSpc>
                <a:spcPct val="120000"/>
              </a:lnSpc>
            </a:pPr>
            <a:r>
              <a:rPr lang="en-US" sz="910" b="1" kern="0" spc="45" dirty="0">
                <a:solidFill>
                  <a:srgbClr val="8B0000"/>
                </a:solidFill>
                <a:latin typeface="Sorts Mill Goudy" pitchFamily="34" charset="0"/>
                <a:ea typeface="Sorts Mill Goudy" pitchFamily="34" charset="-122"/>
                <a:cs typeface="Sorts Mill Goudy" pitchFamily="34" charset="-120"/>
              </a:rPr>
              <a:t>2.3 MODULE 2: RETRIEVAL AUDIT</a:t>
            </a:r>
            <a:endParaRPr lang="en-US" sz="1600" dirty="0"/>
          </a:p>
        </p:txBody>
      </p:sp>
      <p:sp>
        <p:nvSpPr>
          <p:cNvPr id="3" name="Text 1"/>
          <p:cNvSpPr/>
          <p:nvPr/>
        </p:nvSpPr>
        <p:spPr>
          <a:xfrm>
            <a:off x="330183" y="561311"/>
            <a:ext cx="11680217" cy="330183"/>
          </a:xfrm>
          <a:prstGeom prst="rect">
            <a:avLst/>
          </a:prstGeom>
          <a:noFill/>
          <a:ln/>
        </p:spPr>
        <p:txBody>
          <a:bodyPr wrap="square" lIns="0" tIns="0" rIns="0" bIns="0" rtlCol="0" anchor="ctr"/>
          <a:lstStyle/>
          <a:p>
            <a:pPr>
              <a:lnSpc>
                <a:spcPct val="90000"/>
              </a:lnSpc>
            </a:pPr>
            <a:r>
              <a:rPr lang="en-US" sz="2340" b="1" dirty="0">
                <a:solidFill>
                  <a:srgbClr val="1F2937"/>
                </a:solidFill>
                <a:latin typeface="Sorts Mill Goudy" pitchFamily="34" charset="0"/>
                <a:ea typeface="Sorts Mill Goudy" pitchFamily="34" charset="-122"/>
                <a:cs typeface="Sorts Mill Goudy" pitchFamily="34" charset="-120"/>
              </a:rPr>
              <a:t>Two-Stage Neural Retrieval Architecture</a:t>
            </a:r>
            <a:endParaRPr lang="en-US" sz="1600" dirty="0"/>
          </a:p>
        </p:txBody>
      </p:sp>
      <p:sp>
        <p:nvSpPr>
          <p:cNvPr id="4" name="Shape 2"/>
          <p:cNvSpPr/>
          <p:nvPr/>
        </p:nvSpPr>
        <p:spPr>
          <a:xfrm>
            <a:off x="330183" y="990548"/>
            <a:ext cx="792439" cy="33018"/>
          </a:xfrm>
          <a:custGeom>
            <a:avLst/>
            <a:gdLst/>
            <a:ahLst/>
            <a:cxnLst/>
            <a:rect l="l" t="t" r="r" b="b"/>
            <a:pathLst>
              <a:path w="792439" h="33018">
                <a:moveTo>
                  <a:pt x="0" y="0"/>
                </a:moveTo>
                <a:lnTo>
                  <a:pt x="792439" y="0"/>
                </a:lnTo>
                <a:lnTo>
                  <a:pt x="792439" y="33018"/>
                </a:lnTo>
                <a:lnTo>
                  <a:pt x="0" y="33018"/>
                </a:lnTo>
                <a:lnTo>
                  <a:pt x="0" y="0"/>
                </a:lnTo>
                <a:close/>
              </a:path>
            </a:pathLst>
          </a:custGeom>
          <a:solidFill>
            <a:srgbClr val="8B0000"/>
          </a:solidFill>
          <a:ln/>
        </p:spPr>
      </p:sp>
      <p:sp>
        <p:nvSpPr>
          <p:cNvPr id="5" name="Shape 3"/>
          <p:cNvSpPr/>
          <p:nvPr/>
        </p:nvSpPr>
        <p:spPr>
          <a:xfrm>
            <a:off x="337258" y="1195733"/>
            <a:ext cx="11521021" cy="740553"/>
          </a:xfrm>
          <a:custGeom>
            <a:avLst/>
            <a:gdLst/>
            <a:ahLst/>
            <a:cxnLst/>
            <a:rect l="l" t="t" r="r" b="b"/>
            <a:pathLst>
              <a:path w="11521021" h="740553">
                <a:moveTo>
                  <a:pt x="66035" y="0"/>
                </a:moveTo>
                <a:lnTo>
                  <a:pt x="11454986" y="0"/>
                </a:lnTo>
                <a:cubicBezTo>
                  <a:pt x="11491456" y="0"/>
                  <a:pt x="11521021" y="29565"/>
                  <a:pt x="11521021" y="66035"/>
                </a:cubicBezTo>
                <a:lnTo>
                  <a:pt x="11521021" y="674518"/>
                </a:lnTo>
                <a:cubicBezTo>
                  <a:pt x="11521021" y="710988"/>
                  <a:pt x="11491456" y="740553"/>
                  <a:pt x="11454986" y="740553"/>
                </a:cubicBezTo>
                <a:lnTo>
                  <a:pt x="66035" y="740553"/>
                </a:lnTo>
                <a:cubicBezTo>
                  <a:pt x="29589" y="740553"/>
                  <a:pt x="0" y="710964"/>
                  <a:pt x="0" y="674518"/>
                </a:cubicBezTo>
                <a:lnTo>
                  <a:pt x="0" y="66035"/>
                </a:lnTo>
                <a:cubicBezTo>
                  <a:pt x="0" y="29589"/>
                  <a:pt x="29589" y="0"/>
                  <a:pt x="66035" y="0"/>
                </a:cubicBezTo>
                <a:close/>
              </a:path>
            </a:pathLst>
          </a:custGeom>
          <a:solidFill>
            <a:srgbClr val="F59E0B">
              <a:alpha val="10196"/>
            </a:srgbClr>
          </a:solidFill>
          <a:ln w="21771">
            <a:solidFill>
              <a:srgbClr val="F59E0B"/>
            </a:solidFill>
            <a:prstDash val="solid"/>
          </a:ln>
        </p:spPr>
      </p:sp>
      <p:sp>
        <p:nvSpPr>
          <p:cNvPr id="6" name="Shape 4"/>
          <p:cNvSpPr/>
          <p:nvPr/>
        </p:nvSpPr>
        <p:spPr>
          <a:xfrm>
            <a:off x="476407" y="1334878"/>
            <a:ext cx="462256" cy="462256"/>
          </a:xfrm>
          <a:custGeom>
            <a:avLst/>
            <a:gdLst/>
            <a:ahLst/>
            <a:cxnLst/>
            <a:rect l="l" t="t" r="r" b="b"/>
            <a:pathLst>
              <a:path w="462256" h="462256">
                <a:moveTo>
                  <a:pt x="231128" y="0"/>
                </a:moveTo>
                <a:lnTo>
                  <a:pt x="231128" y="0"/>
                </a:lnTo>
                <a:cubicBezTo>
                  <a:pt x="358776" y="0"/>
                  <a:pt x="462256" y="103480"/>
                  <a:pt x="462256" y="231128"/>
                </a:cubicBezTo>
                <a:lnTo>
                  <a:pt x="462256" y="231128"/>
                </a:lnTo>
                <a:cubicBezTo>
                  <a:pt x="462256" y="358776"/>
                  <a:pt x="358776" y="462256"/>
                  <a:pt x="231128" y="462256"/>
                </a:cubicBezTo>
                <a:lnTo>
                  <a:pt x="231128" y="462256"/>
                </a:lnTo>
                <a:cubicBezTo>
                  <a:pt x="103480" y="462256"/>
                  <a:pt x="0" y="358776"/>
                  <a:pt x="0" y="231128"/>
                </a:cubicBezTo>
                <a:lnTo>
                  <a:pt x="0" y="231128"/>
                </a:lnTo>
                <a:cubicBezTo>
                  <a:pt x="0" y="103480"/>
                  <a:pt x="103480" y="0"/>
                  <a:pt x="231128" y="0"/>
                </a:cubicBezTo>
                <a:close/>
              </a:path>
            </a:pathLst>
          </a:custGeom>
          <a:solidFill>
            <a:srgbClr val="F59E0B"/>
          </a:solidFill>
          <a:ln/>
        </p:spPr>
      </p:sp>
      <p:sp>
        <p:nvSpPr>
          <p:cNvPr id="7" name="Shape 5"/>
          <p:cNvSpPr/>
          <p:nvPr/>
        </p:nvSpPr>
        <p:spPr>
          <a:xfrm>
            <a:off x="608480" y="1466952"/>
            <a:ext cx="198110" cy="198110"/>
          </a:xfrm>
          <a:custGeom>
            <a:avLst/>
            <a:gdLst/>
            <a:ahLst/>
            <a:cxnLst/>
            <a:rect l="l" t="t" r="r" b="b"/>
            <a:pathLst>
              <a:path w="198110" h="198110">
                <a:moveTo>
                  <a:pt x="99055" y="0"/>
                </a:moveTo>
                <a:cubicBezTo>
                  <a:pt x="104743" y="0"/>
                  <a:pt x="109966" y="3134"/>
                  <a:pt x="112675" y="8126"/>
                </a:cubicBezTo>
                <a:lnTo>
                  <a:pt x="196252" y="162899"/>
                </a:lnTo>
                <a:cubicBezTo>
                  <a:pt x="198845" y="167697"/>
                  <a:pt x="198729" y="173501"/>
                  <a:pt x="195943" y="178183"/>
                </a:cubicBezTo>
                <a:cubicBezTo>
                  <a:pt x="193157" y="182865"/>
                  <a:pt x="188088" y="185728"/>
                  <a:pt x="182632" y="185728"/>
                </a:cubicBezTo>
                <a:lnTo>
                  <a:pt x="15477" y="185728"/>
                </a:lnTo>
                <a:cubicBezTo>
                  <a:pt x="10022" y="185728"/>
                  <a:pt x="4991" y="182865"/>
                  <a:pt x="2167" y="178183"/>
                </a:cubicBezTo>
                <a:cubicBezTo>
                  <a:pt x="-658" y="173501"/>
                  <a:pt x="-735" y="167697"/>
                  <a:pt x="1857" y="162899"/>
                </a:cubicBezTo>
                <a:lnTo>
                  <a:pt x="85435" y="8126"/>
                </a:lnTo>
                <a:cubicBezTo>
                  <a:pt x="88143" y="3134"/>
                  <a:pt x="93367" y="0"/>
                  <a:pt x="99055" y="0"/>
                </a:cubicBezTo>
                <a:close/>
                <a:moveTo>
                  <a:pt x="99055" y="65005"/>
                </a:moveTo>
                <a:cubicBezTo>
                  <a:pt x="93909" y="65005"/>
                  <a:pt x="89768" y="69145"/>
                  <a:pt x="89768" y="74291"/>
                </a:cubicBezTo>
                <a:lnTo>
                  <a:pt x="89768" y="117628"/>
                </a:lnTo>
                <a:cubicBezTo>
                  <a:pt x="89768" y="122774"/>
                  <a:pt x="93909" y="126914"/>
                  <a:pt x="99055" y="126914"/>
                </a:cubicBezTo>
                <a:cubicBezTo>
                  <a:pt x="104201" y="126914"/>
                  <a:pt x="108341" y="122774"/>
                  <a:pt x="108341" y="117628"/>
                </a:cubicBezTo>
                <a:lnTo>
                  <a:pt x="108341" y="74291"/>
                </a:lnTo>
                <a:cubicBezTo>
                  <a:pt x="108341" y="69145"/>
                  <a:pt x="104201" y="65005"/>
                  <a:pt x="99055" y="65005"/>
                </a:cubicBezTo>
                <a:close/>
                <a:moveTo>
                  <a:pt x="109386" y="148582"/>
                </a:moveTo>
                <a:cubicBezTo>
                  <a:pt x="109621" y="144747"/>
                  <a:pt x="107709" y="141099"/>
                  <a:pt x="104421" y="139111"/>
                </a:cubicBezTo>
                <a:cubicBezTo>
                  <a:pt x="101134" y="137122"/>
                  <a:pt x="97015" y="137122"/>
                  <a:pt x="93727" y="139111"/>
                </a:cubicBezTo>
                <a:cubicBezTo>
                  <a:pt x="90440" y="141099"/>
                  <a:pt x="88527" y="144747"/>
                  <a:pt x="88762" y="148582"/>
                </a:cubicBezTo>
                <a:cubicBezTo>
                  <a:pt x="88527" y="152417"/>
                  <a:pt x="90440" y="156066"/>
                  <a:pt x="93727" y="158054"/>
                </a:cubicBezTo>
                <a:cubicBezTo>
                  <a:pt x="97015" y="160042"/>
                  <a:pt x="101134" y="160042"/>
                  <a:pt x="104421" y="158054"/>
                </a:cubicBezTo>
                <a:cubicBezTo>
                  <a:pt x="107709" y="156066"/>
                  <a:pt x="109621" y="152417"/>
                  <a:pt x="109386" y="148582"/>
                </a:cubicBezTo>
                <a:close/>
              </a:path>
            </a:pathLst>
          </a:custGeom>
          <a:solidFill>
            <a:srgbClr val="FFFFFF"/>
          </a:solidFill>
          <a:ln/>
        </p:spPr>
      </p:sp>
      <p:sp>
        <p:nvSpPr>
          <p:cNvPr id="8" name="Text 6"/>
          <p:cNvSpPr/>
          <p:nvPr/>
        </p:nvSpPr>
        <p:spPr>
          <a:xfrm>
            <a:off x="1037717" y="1334878"/>
            <a:ext cx="4985760" cy="264146"/>
          </a:xfrm>
          <a:prstGeom prst="rect">
            <a:avLst/>
          </a:prstGeom>
          <a:noFill/>
          <a:ln/>
        </p:spPr>
        <p:txBody>
          <a:bodyPr wrap="square" lIns="0" tIns="0" rIns="0" bIns="0" rtlCol="0" anchor="ctr"/>
          <a:lstStyle/>
          <a:p>
            <a:pPr>
              <a:lnSpc>
                <a:spcPct val="110000"/>
              </a:lnSpc>
            </a:pPr>
            <a:r>
              <a:rPr lang="en-US" sz="1560"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9" name="Text 7"/>
          <p:cNvSpPr/>
          <p:nvPr/>
        </p:nvSpPr>
        <p:spPr>
          <a:xfrm>
            <a:off x="1037717" y="1599025"/>
            <a:ext cx="4952742"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Quantitative metrics deliberately bypassed due to performance degradation versus API</a:t>
            </a:r>
            <a:endParaRPr lang="en-US" sz="1600" dirty="0"/>
          </a:p>
        </p:txBody>
      </p:sp>
      <p:sp>
        <p:nvSpPr>
          <p:cNvPr id="10" name="Shape 8"/>
          <p:cNvSpPr/>
          <p:nvPr/>
        </p:nvSpPr>
        <p:spPr>
          <a:xfrm>
            <a:off x="330183" y="2124963"/>
            <a:ext cx="5670890" cy="2790045"/>
          </a:xfrm>
          <a:custGeom>
            <a:avLst/>
            <a:gdLst/>
            <a:ahLst/>
            <a:cxnLst/>
            <a:rect l="l" t="t" r="r" b="b"/>
            <a:pathLst>
              <a:path w="5670890" h="2790045">
                <a:moveTo>
                  <a:pt x="33018" y="0"/>
                </a:moveTo>
                <a:lnTo>
                  <a:pt x="5637871" y="0"/>
                </a:lnTo>
                <a:cubicBezTo>
                  <a:pt x="5656107" y="0"/>
                  <a:pt x="5670890" y="14783"/>
                  <a:pt x="5670890" y="33018"/>
                </a:cubicBezTo>
                <a:lnTo>
                  <a:pt x="5670890" y="2724004"/>
                </a:lnTo>
                <a:cubicBezTo>
                  <a:pt x="5670890" y="2760477"/>
                  <a:pt x="5641322" y="2790045"/>
                  <a:pt x="5604849" y="2790045"/>
                </a:cubicBezTo>
                <a:lnTo>
                  <a:pt x="66040" y="2790045"/>
                </a:lnTo>
                <a:cubicBezTo>
                  <a:pt x="29567" y="2790045"/>
                  <a:pt x="0" y="2760477"/>
                  <a:pt x="0" y="2724004"/>
                </a:cubicBezTo>
                <a:lnTo>
                  <a:pt x="0" y="33018"/>
                </a:lnTo>
                <a:cubicBezTo>
                  <a:pt x="0" y="14795"/>
                  <a:pt x="14795" y="0"/>
                  <a:pt x="33018" y="0"/>
                </a:cubicBezTo>
                <a:close/>
              </a:path>
            </a:pathLst>
          </a:custGeom>
          <a:solidFill>
            <a:srgbClr val="FFFFFF"/>
          </a:solidFill>
          <a:ln/>
          <a:effectLst>
            <a:outerShdw blurRad="123819" dist="82546" dir="5400000" algn="bl" rotWithShape="0">
              <a:srgbClr val="000000">
                <a:alpha val="10196"/>
              </a:srgbClr>
            </a:outerShdw>
          </a:effectLst>
        </p:spPr>
      </p:sp>
      <p:sp>
        <p:nvSpPr>
          <p:cNvPr id="11" name="Shape 9"/>
          <p:cNvSpPr/>
          <p:nvPr/>
        </p:nvSpPr>
        <p:spPr>
          <a:xfrm>
            <a:off x="330183" y="2124963"/>
            <a:ext cx="5670890" cy="33018"/>
          </a:xfrm>
          <a:custGeom>
            <a:avLst/>
            <a:gdLst/>
            <a:ahLst/>
            <a:cxnLst/>
            <a:rect l="l" t="t" r="r" b="b"/>
            <a:pathLst>
              <a:path w="5670890" h="33018">
                <a:moveTo>
                  <a:pt x="33018" y="0"/>
                </a:moveTo>
                <a:lnTo>
                  <a:pt x="5637871" y="0"/>
                </a:lnTo>
                <a:cubicBezTo>
                  <a:pt x="5656107" y="0"/>
                  <a:pt x="5670890" y="14783"/>
                  <a:pt x="5670890" y="33018"/>
                </a:cubicBezTo>
                <a:lnTo>
                  <a:pt x="5670890" y="33018"/>
                </a:lnTo>
                <a:lnTo>
                  <a:pt x="0" y="33018"/>
                </a:lnTo>
                <a:lnTo>
                  <a:pt x="0" y="33018"/>
                </a:lnTo>
                <a:cubicBezTo>
                  <a:pt x="0" y="14795"/>
                  <a:pt x="14795" y="0"/>
                  <a:pt x="33018" y="0"/>
                </a:cubicBezTo>
                <a:close/>
              </a:path>
            </a:pathLst>
          </a:custGeom>
          <a:solidFill>
            <a:srgbClr val="3B82F6"/>
          </a:solidFill>
          <a:ln/>
        </p:spPr>
      </p:sp>
      <p:sp>
        <p:nvSpPr>
          <p:cNvPr id="12" name="Shape 10"/>
          <p:cNvSpPr/>
          <p:nvPr/>
        </p:nvSpPr>
        <p:spPr>
          <a:xfrm>
            <a:off x="495274" y="2306564"/>
            <a:ext cx="396219" cy="396219"/>
          </a:xfrm>
          <a:custGeom>
            <a:avLst/>
            <a:gdLst/>
            <a:ahLst/>
            <a:cxnLst/>
            <a:rect l="l" t="t" r="r" b="b"/>
            <a:pathLst>
              <a:path w="396219" h="396219">
                <a:moveTo>
                  <a:pt x="198110" y="0"/>
                </a:moveTo>
                <a:lnTo>
                  <a:pt x="198110" y="0"/>
                </a:lnTo>
                <a:cubicBezTo>
                  <a:pt x="307523" y="0"/>
                  <a:pt x="396219" y="88697"/>
                  <a:pt x="396219" y="198110"/>
                </a:cubicBezTo>
                <a:lnTo>
                  <a:pt x="396219" y="198110"/>
                </a:lnTo>
                <a:cubicBezTo>
                  <a:pt x="396219" y="307523"/>
                  <a:pt x="307523" y="396219"/>
                  <a:pt x="198110" y="396219"/>
                </a:cubicBezTo>
                <a:lnTo>
                  <a:pt x="198110" y="396219"/>
                </a:lnTo>
                <a:cubicBezTo>
                  <a:pt x="88697" y="396219"/>
                  <a:pt x="0" y="307523"/>
                  <a:pt x="0" y="198110"/>
                </a:cubicBezTo>
                <a:lnTo>
                  <a:pt x="0" y="198110"/>
                </a:lnTo>
                <a:cubicBezTo>
                  <a:pt x="0" y="88697"/>
                  <a:pt x="88697" y="0"/>
                  <a:pt x="198110" y="0"/>
                </a:cubicBezTo>
                <a:close/>
              </a:path>
            </a:pathLst>
          </a:custGeom>
          <a:solidFill>
            <a:srgbClr val="3B82F6"/>
          </a:solidFill>
          <a:ln/>
        </p:spPr>
      </p:sp>
      <p:sp>
        <p:nvSpPr>
          <p:cNvPr id="13" name="Text 11"/>
          <p:cNvSpPr/>
          <p:nvPr/>
        </p:nvSpPr>
        <p:spPr>
          <a:xfrm>
            <a:off x="454001" y="2306564"/>
            <a:ext cx="478765" cy="396219"/>
          </a:xfrm>
          <a:prstGeom prst="rect">
            <a:avLst/>
          </a:prstGeom>
          <a:noFill/>
          <a:ln/>
        </p:spPr>
        <p:txBody>
          <a:bodyPr wrap="square" lIns="0" tIns="0" rIns="0" bIns="0" rtlCol="0" anchor="ctr"/>
          <a:lstStyle/>
          <a:p>
            <a:pPr algn="ctr">
              <a:lnSpc>
                <a:spcPct val="120000"/>
              </a:lnSpc>
            </a:pPr>
            <a:r>
              <a:rPr lang="en-US" sz="13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4" name="Text 12"/>
          <p:cNvSpPr/>
          <p:nvPr/>
        </p:nvSpPr>
        <p:spPr>
          <a:xfrm>
            <a:off x="990548" y="2306564"/>
            <a:ext cx="1213422" cy="231128"/>
          </a:xfrm>
          <a:prstGeom prst="rect">
            <a:avLst/>
          </a:prstGeom>
          <a:noFill/>
          <a:ln/>
        </p:spPr>
        <p:txBody>
          <a:bodyPr wrap="square" lIns="0" tIns="0" rIns="0" bIns="0" rtlCol="0" anchor="ctr"/>
          <a:lstStyle/>
          <a:p>
            <a:pPr>
              <a:lnSpc>
                <a:spcPct val="120000"/>
              </a:lnSpc>
            </a:pPr>
            <a:r>
              <a:rPr lang="en-US" sz="1300" b="1" dirty="0">
                <a:solidFill>
                  <a:srgbClr val="1F2937"/>
                </a:solidFill>
                <a:latin typeface="Sorts Mill Goudy" pitchFamily="34" charset="0"/>
                <a:ea typeface="Sorts Mill Goudy" pitchFamily="34" charset="-122"/>
                <a:cs typeface="Sorts Mill Goudy" pitchFamily="34" charset="-120"/>
              </a:rPr>
              <a:t>Dense Retrieval</a:t>
            </a:r>
            <a:endParaRPr lang="en-US" sz="1600" dirty="0"/>
          </a:p>
        </p:txBody>
      </p:sp>
      <p:sp>
        <p:nvSpPr>
          <p:cNvPr id="15" name="Text 13"/>
          <p:cNvSpPr/>
          <p:nvPr/>
        </p:nvSpPr>
        <p:spPr>
          <a:xfrm>
            <a:off x="990548" y="2537692"/>
            <a:ext cx="1188658" cy="165091"/>
          </a:xfrm>
          <a:prstGeom prst="rect">
            <a:avLst/>
          </a:prstGeom>
          <a:noFill/>
          <a:ln/>
        </p:spPr>
        <p:txBody>
          <a:bodyPr wrap="square" lIns="0" tIns="0" rIns="0" bIns="0" rtlCol="0" anchor="ctr"/>
          <a:lstStyle/>
          <a:p>
            <a:pPr>
              <a:lnSpc>
                <a:spcPct val="120000"/>
              </a:lnSpc>
            </a:pPr>
            <a:r>
              <a:rPr lang="en-US" sz="910" b="1" dirty="0">
                <a:solidFill>
                  <a:srgbClr val="3B82F6"/>
                </a:solidFill>
                <a:latin typeface="Sorts Mill Goudy" pitchFamily="34" charset="0"/>
                <a:ea typeface="Sorts Mill Goudy" pitchFamily="34" charset="-122"/>
                <a:cs typeface="Sorts Mill Goudy" pitchFamily="34" charset="-120"/>
              </a:rPr>
              <a:t>Bi-Encoder</a:t>
            </a:r>
            <a:endParaRPr lang="en-US" sz="1600" dirty="0"/>
          </a:p>
        </p:txBody>
      </p:sp>
      <p:sp>
        <p:nvSpPr>
          <p:cNvPr id="16" name="Text 14"/>
          <p:cNvSpPr/>
          <p:nvPr/>
        </p:nvSpPr>
        <p:spPr>
          <a:xfrm>
            <a:off x="495274" y="283485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Model</a:t>
            </a:r>
            <a:endParaRPr lang="en-US" sz="1600" dirty="0"/>
          </a:p>
        </p:txBody>
      </p:sp>
      <p:sp>
        <p:nvSpPr>
          <p:cNvPr id="17" name="Text 15"/>
          <p:cNvSpPr/>
          <p:nvPr/>
        </p:nvSpPr>
        <p:spPr>
          <a:xfrm>
            <a:off x="495274" y="3032966"/>
            <a:ext cx="5406743"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all-mpnet-base-v2</a:t>
            </a:r>
            <a:endParaRPr lang="en-US" sz="1600" dirty="0"/>
          </a:p>
        </p:txBody>
      </p:sp>
      <p:sp>
        <p:nvSpPr>
          <p:cNvPr id="18" name="Text 16"/>
          <p:cNvSpPr/>
          <p:nvPr/>
        </p:nvSpPr>
        <p:spPr>
          <a:xfrm>
            <a:off x="495274" y="3330131"/>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Function</a:t>
            </a:r>
            <a:endParaRPr lang="en-US" sz="1600" dirty="0"/>
          </a:p>
        </p:txBody>
      </p:sp>
      <p:sp>
        <p:nvSpPr>
          <p:cNvPr id="19" name="Text 17"/>
          <p:cNvSpPr/>
          <p:nvPr/>
        </p:nvSpPr>
        <p:spPr>
          <a:xfrm>
            <a:off x="495274" y="3528240"/>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Creates semantic embeddings for claim and extracted text</a:t>
            </a:r>
            <a:endParaRPr lang="en-US" sz="1600" dirty="0"/>
          </a:p>
        </p:txBody>
      </p:sp>
      <p:sp>
        <p:nvSpPr>
          <p:cNvPr id="20" name="Text 18"/>
          <p:cNvSpPr/>
          <p:nvPr/>
        </p:nvSpPr>
        <p:spPr>
          <a:xfrm>
            <a:off x="495274" y="379238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Similarity Metric</a:t>
            </a:r>
            <a:endParaRPr lang="en-US" sz="1600" dirty="0"/>
          </a:p>
        </p:txBody>
      </p:sp>
      <p:sp>
        <p:nvSpPr>
          <p:cNvPr id="21" name="Shape 19"/>
          <p:cNvSpPr/>
          <p:nvPr/>
        </p:nvSpPr>
        <p:spPr>
          <a:xfrm>
            <a:off x="495274" y="3990496"/>
            <a:ext cx="5340707" cy="297165"/>
          </a:xfrm>
          <a:custGeom>
            <a:avLst/>
            <a:gdLst/>
            <a:ahLst/>
            <a:cxnLst/>
            <a:rect l="l" t="t" r="r" b="b"/>
            <a:pathLst>
              <a:path w="5340707" h="297165">
                <a:moveTo>
                  <a:pt x="33018" y="0"/>
                </a:moveTo>
                <a:lnTo>
                  <a:pt x="5307689" y="0"/>
                </a:lnTo>
                <a:cubicBezTo>
                  <a:pt x="5325924" y="0"/>
                  <a:pt x="5340707" y="14783"/>
                  <a:pt x="5340707" y="33018"/>
                </a:cubicBezTo>
                <a:lnTo>
                  <a:pt x="5340707" y="264147"/>
                </a:lnTo>
                <a:cubicBezTo>
                  <a:pt x="5340707" y="282382"/>
                  <a:pt x="5325924" y="297165"/>
                  <a:pt x="5307689" y="297165"/>
                </a:cubicBezTo>
                <a:lnTo>
                  <a:pt x="33018" y="297165"/>
                </a:lnTo>
                <a:cubicBezTo>
                  <a:pt x="14795" y="297165"/>
                  <a:pt x="0" y="282370"/>
                  <a:pt x="0" y="264147"/>
                </a:cubicBezTo>
                <a:lnTo>
                  <a:pt x="0" y="33018"/>
                </a:lnTo>
                <a:cubicBezTo>
                  <a:pt x="0" y="14795"/>
                  <a:pt x="14795" y="0"/>
                  <a:pt x="33018" y="0"/>
                </a:cubicBezTo>
                <a:close/>
              </a:path>
            </a:pathLst>
          </a:custGeom>
          <a:solidFill>
            <a:srgbClr val="3B82F6">
              <a:alpha val="5098"/>
            </a:srgbClr>
          </a:solidFill>
          <a:ln/>
        </p:spPr>
      </p:sp>
      <p:sp>
        <p:nvSpPr>
          <p:cNvPr id="22" name="Text 20"/>
          <p:cNvSpPr/>
          <p:nvPr/>
        </p:nvSpPr>
        <p:spPr>
          <a:xfrm>
            <a:off x="495274" y="3990496"/>
            <a:ext cx="5398489" cy="297165"/>
          </a:xfrm>
          <a:prstGeom prst="rect">
            <a:avLst/>
          </a:prstGeom>
          <a:noFill/>
          <a:ln/>
        </p:spPr>
        <p:txBody>
          <a:bodyPr wrap="square" lIns="66037" tIns="66037" rIns="66037" bIns="66037" rtlCol="0" anchor="ctr"/>
          <a:lstStyle/>
          <a:p>
            <a:pPr>
              <a:lnSpc>
                <a:spcPct val="120000"/>
              </a:lnSpc>
            </a:pPr>
            <a:r>
              <a:rPr lang="en-US" sz="910" dirty="0">
                <a:solidFill>
                  <a:srgbClr val="1F2937"/>
                </a:solidFill>
                <a:latin typeface="MiSans" pitchFamily="34" charset="0"/>
                <a:ea typeface="MiSans" pitchFamily="34" charset="-122"/>
                <a:cs typeface="MiSans" pitchFamily="34" charset="-120"/>
              </a:rPr>
              <a:t>cosine_similarity(eₐ, eᵦ) = (eₐ · eᵦ) / (||eₐ|| ||eᵦ||)</a:t>
            </a:r>
            <a:endParaRPr lang="en-US" sz="1600" dirty="0"/>
          </a:p>
        </p:txBody>
      </p:sp>
      <p:sp>
        <p:nvSpPr>
          <p:cNvPr id="23" name="Shape 21"/>
          <p:cNvSpPr/>
          <p:nvPr/>
        </p:nvSpPr>
        <p:spPr>
          <a:xfrm>
            <a:off x="495274" y="4386716"/>
            <a:ext cx="5340707" cy="363201"/>
          </a:xfrm>
          <a:custGeom>
            <a:avLst/>
            <a:gdLst/>
            <a:ahLst/>
            <a:cxnLst/>
            <a:rect l="l" t="t" r="r" b="b"/>
            <a:pathLst>
              <a:path w="5340707" h="363201">
                <a:moveTo>
                  <a:pt x="33019" y="0"/>
                </a:moveTo>
                <a:lnTo>
                  <a:pt x="5307688" y="0"/>
                </a:lnTo>
                <a:cubicBezTo>
                  <a:pt x="5325924" y="0"/>
                  <a:pt x="5340707" y="14783"/>
                  <a:pt x="5340707" y="33019"/>
                </a:cubicBezTo>
                <a:lnTo>
                  <a:pt x="5340707" y="330182"/>
                </a:lnTo>
                <a:cubicBezTo>
                  <a:pt x="5340707" y="348418"/>
                  <a:pt x="5325924" y="363201"/>
                  <a:pt x="5307688" y="363201"/>
                </a:cubicBezTo>
                <a:lnTo>
                  <a:pt x="33019" y="363201"/>
                </a:lnTo>
                <a:cubicBezTo>
                  <a:pt x="14783" y="363201"/>
                  <a:pt x="0" y="348418"/>
                  <a:pt x="0" y="330182"/>
                </a:cubicBezTo>
                <a:lnTo>
                  <a:pt x="0" y="33019"/>
                </a:lnTo>
                <a:cubicBezTo>
                  <a:pt x="0" y="14795"/>
                  <a:pt x="14795" y="0"/>
                  <a:pt x="33019" y="0"/>
                </a:cubicBezTo>
                <a:close/>
              </a:path>
            </a:pathLst>
          </a:custGeom>
          <a:solidFill>
            <a:srgbClr val="3B82F6">
              <a:alpha val="10196"/>
            </a:srgbClr>
          </a:solidFill>
          <a:ln/>
        </p:spPr>
      </p:sp>
      <p:sp>
        <p:nvSpPr>
          <p:cNvPr id="24" name="Shape 22"/>
          <p:cNvSpPr/>
          <p:nvPr/>
        </p:nvSpPr>
        <p:spPr>
          <a:xfrm>
            <a:off x="618061" y="4499918"/>
            <a:ext cx="101118" cy="115564"/>
          </a:xfrm>
          <a:custGeom>
            <a:avLst/>
            <a:gdLst/>
            <a:ahLst/>
            <a:cxnLst/>
            <a:rect l="l" t="t" r="r" b="b"/>
            <a:pathLst>
              <a:path w="101118" h="115564">
                <a:moveTo>
                  <a:pt x="76471" y="-2235"/>
                </a:moveTo>
                <a:cubicBezTo>
                  <a:pt x="79157" y="-293"/>
                  <a:pt x="80150" y="3228"/>
                  <a:pt x="78931" y="6297"/>
                </a:cubicBezTo>
                <a:lnTo>
                  <a:pt x="61235" y="50559"/>
                </a:lnTo>
                <a:lnTo>
                  <a:pt x="93896" y="50559"/>
                </a:lnTo>
                <a:cubicBezTo>
                  <a:pt x="96943" y="50559"/>
                  <a:pt x="99651" y="52455"/>
                  <a:pt x="100690" y="55322"/>
                </a:cubicBezTo>
                <a:cubicBezTo>
                  <a:pt x="101728" y="58188"/>
                  <a:pt x="100848" y="61393"/>
                  <a:pt x="98523" y="63334"/>
                </a:cubicBezTo>
                <a:lnTo>
                  <a:pt x="33518" y="117505"/>
                </a:lnTo>
                <a:cubicBezTo>
                  <a:pt x="30968" y="119627"/>
                  <a:pt x="27334" y="119740"/>
                  <a:pt x="24648" y="117799"/>
                </a:cubicBezTo>
                <a:cubicBezTo>
                  <a:pt x="21962" y="115857"/>
                  <a:pt x="20969" y="112336"/>
                  <a:pt x="22187" y="109267"/>
                </a:cubicBezTo>
                <a:lnTo>
                  <a:pt x="39883" y="65005"/>
                </a:lnTo>
                <a:lnTo>
                  <a:pt x="7223" y="65005"/>
                </a:lnTo>
                <a:cubicBezTo>
                  <a:pt x="4176" y="65005"/>
                  <a:pt x="1467" y="63109"/>
                  <a:pt x="429" y="60242"/>
                </a:cubicBezTo>
                <a:cubicBezTo>
                  <a:pt x="-609" y="57376"/>
                  <a:pt x="271" y="54171"/>
                  <a:pt x="2596" y="52230"/>
                </a:cubicBezTo>
                <a:lnTo>
                  <a:pt x="67600" y="-1941"/>
                </a:lnTo>
                <a:cubicBezTo>
                  <a:pt x="70151" y="-4063"/>
                  <a:pt x="73785" y="-4176"/>
                  <a:pt x="76471" y="-2235"/>
                </a:cubicBezTo>
                <a:close/>
              </a:path>
            </a:pathLst>
          </a:custGeom>
          <a:solidFill>
            <a:srgbClr val="3B82F6"/>
          </a:solidFill>
          <a:ln/>
        </p:spPr>
      </p:sp>
      <p:sp>
        <p:nvSpPr>
          <p:cNvPr id="25" name="Text 23"/>
          <p:cNvSpPr/>
          <p:nvPr/>
        </p:nvSpPr>
        <p:spPr>
          <a:xfrm>
            <a:off x="785833" y="4485770"/>
            <a:ext cx="5008875" cy="165091"/>
          </a:xfrm>
          <a:prstGeom prst="rect">
            <a:avLst/>
          </a:prstGeom>
          <a:noFill/>
          <a:ln/>
        </p:spPr>
        <p:txBody>
          <a:bodyPr wrap="square" lIns="0" tIns="0" rIns="0" bIns="0" rtlCol="0" anchor="ctr"/>
          <a:lstStyle/>
          <a:p>
            <a:pPr>
              <a:lnSpc>
                <a:spcPct val="120000"/>
              </a:lnSpc>
            </a:pPr>
            <a:r>
              <a:rPr lang="en-US" sz="910" b="1" dirty="0">
                <a:solidFill>
                  <a:srgbClr val="3B82F6"/>
                </a:solidFill>
                <a:latin typeface="Sorts Mill Goudy" pitchFamily="34" charset="0"/>
                <a:ea typeface="Sorts Mill Goudy" pitchFamily="34" charset="-122"/>
                <a:cs typeface="Sorts Mill Goudy" pitchFamily="34" charset="-120"/>
              </a:rPr>
              <a:t>Why Bi-Encoder? Efficient - fast initial filtering across large document sets</a:t>
            </a:r>
            <a:endParaRPr lang="en-US" sz="1600" dirty="0"/>
          </a:p>
        </p:txBody>
      </p:sp>
      <p:sp>
        <p:nvSpPr>
          <p:cNvPr id="26" name="Shape 24"/>
          <p:cNvSpPr/>
          <p:nvPr/>
        </p:nvSpPr>
        <p:spPr>
          <a:xfrm>
            <a:off x="6196382" y="2124963"/>
            <a:ext cx="5670890" cy="2790045"/>
          </a:xfrm>
          <a:custGeom>
            <a:avLst/>
            <a:gdLst/>
            <a:ahLst/>
            <a:cxnLst/>
            <a:rect l="l" t="t" r="r" b="b"/>
            <a:pathLst>
              <a:path w="5670890" h="2790045">
                <a:moveTo>
                  <a:pt x="33018" y="0"/>
                </a:moveTo>
                <a:lnTo>
                  <a:pt x="5637871" y="0"/>
                </a:lnTo>
                <a:cubicBezTo>
                  <a:pt x="5656107" y="0"/>
                  <a:pt x="5670890" y="14783"/>
                  <a:pt x="5670890" y="33018"/>
                </a:cubicBezTo>
                <a:lnTo>
                  <a:pt x="5670890" y="2724004"/>
                </a:lnTo>
                <a:cubicBezTo>
                  <a:pt x="5670890" y="2760477"/>
                  <a:pt x="5641322" y="2790045"/>
                  <a:pt x="5604849" y="2790045"/>
                </a:cubicBezTo>
                <a:lnTo>
                  <a:pt x="66040" y="2790045"/>
                </a:lnTo>
                <a:cubicBezTo>
                  <a:pt x="29567" y="2790045"/>
                  <a:pt x="0" y="2760477"/>
                  <a:pt x="0" y="2724004"/>
                </a:cubicBezTo>
                <a:lnTo>
                  <a:pt x="0" y="33018"/>
                </a:lnTo>
                <a:cubicBezTo>
                  <a:pt x="0" y="14795"/>
                  <a:pt x="14795" y="0"/>
                  <a:pt x="33018" y="0"/>
                </a:cubicBezTo>
                <a:close/>
              </a:path>
            </a:pathLst>
          </a:custGeom>
          <a:solidFill>
            <a:srgbClr val="FFFFFF"/>
          </a:solidFill>
          <a:ln/>
          <a:effectLst>
            <a:outerShdw blurRad="123819" dist="82546" dir="5400000" algn="bl" rotWithShape="0">
              <a:srgbClr val="000000">
                <a:alpha val="10196"/>
              </a:srgbClr>
            </a:outerShdw>
          </a:effectLst>
        </p:spPr>
      </p:sp>
      <p:sp>
        <p:nvSpPr>
          <p:cNvPr id="27" name="Shape 25"/>
          <p:cNvSpPr/>
          <p:nvPr/>
        </p:nvSpPr>
        <p:spPr>
          <a:xfrm>
            <a:off x="6196382" y="2124963"/>
            <a:ext cx="5670890" cy="33018"/>
          </a:xfrm>
          <a:custGeom>
            <a:avLst/>
            <a:gdLst/>
            <a:ahLst/>
            <a:cxnLst/>
            <a:rect l="l" t="t" r="r" b="b"/>
            <a:pathLst>
              <a:path w="5670890" h="33018">
                <a:moveTo>
                  <a:pt x="33018" y="0"/>
                </a:moveTo>
                <a:lnTo>
                  <a:pt x="5637871" y="0"/>
                </a:lnTo>
                <a:cubicBezTo>
                  <a:pt x="5656107" y="0"/>
                  <a:pt x="5670890" y="14783"/>
                  <a:pt x="5670890" y="33018"/>
                </a:cubicBezTo>
                <a:lnTo>
                  <a:pt x="5670890" y="33018"/>
                </a:lnTo>
                <a:lnTo>
                  <a:pt x="0" y="33018"/>
                </a:lnTo>
                <a:lnTo>
                  <a:pt x="0" y="33018"/>
                </a:lnTo>
                <a:cubicBezTo>
                  <a:pt x="0" y="14795"/>
                  <a:pt x="14795" y="0"/>
                  <a:pt x="33018" y="0"/>
                </a:cubicBezTo>
                <a:close/>
              </a:path>
            </a:pathLst>
          </a:custGeom>
          <a:solidFill>
            <a:srgbClr val="8B5CF6"/>
          </a:solidFill>
          <a:ln/>
        </p:spPr>
      </p:sp>
      <p:sp>
        <p:nvSpPr>
          <p:cNvPr id="28" name="Shape 26"/>
          <p:cNvSpPr/>
          <p:nvPr/>
        </p:nvSpPr>
        <p:spPr>
          <a:xfrm>
            <a:off x="6361473" y="2306564"/>
            <a:ext cx="396219" cy="396219"/>
          </a:xfrm>
          <a:custGeom>
            <a:avLst/>
            <a:gdLst/>
            <a:ahLst/>
            <a:cxnLst/>
            <a:rect l="l" t="t" r="r" b="b"/>
            <a:pathLst>
              <a:path w="396219" h="396219">
                <a:moveTo>
                  <a:pt x="198110" y="0"/>
                </a:moveTo>
                <a:lnTo>
                  <a:pt x="198110" y="0"/>
                </a:lnTo>
                <a:cubicBezTo>
                  <a:pt x="307523" y="0"/>
                  <a:pt x="396219" y="88697"/>
                  <a:pt x="396219" y="198110"/>
                </a:cubicBezTo>
                <a:lnTo>
                  <a:pt x="396219" y="198110"/>
                </a:lnTo>
                <a:cubicBezTo>
                  <a:pt x="396219" y="307523"/>
                  <a:pt x="307523" y="396219"/>
                  <a:pt x="198110" y="396219"/>
                </a:cubicBezTo>
                <a:lnTo>
                  <a:pt x="198110" y="396219"/>
                </a:lnTo>
                <a:cubicBezTo>
                  <a:pt x="88697" y="396219"/>
                  <a:pt x="0" y="307523"/>
                  <a:pt x="0" y="198110"/>
                </a:cubicBezTo>
                <a:lnTo>
                  <a:pt x="0" y="198110"/>
                </a:lnTo>
                <a:cubicBezTo>
                  <a:pt x="0" y="88697"/>
                  <a:pt x="88697" y="0"/>
                  <a:pt x="198110" y="0"/>
                </a:cubicBezTo>
                <a:close/>
              </a:path>
            </a:pathLst>
          </a:custGeom>
          <a:solidFill>
            <a:srgbClr val="8B5CF6"/>
          </a:solidFill>
          <a:ln/>
        </p:spPr>
      </p:sp>
      <p:sp>
        <p:nvSpPr>
          <p:cNvPr id="29" name="Text 27"/>
          <p:cNvSpPr/>
          <p:nvPr/>
        </p:nvSpPr>
        <p:spPr>
          <a:xfrm>
            <a:off x="6320200" y="2306564"/>
            <a:ext cx="478765" cy="396219"/>
          </a:xfrm>
          <a:prstGeom prst="rect">
            <a:avLst/>
          </a:prstGeom>
          <a:noFill/>
          <a:ln/>
        </p:spPr>
        <p:txBody>
          <a:bodyPr wrap="square" lIns="0" tIns="0" rIns="0" bIns="0" rtlCol="0" anchor="ctr"/>
          <a:lstStyle/>
          <a:p>
            <a:pPr algn="ctr">
              <a:lnSpc>
                <a:spcPct val="120000"/>
              </a:lnSpc>
            </a:pPr>
            <a:r>
              <a:rPr lang="en-US" sz="13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30" name="Text 28"/>
          <p:cNvSpPr/>
          <p:nvPr/>
        </p:nvSpPr>
        <p:spPr>
          <a:xfrm>
            <a:off x="6856748" y="2306564"/>
            <a:ext cx="1411531" cy="231128"/>
          </a:xfrm>
          <a:prstGeom prst="rect">
            <a:avLst/>
          </a:prstGeom>
          <a:noFill/>
          <a:ln/>
        </p:spPr>
        <p:txBody>
          <a:bodyPr wrap="square" lIns="0" tIns="0" rIns="0" bIns="0" rtlCol="0" anchor="ctr"/>
          <a:lstStyle/>
          <a:p>
            <a:pPr>
              <a:lnSpc>
                <a:spcPct val="120000"/>
              </a:lnSpc>
            </a:pPr>
            <a:r>
              <a:rPr lang="en-US" sz="1300" b="1" dirty="0">
                <a:solidFill>
                  <a:srgbClr val="1F2937"/>
                </a:solidFill>
                <a:latin typeface="Sorts Mill Goudy" pitchFamily="34" charset="0"/>
                <a:ea typeface="Sorts Mill Goudy" pitchFamily="34" charset="-122"/>
                <a:cs typeface="Sorts Mill Goudy" pitchFamily="34" charset="-120"/>
              </a:rPr>
              <a:t>Neural Re-ranking</a:t>
            </a:r>
            <a:endParaRPr lang="en-US" sz="1600" dirty="0"/>
          </a:p>
        </p:txBody>
      </p:sp>
      <p:sp>
        <p:nvSpPr>
          <p:cNvPr id="31" name="Text 29"/>
          <p:cNvSpPr/>
          <p:nvPr/>
        </p:nvSpPr>
        <p:spPr>
          <a:xfrm>
            <a:off x="6856748" y="2537692"/>
            <a:ext cx="1386768" cy="165091"/>
          </a:xfrm>
          <a:prstGeom prst="rect">
            <a:avLst/>
          </a:prstGeom>
          <a:noFill/>
          <a:ln/>
        </p:spPr>
        <p:txBody>
          <a:bodyPr wrap="square" lIns="0" tIns="0" rIns="0" bIns="0" rtlCol="0" anchor="ctr"/>
          <a:lstStyle/>
          <a:p>
            <a:pPr>
              <a:lnSpc>
                <a:spcPct val="120000"/>
              </a:lnSpc>
            </a:pPr>
            <a:r>
              <a:rPr lang="en-US" sz="910" b="1" dirty="0">
                <a:solidFill>
                  <a:srgbClr val="8B5CF6"/>
                </a:solidFill>
                <a:latin typeface="Sorts Mill Goudy" pitchFamily="34" charset="0"/>
                <a:ea typeface="Sorts Mill Goudy" pitchFamily="34" charset="-122"/>
                <a:cs typeface="Sorts Mill Goudy" pitchFamily="34" charset="-120"/>
              </a:rPr>
              <a:t>Cross-Encoder</a:t>
            </a:r>
            <a:endParaRPr lang="en-US" sz="1600" dirty="0"/>
          </a:p>
        </p:txBody>
      </p:sp>
      <p:sp>
        <p:nvSpPr>
          <p:cNvPr id="32" name="Text 30"/>
          <p:cNvSpPr/>
          <p:nvPr/>
        </p:nvSpPr>
        <p:spPr>
          <a:xfrm>
            <a:off x="6361473" y="283485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Model</a:t>
            </a:r>
            <a:endParaRPr lang="en-US" sz="1600" dirty="0"/>
          </a:p>
        </p:txBody>
      </p:sp>
      <p:sp>
        <p:nvSpPr>
          <p:cNvPr id="33" name="Text 31"/>
          <p:cNvSpPr/>
          <p:nvPr/>
        </p:nvSpPr>
        <p:spPr>
          <a:xfrm>
            <a:off x="6361473" y="3032966"/>
            <a:ext cx="5406743"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ms-marco-TinyBERT</a:t>
            </a:r>
            <a:endParaRPr lang="en-US" sz="1600" dirty="0"/>
          </a:p>
        </p:txBody>
      </p:sp>
      <p:sp>
        <p:nvSpPr>
          <p:cNvPr id="34" name="Text 32"/>
          <p:cNvSpPr/>
          <p:nvPr/>
        </p:nvSpPr>
        <p:spPr>
          <a:xfrm>
            <a:off x="6361473" y="3330131"/>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Function</a:t>
            </a:r>
            <a:endParaRPr lang="en-US" sz="1600" dirty="0"/>
          </a:p>
        </p:txBody>
      </p:sp>
      <p:sp>
        <p:nvSpPr>
          <p:cNvPr id="35" name="Text 33"/>
          <p:cNvSpPr/>
          <p:nvPr/>
        </p:nvSpPr>
        <p:spPr>
          <a:xfrm>
            <a:off x="6361473" y="3528240"/>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Processes claim-evidence pairs with full attention mechanism</a:t>
            </a:r>
            <a:endParaRPr lang="en-US" sz="1600" dirty="0"/>
          </a:p>
        </p:txBody>
      </p:sp>
      <p:sp>
        <p:nvSpPr>
          <p:cNvPr id="36" name="Text 34"/>
          <p:cNvSpPr/>
          <p:nvPr/>
        </p:nvSpPr>
        <p:spPr>
          <a:xfrm>
            <a:off x="6361473" y="379238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Output</a:t>
            </a:r>
            <a:endParaRPr lang="en-US" sz="1600" dirty="0"/>
          </a:p>
        </p:txBody>
      </p:sp>
      <p:sp>
        <p:nvSpPr>
          <p:cNvPr id="37" name="Text 35"/>
          <p:cNvSpPr/>
          <p:nvPr/>
        </p:nvSpPr>
        <p:spPr>
          <a:xfrm>
            <a:off x="6361473" y="3990496"/>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Reduces tangential noise from initial retrieval</a:t>
            </a:r>
            <a:endParaRPr lang="en-US" sz="1600" dirty="0"/>
          </a:p>
        </p:txBody>
      </p:sp>
      <p:sp>
        <p:nvSpPr>
          <p:cNvPr id="38" name="Shape 36"/>
          <p:cNvSpPr/>
          <p:nvPr/>
        </p:nvSpPr>
        <p:spPr>
          <a:xfrm>
            <a:off x="6361473" y="4254642"/>
            <a:ext cx="5340707" cy="363201"/>
          </a:xfrm>
          <a:custGeom>
            <a:avLst/>
            <a:gdLst/>
            <a:ahLst/>
            <a:cxnLst/>
            <a:rect l="l" t="t" r="r" b="b"/>
            <a:pathLst>
              <a:path w="5340707" h="363201">
                <a:moveTo>
                  <a:pt x="33019" y="0"/>
                </a:moveTo>
                <a:lnTo>
                  <a:pt x="5307688" y="0"/>
                </a:lnTo>
                <a:cubicBezTo>
                  <a:pt x="5325924" y="0"/>
                  <a:pt x="5340707" y="14783"/>
                  <a:pt x="5340707" y="33019"/>
                </a:cubicBezTo>
                <a:lnTo>
                  <a:pt x="5340707" y="330182"/>
                </a:lnTo>
                <a:cubicBezTo>
                  <a:pt x="5340707" y="348418"/>
                  <a:pt x="5325924" y="363201"/>
                  <a:pt x="5307688" y="363201"/>
                </a:cubicBezTo>
                <a:lnTo>
                  <a:pt x="33019" y="363201"/>
                </a:lnTo>
                <a:cubicBezTo>
                  <a:pt x="14783" y="363201"/>
                  <a:pt x="0" y="348418"/>
                  <a:pt x="0" y="330182"/>
                </a:cubicBezTo>
                <a:lnTo>
                  <a:pt x="0" y="33019"/>
                </a:lnTo>
                <a:cubicBezTo>
                  <a:pt x="0" y="14795"/>
                  <a:pt x="14795" y="0"/>
                  <a:pt x="33019" y="0"/>
                </a:cubicBezTo>
                <a:close/>
              </a:path>
            </a:pathLst>
          </a:custGeom>
          <a:solidFill>
            <a:srgbClr val="8B5CF6">
              <a:alpha val="10196"/>
            </a:srgbClr>
          </a:solidFill>
          <a:ln/>
        </p:spPr>
      </p:sp>
      <p:sp>
        <p:nvSpPr>
          <p:cNvPr id="39" name="Shape 37"/>
          <p:cNvSpPr/>
          <p:nvPr/>
        </p:nvSpPr>
        <p:spPr>
          <a:xfrm>
            <a:off x="6469815" y="4367844"/>
            <a:ext cx="130009" cy="115564"/>
          </a:xfrm>
          <a:custGeom>
            <a:avLst/>
            <a:gdLst/>
            <a:ahLst/>
            <a:cxnLst/>
            <a:rect l="l" t="t" r="r" b="b"/>
            <a:pathLst>
              <a:path w="130009" h="115564">
                <a:moveTo>
                  <a:pt x="65005" y="-3611"/>
                </a:moveTo>
                <a:cubicBezTo>
                  <a:pt x="69000" y="-3611"/>
                  <a:pt x="72227" y="-384"/>
                  <a:pt x="72227" y="3611"/>
                </a:cubicBezTo>
                <a:lnTo>
                  <a:pt x="72227" y="7742"/>
                </a:lnTo>
                <a:cubicBezTo>
                  <a:pt x="94370" y="10902"/>
                  <a:pt x="111885" y="28417"/>
                  <a:pt x="115045" y="50559"/>
                </a:cubicBezTo>
                <a:lnTo>
                  <a:pt x="119175" y="50559"/>
                </a:lnTo>
                <a:cubicBezTo>
                  <a:pt x="123170" y="50559"/>
                  <a:pt x="126398" y="53787"/>
                  <a:pt x="126398" y="57782"/>
                </a:cubicBezTo>
                <a:cubicBezTo>
                  <a:pt x="126398" y="61777"/>
                  <a:pt x="123170" y="65005"/>
                  <a:pt x="119175" y="65005"/>
                </a:cubicBezTo>
                <a:lnTo>
                  <a:pt x="115045" y="65005"/>
                </a:lnTo>
                <a:cubicBezTo>
                  <a:pt x="111885" y="87147"/>
                  <a:pt x="94370" y="104662"/>
                  <a:pt x="72227" y="107822"/>
                </a:cubicBezTo>
                <a:lnTo>
                  <a:pt x="72227" y="111953"/>
                </a:lnTo>
                <a:cubicBezTo>
                  <a:pt x="72227" y="115948"/>
                  <a:pt x="69000" y="119175"/>
                  <a:pt x="65005" y="119175"/>
                </a:cubicBezTo>
                <a:cubicBezTo>
                  <a:pt x="61010" y="119175"/>
                  <a:pt x="57782" y="115948"/>
                  <a:pt x="57782" y="111953"/>
                </a:cubicBezTo>
                <a:lnTo>
                  <a:pt x="57782" y="107822"/>
                </a:lnTo>
                <a:cubicBezTo>
                  <a:pt x="35640" y="104662"/>
                  <a:pt x="18125" y="87147"/>
                  <a:pt x="14965" y="65005"/>
                </a:cubicBezTo>
                <a:lnTo>
                  <a:pt x="10834" y="65005"/>
                </a:lnTo>
                <a:cubicBezTo>
                  <a:pt x="6839" y="65005"/>
                  <a:pt x="3611" y="61777"/>
                  <a:pt x="3611" y="57782"/>
                </a:cubicBezTo>
                <a:cubicBezTo>
                  <a:pt x="3611" y="53787"/>
                  <a:pt x="6839" y="50559"/>
                  <a:pt x="10834" y="50559"/>
                </a:cubicBezTo>
                <a:lnTo>
                  <a:pt x="14965" y="50559"/>
                </a:lnTo>
                <a:cubicBezTo>
                  <a:pt x="18125" y="28417"/>
                  <a:pt x="35640" y="10902"/>
                  <a:pt x="57782" y="7742"/>
                </a:cubicBezTo>
                <a:lnTo>
                  <a:pt x="57782" y="3611"/>
                </a:lnTo>
                <a:cubicBezTo>
                  <a:pt x="57782" y="-384"/>
                  <a:pt x="61010" y="-3611"/>
                  <a:pt x="65005" y="-3611"/>
                </a:cubicBezTo>
                <a:close/>
                <a:moveTo>
                  <a:pt x="29613" y="65005"/>
                </a:moveTo>
                <a:cubicBezTo>
                  <a:pt x="32480" y="79157"/>
                  <a:pt x="43630" y="90307"/>
                  <a:pt x="57782" y="93173"/>
                </a:cubicBezTo>
                <a:lnTo>
                  <a:pt x="57782" y="90284"/>
                </a:lnTo>
                <a:cubicBezTo>
                  <a:pt x="57782" y="86289"/>
                  <a:pt x="61010" y="83062"/>
                  <a:pt x="65005" y="83062"/>
                </a:cubicBezTo>
                <a:cubicBezTo>
                  <a:pt x="69000" y="83062"/>
                  <a:pt x="72227" y="86289"/>
                  <a:pt x="72227" y="90284"/>
                </a:cubicBezTo>
                <a:lnTo>
                  <a:pt x="72227" y="93173"/>
                </a:lnTo>
                <a:cubicBezTo>
                  <a:pt x="86380" y="90307"/>
                  <a:pt x="97530" y="79157"/>
                  <a:pt x="100396" y="65005"/>
                </a:cubicBezTo>
                <a:lnTo>
                  <a:pt x="97507" y="65005"/>
                </a:lnTo>
                <a:cubicBezTo>
                  <a:pt x="93512" y="65005"/>
                  <a:pt x="90284" y="61777"/>
                  <a:pt x="90284" y="57782"/>
                </a:cubicBezTo>
                <a:cubicBezTo>
                  <a:pt x="90284" y="53787"/>
                  <a:pt x="93512" y="50559"/>
                  <a:pt x="97507" y="50559"/>
                </a:cubicBezTo>
                <a:lnTo>
                  <a:pt x="100396" y="50559"/>
                </a:lnTo>
                <a:cubicBezTo>
                  <a:pt x="97530" y="36407"/>
                  <a:pt x="86380" y="25257"/>
                  <a:pt x="72227" y="22391"/>
                </a:cubicBezTo>
                <a:lnTo>
                  <a:pt x="72227" y="25280"/>
                </a:lnTo>
                <a:cubicBezTo>
                  <a:pt x="72227" y="29275"/>
                  <a:pt x="69000" y="32502"/>
                  <a:pt x="65005" y="32502"/>
                </a:cubicBezTo>
                <a:cubicBezTo>
                  <a:pt x="61010" y="32502"/>
                  <a:pt x="57782" y="29275"/>
                  <a:pt x="57782" y="25280"/>
                </a:cubicBezTo>
                <a:lnTo>
                  <a:pt x="57782" y="22391"/>
                </a:lnTo>
                <a:cubicBezTo>
                  <a:pt x="43630" y="25257"/>
                  <a:pt x="32480" y="36407"/>
                  <a:pt x="29613" y="50559"/>
                </a:cubicBezTo>
                <a:lnTo>
                  <a:pt x="32502" y="50559"/>
                </a:lnTo>
                <a:cubicBezTo>
                  <a:pt x="36497" y="50559"/>
                  <a:pt x="39725" y="53787"/>
                  <a:pt x="39725" y="57782"/>
                </a:cubicBezTo>
                <a:cubicBezTo>
                  <a:pt x="39725" y="61777"/>
                  <a:pt x="36497" y="65005"/>
                  <a:pt x="32502" y="65005"/>
                </a:cubicBezTo>
                <a:lnTo>
                  <a:pt x="29613" y="65005"/>
                </a:lnTo>
                <a:close/>
                <a:moveTo>
                  <a:pt x="65005" y="46948"/>
                </a:moveTo>
                <a:cubicBezTo>
                  <a:pt x="70984" y="46948"/>
                  <a:pt x="75839" y="51802"/>
                  <a:pt x="75839" y="57782"/>
                </a:cubicBezTo>
                <a:cubicBezTo>
                  <a:pt x="75839" y="63762"/>
                  <a:pt x="70984" y="68616"/>
                  <a:pt x="65005" y="68616"/>
                </a:cubicBezTo>
                <a:cubicBezTo>
                  <a:pt x="59025" y="68616"/>
                  <a:pt x="54171" y="63762"/>
                  <a:pt x="54171" y="57782"/>
                </a:cubicBezTo>
                <a:cubicBezTo>
                  <a:pt x="54171" y="51802"/>
                  <a:pt x="59025" y="46948"/>
                  <a:pt x="65005" y="46948"/>
                </a:cubicBezTo>
                <a:close/>
              </a:path>
            </a:pathLst>
          </a:custGeom>
          <a:solidFill>
            <a:srgbClr val="8B5CF6"/>
          </a:solidFill>
          <a:ln/>
        </p:spPr>
      </p:sp>
      <p:sp>
        <p:nvSpPr>
          <p:cNvPr id="40" name="Text 38"/>
          <p:cNvSpPr/>
          <p:nvPr/>
        </p:nvSpPr>
        <p:spPr>
          <a:xfrm>
            <a:off x="6652032" y="4353697"/>
            <a:ext cx="5008875" cy="165091"/>
          </a:xfrm>
          <a:prstGeom prst="rect">
            <a:avLst/>
          </a:prstGeom>
          <a:noFill/>
          <a:ln/>
        </p:spPr>
        <p:txBody>
          <a:bodyPr wrap="square" lIns="0" tIns="0" rIns="0" bIns="0" rtlCol="0" anchor="ctr"/>
          <a:lstStyle/>
          <a:p>
            <a:pPr>
              <a:lnSpc>
                <a:spcPct val="120000"/>
              </a:lnSpc>
            </a:pPr>
            <a:r>
              <a:rPr lang="en-US" sz="910" b="1" dirty="0">
                <a:solidFill>
                  <a:srgbClr val="8B5CF6"/>
                </a:solidFill>
                <a:latin typeface="Sorts Mill Goudy" pitchFamily="34" charset="0"/>
                <a:ea typeface="Sorts Mill Goudy" pitchFamily="34" charset="-122"/>
                <a:cs typeface="Sorts Mill Goudy" pitchFamily="34" charset="-120"/>
              </a:rPr>
              <a:t>Why Cross-Encoder? Precise - deep semantic understanding for final selection</a:t>
            </a:r>
            <a:endParaRPr lang="en-US" sz="1600" dirty="0"/>
          </a:p>
        </p:txBody>
      </p:sp>
      <p:sp>
        <p:nvSpPr>
          <p:cNvPr id="41" name="Shape 39"/>
          <p:cNvSpPr/>
          <p:nvPr/>
        </p:nvSpPr>
        <p:spPr>
          <a:xfrm>
            <a:off x="330183"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FFFFFF"/>
          </a:solidFill>
          <a:ln/>
          <a:effectLst>
            <a:outerShdw blurRad="24764" dist="8255" dir="5400000" algn="bl" rotWithShape="0">
              <a:srgbClr val="000000">
                <a:alpha val="10196"/>
              </a:srgbClr>
            </a:outerShdw>
          </a:effectLst>
        </p:spPr>
      </p:sp>
      <p:sp>
        <p:nvSpPr>
          <p:cNvPr id="42" name="Shape 40"/>
          <p:cNvSpPr/>
          <p:nvPr/>
        </p:nvSpPr>
        <p:spPr>
          <a:xfrm>
            <a:off x="330183"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3B82F6"/>
          </a:solidFill>
          <a:ln/>
        </p:spPr>
      </p:sp>
      <p:sp>
        <p:nvSpPr>
          <p:cNvPr id="43" name="Text 41"/>
          <p:cNvSpPr/>
          <p:nvPr/>
        </p:nvSpPr>
        <p:spPr>
          <a:xfrm>
            <a:off x="400347"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3B82F6"/>
                </a:solidFill>
                <a:latin typeface="Sorts Mill Goudy" pitchFamily="34" charset="0"/>
                <a:ea typeface="Sorts Mill Goudy" pitchFamily="34" charset="-122"/>
                <a:cs typeface="Sorts Mill Goudy" pitchFamily="34" charset="-120"/>
              </a:rPr>
              <a:t>Top-30</a:t>
            </a:r>
            <a:endParaRPr lang="en-US" sz="1600" dirty="0"/>
          </a:p>
        </p:txBody>
      </p:sp>
      <p:sp>
        <p:nvSpPr>
          <p:cNvPr id="44" name="Text 42"/>
          <p:cNvSpPr/>
          <p:nvPr/>
        </p:nvSpPr>
        <p:spPr>
          <a:xfrm>
            <a:off x="433365" y="5575374"/>
            <a:ext cx="3549465" cy="165091"/>
          </a:xfrm>
          <a:prstGeom prst="rect">
            <a:avLst/>
          </a:prstGeom>
          <a:noFill/>
          <a:ln/>
        </p:spPr>
        <p:txBody>
          <a:bodyPr wrap="square" lIns="0" tIns="0" rIns="0" bIns="0" rtlCol="0" anchor="ctr"/>
          <a:lstStyle/>
          <a:p>
            <a:pPr algn="ctr">
              <a:lnSpc>
                <a:spcPct val="120000"/>
              </a:lnSpc>
            </a:pPr>
            <a:r>
              <a:rPr lang="en-US" sz="910" dirty="0">
                <a:solidFill>
                  <a:srgbClr val="6B7280"/>
                </a:solidFill>
                <a:latin typeface="Sorts Mill Goudy" pitchFamily="34" charset="0"/>
                <a:ea typeface="Sorts Mill Goudy" pitchFamily="34" charset="-122"/>
                <a:cs typeface="Sorts Mill Goudy" pitchFamily="34" charset="-120"/>
              </a:rPr>
              <a:t>Stage 1 Output</a:t>
            </a:r>
            <a:endParaRPr lang="en-US" sz="1600" dirty="0"/>
          </a:p>
        </p:txBody>
      </p:sp>
      <p:sp>
        <p:nvSpPr>
          <p:cNvPr id="45" name="Shape 43"/>
          <p:cNvSpPr/>
          <p:nvPr/>
        </p:nvSpPr>
        <p:spPr>
          <a:xfrm>
            <a:off x="4218970"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FFFFFF"/>
          </a:solidFill>
          <a:ln/>
          <a:effectLst>
            <a:outerShdw blurRad="24764" dist="8255" dir="5400000" algn="bl" rotWithShape="0">
              <a:srgbClr val="000000">
                <a:alpha val="10196"/>
              </a:srgbClr>
            </a:outerShdw>
          </a:effectLst>
        </p:spPr>
      </p:sp>
      <p:sp>
        <p:nvSpPr>
          <p:cNvPr id="46" name="Shape 44"/>
          <p:cNvSpPr/>
          <p:nvPr/>
        </p:nvSpPr>
        <p:spPr>
          <a:xfrm>
            <a:off x="4218970"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8B5CF6"/>
          </a:solidFill>
          <a:ln/>
        </p:spPr>
      </p:sp>
      <p:sp>
        <p:nvSpPr>
          <p:cNvPr id="47" name="Text 45"/>
          <p:cNvSpPr/>
          <p:nvPr/>
        </p:nvSpPr>
        <p:spPr>
          <a:xfrm>
            <a:off x="4289134"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8B5CF6"/>
                </a:solidFill>
                <a:latin typeface="Sorts Mill Goudy" pitchFamily="34" charset="0"/>
                <a:ea typeface="Sorts Mill Goudy" pitchFamily="34" charset="-122"/>
                <a:cs typeface="Sorts Mill Goudy" pitchFamily="34" charset="-120"/>
              </a:rPr>
              <a:t>Top-5</a:t>
            </a:r>
            <a:endParaRPr lang="en-US" sz="1600" dirty="0"/>
          </a:p>
        </p:txBody>
      </p:sp>
      <p:sp>
        <p:nvSpPr>
          <p:cNvPr id="48" name="Text 46"/>
          <p:cNvSpPr/>
          <p:nvPr/>
        </p:nvSpPr>
        <p:spPr>
          <a:xfrm>
            <a:off x="4322152" y="5575374"/>
            <a:ext cx="3549465" cy="165091"/>
          </a:xfrm>
          <a:prstGeom prst="rect">
            <a:avLst/>
          </a:prstGeom>
          <a:noFill/>
          <a:ln/>
        </p:spPr>
        <p:txBody>
          <a:bodyPr wrap="square" lIns="0" tIns="0" rIns="0" bIns="0" rtlCol="0" anchor="ctr"/>
          <a:lstStyle/>
          <a:p>
            <a:pPr algn="ctr">
              <a:lnSpc>
                <a:spcPct val="120000"/>
              </a:lnSpc>
            </a:pPr>
            <a:r>
              <a:rPr lang="en-US" sz="910" dirty="0">
                <a:solidFill>
                  <a:srgbClr val="6B7280"/>
                </a:solidFill>
                <a:latin typeface="Sorts Mill Goudy" pitchFamily="34" charset="0"/>
                <a:ea typeface="Sorts Mill Goudy" pitchFamily="34" charset="-122"/>
                <a:cs typeface="Sorts Mill Goudy" pitchFamily="34" charset="-120"/>
              </a:rPr>
              <a:t>Stage 2 Output</a:t>
            </a:r>
            <a:endParaRPr lang="en-US" sz="1600" dirty="0"/>
          </a:p>
        </p:txBody>
      </p:sp>
      <p:sp>
        <p:nvSpPr>
          <p:cNvPr id="49" name="Shape 47"/>
          <p:cNvSpPr/>
          <p:nvPr/>
        </p:nvSpPr>
        <p:spPr>
          <a:xfrm>
            <a:off x="8107757"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22C55E">
              <a:alpha val="10196"/>
            </a:srgbClr>
          </a:solidFill>
          <a:ln/>
          <a:effectLst>
            <a:outerShdw blurRad="24764" dist="8255" dir="5400000" algn="bl" rotWithShape="0">
              <a:srgbClr val="000000">
                <a:alpha val="10196"/>
              </a:srgbClr>
            </a:outerShdw>
          </a:effectLst>
        </p:spPr>
      </p:sp>
      <p:sp>
        <p:nvSpPr>
          <p:cNvPr id="50" name="Shape 48"/>
          <p:cNvSpPr/>
          <p:nvPr/>
        </p:nvSpPr>
        <p:spPr>
          <a:xfrm>
            <a:off x="8107757"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22C55E"/>
          </a:solidFill>
          <a:ln/>
        </p:spPr>
      </p:sp>
      <p:sp>
        <p:nvSpPr>
          <p:cNvPr id="51" name="Text 49"/>
          <p:cNvSpPr/>
          <p:nvPr/>
        </p:nvSpPr>
        <p:spPr>
          <a:xfrm>
            <a:off x="8177921"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22C55E"/>
                </a:solidFill>
                <a:latin typeface="Sorts Mill Goudy" pitchFamily="34" charset="0"/>
                <a:ea typeface="Sorts Mill Goudy" pitchFamily="34" charset="-122"/>
                <a:cs typeface="Sorts Mill Goudy" pitchFamily="34" charset="-120"/>
              </a:rPr>
              <a:t>6×</a:t>
            </a:r>
            <a:endParaRPr lang="en-US" sz="1600" dirty="0"/>
          </a:p>
        </p:txBody>
      </p:sp>
      <p:sp>
        <p:nvSpPr>
          <p:cNvPr id="52" name="Text 50"/>
          <p:cNvSpPr/>
          <p:nvPr/>
        </p:nvSpPr>
        <p:spPr>
          <a:xfrm>
            <a:off x="8210939" y="5575374"/>
            <a:ext cx="3549465" cy="165091"/>
          </a:xfrm>
          <a:prstGeom prst="rect">
            <a:avLst/>
          </a:prstGeom>
          <a:noFill/>
          <a:ln/>
        </p:spPr>
        <p:txBody>
          <a:bodyPr wrap="square" lIns="0" tIns="0" rIns="0" bIns="0" rtlCol="0" anchor="ctr"/>
          <a:lstStyle/>
          <a:p>
            <a:pPr algn="ctr">
              <a:lnSpc>
                <a:spcPct val="120000"/>
              </a:lnSpc>
            </a:pPr>
            <a:r>
              <a:rPr lang="en-US" sz="910" b="1" dirty="0">
                <a:solidFill>
                  <a:srgbClr val="22C55E"/>
                </a:solidFill>
                <a:latin typeface="Sorts Mill Goudy" pitchFamily="34" charset="0"/>
                <a:ea typeface="Sorts Mill Goudy" pitchFamily="34" charset="-122"/>
                <a:cs typeface="Sorts Mill Goudy" pitchFamily="34" charset="-120"/>
              </a:rPr>
              <a:t>Efficiency Gain</a:t>
            </a:r>
            <a:endParaRPr lang="en-US" sz="1600" dirty="0"/>
          </a:p>
        </p:txBody>
      </p:sp>
      <p:sp>
        <p:nvSpPr>
          <p:cNvPr id="53" name="Shape 51"/>
          <p:cNvSpPr/>
          <p:nvPr/>
        </p:nvSpPr>
        <p:spPr>
          <a:xfrm>
            <a:off x="346692" y="6004611"/>
            <a:ext cx="11515125" cy="528292"/>
          </a:xfrm>
          <a:custGeom>
            <a:avLst/>
            <a:gdLst/>
            <a:ahLst/>
            <a:cxnLst/>
            <a:rect l="l" t="t" r="r" b="b"/>
            <a:pathLst>
              <a:path w="11515125" h="528292">
                <a:moveTo>
                  <a:pt x="33018" y="0"/>
                </a:moveTo>
                <a:lnTo>
                  <a:pt x="11449089" y="0"/>
                </a:lnTo>
                <a:cubicBezTo>
                  <a:pt x="11485560" y="0"/>
                  <a:pt x="11515125" y="29566"/>
                  <a:pt x="11515125" y="66037"/>
                </a:cubicBezTo>
                <a:lnTo>
                  <a:pt x="11515125" y="462256"/>
                </a:lnTo>
                <a:cubicBezTo>
                  <a:pt x="11515125" y="498727"/>
                  <a:pt x="11485560" y="528292"/>
                  <a:pt x="11449089" y="528292"/>
                </a:cubicBezTo>
                <a:lnTo>
                  <a:pt x="33018" y="528292"/>
                </a:lnTo>
                <a:cubicBezTo>
                  <a:pt x="14783" y="528292"/>
                  <a:pt x="0" y="513510"/>
                  <a:pt x="0" y="495274"/>
                </a:cubicBezTo>
                <a:lnTo>
                  <a:pt x="0" y="33018"/>
                </a:lnTo>
                <a:cubicBezTo>
                  <a:pt x="0" y="14795"/>
                  <a:pt x="14795" y="0"/>
                  <a:pt x="33018" y="0"/>
                </a:cubicBezTo>
                <a:close/>
              </a:path>
            </a:pathLst>
          </a:custGeom>
          <a:solidFill>
            <a:srgbClr val="F59E0B">
              <a:alpha val="5098"/>
            </a:srgbClr>
          </a:solidFill>
          <a:ln/>
        </p:spPr>
      </p:sp>
      <p:sp>
        <p:nvSpPr>
          <p:cNvPr id="54" name="Shape 52"/>
          <p:cNvSpPr/>
          <p:nvPr/>
        </p:nvSpPr>
        <p:spPr>
          <a:xfrm>
            <a:off x="346692" y="6004611"/>
            <a:ext cx="33018" cy="528292"/>
          </a:xfrm>
          <a:custGeom>
            <a:avLst/>
            <a:gdLst/>
            <a:ahLst/>
            <a:cxnLst/>
            <a:rect l="l" t="t" r="r" b="b"/>
            <a:pathLst>
              <a:path w="33018" h="528292">
                <a:moveTo>
                  <a:pt x="33018" y="0"/>
                </a:moveTo>
                <a:lnTo>
                  <a:pt x="33018" y="0"/>
                </a:lnTo>
                <a:lnTo>
                  <a:pt x="33018" y="528292"/>
                </a:lnTo>
                <a:lnTo>
                  <a:pt x="33018" y="528292"/>
                </a:lnTo>
                <a:cubicBezTo>
                  <a:pt x="14783" y="528292"/>
                  <a:pt x="0" y="513510"/>
                  <a:pt x="0" y="495274"/>
                </a:cubicBezTo>
                <a:lnTo>
                  <a:pt x="0" y="33018"/>
                </a:lnTo>
                <a:cubicBezTo>
                  <a:pt x="0" y="14795"/>
                  <a:pt x="14795" y="0"/>
                  <a:pt x="33018" y="0"/>
                </a:cubicBezTo>
                <a:close/>
              </a:path>
            </a:pathLst>
          </a:custGeom>
          <a:solidFill>
            <a:srgbClr val="F59E0B"/>
          </a:solidFill>
          <a:ln/>
        </p:spPr>
      </p:sp>
      <p:sp>
        <p:nvSpPr>
          <p:cNvPr id="55" name="Text 53"/>
          <p:cNvSpPr/>
          <p:nvPr/>
        </p:nvSpPr>
        <p:spPr>
          <a:xfrm>
            <a:off x="462256" y="6103666"/>
            <a:ext cx="11358288" cy="330183"/>
          </a:xfrm>
          <a:prstGeom prst="rect">
            <a:avLst/>
          </a:prstGeom>
          <a:noFill/>
          <a:ln/>
        </p:spPr>
        <p:txBody>
          <a:bodyPr wrap="square" lIns="0" tIns="0" rIns="0" bIns="0" rtlCol="0" anchor="ctr"/>
          <a:lstStyle/>
          <a:p>
            <a:pPr>
              <a:lnSpc>
                <a:spcPct val="120000"/>
              </a:lnSpc>
            </a:pPr>
            <a:r>
              <a:rPr lang="en-US" sz="910" b="1" dirty="0">
                <a:solidFill>
                  <a:srgbClr val="F59E0B"/>
                </a:solidFill>
                <a:latin typeface="Sorts Mill Goudy" pitchFamily="34" charset="0"/>
                <a:ea typeface="Sorts Mill Goudy" pitchFamily="34" charset="-122"/>
                <a:cs typeface="Sorts Mill Goudy" pitchFamily="34" charset="-120"/>
              </a:rPr>
              <a:t>Experimental Note:</a:t>
            </a:r>
            <a:r>
              <a:rPr lang="en-US" sz="910" dirty="0">
                <a:solidFill>
                  <a:srgbClr val="1F2937"/>
                </a:solidFill>
                <a:latin typeface="Sorts Mill Goudy" pitchFamily="34" charset="0"/>
                <a:ea typeface="Sorts Mill Goudy" pitchFamily="34" charset="-122"/>
                <a:cs typeface="Sorts Mill Goudy" pitchFamily="34" charset="-120"/>
              </a:rPr>
              <a:t> This two-stage architecture was implemented for completeness, but results are experimental given the identified GAP. Due to the Modernization Trap and overall performance gap, full pipeline metrics were not calculated for this module, adhering to our principle of intellectual honesty.</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2.3.1 THE MODERNIZATION TRAP</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Why SOTA Dense Retrieval Failed</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1135063"/>
          </a:xfrm>
          <a:custGeom>
            <a:avLst/>
            <a:gdLst/>
            <a:ahLst/>
            <a:cxnLst/>
            <a:rect l="l" t="t" r="r" b="b"/>
            <a:pathLst>
              <a:path w="11557000" h="1135063">
                <a:moveTo>
                  <a:pt x="63495" y="0"/>
                </a:moveTo>
                <a:lnTo>
                  <a:pt x="11493505" y="0"/>
                </a:lnTo>
                <a:cubicBezTo>
                  <a:pt x="11528572" y="0"/>
                  <a:pt x="11557000" y="28428"/>
                  <a:pt x="11557000" y="63495"/>
                </a:cubicBezTo>
                <a:lnTo>
                  <a:pt x="11557000" y="1071567"/>
                </a:lnTo>
                <a:cubicBezTo>
                  <a:pt x="11557000" y="1106635"/>
                  <a:pt x="11528572" y="1135062"/>
                  <a:pt x="11493505" y="1135063"/>
                </a:cubicBezTo>
                <a:lnTo>
                  <a:pt x="63495" y="1135063"/>
                </a:lnTo>
                <a:cubicBezTo>
                  <a:pt x="28428" y="1135063"/>
                  <a:pt x="0" y="1106635"/>
                  <a:pt x="0" y="1071567"/>
                </a:cubicBezTo>
                <a:lnTo>
                  <a:pt x="0" y="63495"/>
                </a:lnTo>
                <a:cubicBezTo>
                  <a:pt x="0" y="28451"/>
                  <a:pt x="28451" y="0"/>
                  <a:pt x="63495"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8000" y="1309688"/>
            <a:ext cx="238125" cy="238125"/>
          </a:xfrm>
          <a:custGeom>
            <a:avLst/>
            <a:gdLst/>
            <a:ahLst/>
            <a:cxnLst/>
            <a:rect l="l" t="t" r="r" b="b"/>
            <a:pathLst>
              <a:path w="238125" h="238125">
                <a:moveTo>
                  <a:pt x="119062" y="0"/>
                </a:moveTo>
                <a:cubicBezTo>
                  <a:pt x="125899" y="0"/>
                  <a:pt x="132178" y="3767"/>
                  <a:pt x="135434" y="9767"/>
                </a:cubicBezTo>
                <a:lnTo>
                  <a:pt x="235893" y="195802"/>
                </a:lnTo>
                <a:cubicBezTo>
                  <a:pt x="239009" y="201569"/>
                  <a:pt x="238869" y="208545"/>
                  <a:pt x="235521" y="214173"/>
                </a:cubicBezTo>
                <a:cubicBezTo>
                  <a:pt x="232172" y="219801"/>
                  <a:pt x="226079" y="223242"/>
                  <a:pt x="219521" y="223242"/>
                </a:cubicBezTo>
                <a:lnTo>
                  <a:pt x="18604" y="223242"/>
                </a:lnTo>
                <a:cubicBezTo>
                  <a:pt x="12046" y="223242"/>
                  <a:pt x="6000" y="219801"/>
                  <a:pt x="2604" y="214173"/>
                </a:cubicBezTo>
                <a:cubicBezTo>
                  <a:pt x="-791" y="208545"/>
                  <a:pt x="-884" y="201569"/>
                  <a:pt x="2232" y="195802"/>
                </a:cubicBezTo>
                <a:lnTo>
                  <a:pt x="102691" y="9767"/>
                </a:lnTo>
                <a:cubicBezTo>
                  <a:pt x="105947" y="3767"/>
                  <a:pt x="112226" y="0"/>
                  <a:pt x="119062" y="0"/>
                </a:cubicBezTo>
                <a:close/>
                <a:moveTo>
                  <a:pt x="119062" y="78135"/>
                </a:moveTo>
                <a:cubicBezTo>
                  <a:pt x="112877" y="78135"/>
                  <a:pt x="107900" y="83111"/>
                  <a:pt x="107900" y="89297"/>
                </a:cubicBezTo>
                <a:lnTo>
                  <a:pt x="107900" y="141387"/>
                </a:lnTo>
                <a:cubicBezTo>
                  <a:pt x="107900" y="147572"/>
                  <a:pt x="112877" y="152549"/>
                  <a:pt x="119062" y="152549"/>
                </a:cubicBezTo>
                <a:cubicBezTo>
                  <a:pt x="125248" y="152549"/>
                  <a:pt x="130225" y="147572"/>
                  <a:pt x="130225" y="141387"/>
                </a:cubicBezTo>
                <a:lnTo>
                  <a:pt x="130225" y="89297"/>
                </a:lnTo>
                <a:cubicBezTo>
                  <a:pt x="130225" y="83111"/>
                  <a:pt x="125248" y="78135"/>
                  <a:pt x="119062" y="78135"/>
                </a:cubicBezTo>
                <a:close/>
                <a:moveTo>
                  <a:pt x="131480" y="178594"/>
                </a:moveTo>
                <a:cubicBezTo>
                  <a:pt x="131763" y="173984"/>
                  <a:pt x="129464" y="169599"/>
                  <a:pt x="125513" y="167209"/>
                </a:cubicBezTo>
                <a:cubicBezTo>
                  <a:pt x="121561" y="164819"/>
                  <a:pt x="116610" y="164819"/>
                  <a:pt x="112659" y="167209"/>
                </a:cubicBezTo>
                <a:cubicBezTo>
                  <a:pt x="108707" y="169599"/>
                  <a:pt x="106409" y="173984"/>
                  <a:pt x="106691" y="178594"/>
                </a:cubicBezTo>
                <a:cubicBezTo>
                  <a:pt x="106409" y="183203"/>
                  <a:pt x="108707" y="187589"/>
                  <a:pt x="112659" y="189979"/>
                </a:cubicBezTo>
                <a:cubicBezTo>
                  <a:pt x="116610" y="192369"/>
                  <a:pt x="121561" y="192369"/>
                  <a:pt x="125513" y="189979"/>
                </a:cubicBezTo>
                <a:cubicBezTo>
                  <a:pt x="129464" y="187589"/>
                  <a:pt x="131763" y="183203"/>
                  <a:pt x="131480" y="178594"/>
                </a:cubicBezTo>
                <a:close/>
              </a:path>
            </a:pathLst>
          </a:custGeom>
          <a:solidFill>
            <a:srgbClr val="FFFFFF"/>
          </a:solidFill>
          <a:ln/>
        </p:spPr>
      </p:sp>
      <p:sp>
        <p:nvSpPr>
          <p:cNvPr id="7" name="Text 5"/>
          <p:cNvSpPr/>
          <p:nvPr/>
        </p:nvSpPr>
        <p:spPr>
          <a:xfrm>
            <a:off x="900906" y="1301750"/>
            <a:ext cx="2119313"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8" name="Text 6"/>
          <p:cNvSpPr/>
          <p:nvPr/>
        </p:nvSpPr>
        <p:spPr>
          <a:xfrm>
            <a:off x="476250" y="1651000"/>
            <a:ext cx="113109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Initial experiments with state-of-the-art Dense Retrieval revealed what I term the </a:t>
            </a:r>
            <a:r>
              <a:rPr lang="en-US" sz="1125" b="1" dirty="0">
                <a:solidFill>
                  <a:srgbClr val="FFFFFF"/>
                </a:solidFill>
                <a:latin typeface="Sorts Mill Goudy" pitchFamily="34" charset="0"/>
                <a:ea typeface="Sorts Mill Goudy" pitchFamily="34" charset="-122"/>
                <a:cs typeface="Sorts Mill Goudy" pitchFamily="34" charset="-120"/>
              </a:rPr>
              <a:t>"Modernization Trap"</a:t>
            </a:r>
            <a:r>
              <a:rPr lang="en-US" sz="1125" dirty="0">
                <a:solidFill>
                  <a:srgbClr val="FFFFFF"/>
                </a:solidFill>
                <a:latin typeface="Sorts Mill Goudy" pitchFamily="34" charset="0"/>
                <a:ea typeface="Sorts Mill Goudy" pitchFamily="34" charset="-122"/>
                <a:cs typeface="Sorts Mill Goudy" pitchFamily="34" charset="-120"/>
              </a:rPr>
              <a:t>: despite theoretical superiority, </a:t>
            </a:r>
            <a:r>
              <a:rPr lang="en-US" sz="1125" b="1" dirty="0">
                <a:solidFill>
                  <a:srgbClr val="FFFFFF"/>
                </a:solidFill>
                <a:latin typeface="Sorts Mill Goudy" pitchFamily="34" charset="0"/>
                <a:ea typeface="Sorts Mill Goudy" pitchFamily="34" charset="-122"/>
                <a:cs typeface="Sorts Mill Goudy" pitchFamily="34" charset="-120"/>
              </a:rPr>
              <a:t>dense embeddings underperformed compared to legacy keyword heuristics</a:t>
            </a:r>
            <a:r>
              <a:rPr lang="en-US" sz="1125" dirty="0">
                <a:solidFill>
                  <a:srgbClr val="FFFFFF"/>
                </a:solidFill>
                <a:latin typeface="Sorts Mill Goudy" pitchFamily="34" charset="0"/>
                <a:ea typeface="Sorts Mill Goudy" pitchFamily="34" charset="-122"/>
                <a:cs typeface="Sorts Mill Goudy" pitchFamily="34" charset="-120"/>
              </a:rPr>
              <a:t> for this specific domain.</a:t>
            </a:r>
            <a:endParaRPr lang="en-US" sz="1600" dirty="0"/>
          </a:p>
        </p:txBody>
      </p:sp>
      <p:sp>
        <p:nvSpPr>
          <p:cNvPr id="9" name="Shape 7"/>
          <p:cNvSpPr/>
          <p:nvPr/>
        </p:nvSpPr>
        <p:spPr>
          <a:xfrm>
            <a:off x="317500" y="2448719"/>
            <a:ext cx="5683250" cy="1603375"/>
          </a:xfrm>
          <a:custGeom>
            <a:avLst/>
            <a:gdLst/>
            <a:ahLst/>
            <a:cxnLst/>
            <a:rect l="l" t="t" r="r" b="b"/>
            <a:pathLst>
              <a:path w="5683250" h="1603375">
                <a:moveTo>
                  <a:pt x="31750" y="0"/>
                </a:moveTo>
                <a:lnTo>
                  <a:pt x="5651500" y="0"/>
                </a:lnTo>
                <a:cubicBezTo>
                  <a:pt x="5669023" y="0"/>
                  <a:pt x="5683250" y="14227"/>
                  <a:pt x="5683250" y="31750"/>
                </a:cubicBezTo>
                <a:lnTo>
                  <a:pt x="5683250" y="1539881"/>
                </a:lnTo>
                <a:cubicBezTo>
                  <a:pt x="5683250" y="1574948"/>
                  <a:pt x="5654823" y="1603375"/>
                  <a:pt x="5619756" y="1603375"/>
                </a:cubicBezTo>
                <a:lnTo>
                  <a:pt x="63494" y="1603375"/>
                </a:lnTo>
                <a:cubicBezTo>
                  <a:pt x="28427" y="1603375"/>
                  <a:pt x="0" y="1574948"/>
                  <a:pt x="0" y="1539881"/>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0" name="Shape 8"/>
          <p:cNvSpPr/>
          <p:nvPr/>
        </p:nvSpPr>
        <p:spPr>
          <a:xfrm>
            <a:off x="31750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3B82F6"/>
          </a:solidFill>
          <a:ln/>
        </p:spPr>
      </p:sp>
      <p:sp>
        <p:nvSpPr>
          <p:cNvPr id="11" name="Text 9"/>
          <p:cNvSpPr/>
          <p:nvPr/>
        </p:nvSpPr>
        <p:spPr>
          <a:xfrm>
            <a:off x="476250" y="2623344"/>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Strength of Dense Retrieval</a:t>
            </a:r>
            <a:endParaRPr lang="en-US" sz="1600" dirty="0"/>
          </a:p>
        </p:txBody>
      </p:sp>
      <p:sp>
        <p:nvSpPr>
          <p:cNvPr id="12" name="Shape 10"/>
          <p:cNvSpPr/>
          <p:nvPr/>
        </p:nvSpPr>
        <p:spPr>
          <a:xfrm>
            <a:off x="492125" y="300434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3" name="Text 11"/>
          <p:cNvSpPr/>
          <p:nvPr/>
        </p:nvSpPr>
        <p:spPr>
          <a:xfrm>
            <a:off x="730250" y="2972594"/>
            <a:ext cx="315118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Excels at capturing </a:t>
            </a:r>
            <a:r>
              <a:rPr lang="en-US" sz="1000" b="1" dirty="0">
                <a:solidFill>
                  <a:srgbClr val="1F2937"/>
                </a:solidFill>
                <a:latin typeface="Sorts Mill Goudy" pitchFamily="34" charset="0"/>
                <a:ea typeface="Sorts Mill Goudy" pitchFamily="34" charset="-122"/>
                <a:cs typeface="Sorts Mill Goudy" pitchFamily="34" charset="-120"/>
              </a:rPr>
              <a:t>thematic context</a:t>
            </a:r>
            <a:r>
              <a:rPr lang="en-US" sz="1000" dirty="0">
                <a:solidFill>
                  <a:srgbClr val="1F2937"/>
                </a:solidFill>
                <a:latin typeface="Sorts Mill Goudy" pitchFamily="34" charset="0"/>
                <a:ea typeface="Sorts Mill Goudy" pitchFamily="34" charset="-122"/>
                <a:cs typeface="Sorts Mill Goudy" pitchFamily="34" charset="-120"/>
              </a:rPr>
              <a:t> or "topic" of a claim</a:t>
            </a:r>
            <a:endParaRPr lang="en-US" sz="1600" dirty="0"/>
          </a:p>
        </p:txBody>
      </p:sp>
      <p:sp>
        <p:nvSpPr>
          <p:cNvPr id="14" name="Shape 12"/>
          <p:cNvSpPr/>
          <p:nvPr/>
        </p:nvSpPr>
        <p:spPr>
          <a:xfrm>
            <a:off x="492125" y="329009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5" name="Text 13"/>
          <p:cNvSpPr/>
          <p:nvPr/>
        </p:nvSpPr>
        <p:spPr>
          <a:xfrm>
            <a:off x="730250" y="3258344"/>
            <a:ext cx="34131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Understands </a:t>
            </a:r>
            <a:r>
              <a:rPr lang="en-US" sz="1000" b="1" dirty="0">
                <a:solidFill>
                  <a:srgbClr val="1F2937"/>
                </a:solidFill>
                <a:latin typeface="Sorts Mill Goudy" pitchFamily="34" charset="0"/>
                <a:ea typeface="Sorts Mill Goudy" pitchFamily="34" charset="-122"/>
                <a:cs typeface="Sorts Mill Goudy" pitchFamily="34" charset="-120"/>
              </a:rPr>
              <a:t>semantic similarity</a:t>
            </a:r>
            <a:r>
              <a:rPr lang="en-US" sz="1000" dirty="0">
                <a:solidFill>
                  <a:srgbClr val="1F2937"/>
                </a:solidFill>
                <a:latin typeface="Sorts Mill Goudy" pitchFamily="34" charset="0"/>
                <a:ea typeface="Sorts Mill Goudy" pitchFamily="34" charset="-122"/>
                <a:cs typeface="Sorts Mill Goudy" pitchFamily="34" charset="-120"/>
              </a:rPr>
              <a:t> and conceptual relationships</a:t>
            </a:r>
            <a:endParaRPr lang="en-US" sz="1600" dirty="0"/>
          </a:p>
        </p:txBody>
      </p:sp>
      <p:sp>
        <p:nvSpPr>
          <p:cNvPr id="16" name="Shape 14"/>
          <p:cNvSpPr/>
          <p:nvPr/>
        </p:nvSpPr>
        <p:spPr>
          <a:xfrm>
            <a:off x="476250" y="3544094"/>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10196"/>
            </a:srgbClr>
          </a:solidFill>
          <a:ln/>
        </p:spPr>
      </p:sp>
      <p:sp>
        <p:nvSpPr>
          <p:cNvPr id="17" name="Text 15"/>
          <p:cNvSpPr/>
          <p:nvPr/>
        </p:nvSpPr>
        <p:spPr>
          <a:xfrm>
            <a:off x="571500" y="3639344"/>
            <a:ext cx="5230813" cy="15875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 Good for: Finding thematically related content</a:t>
            </a:r>
            <a:endParaRPr lang="en-US" sz="1600" dirty="0"/>
          </a:p>
        </p:txBody>
      </p:sp>
      <p:sp>
        <p:nvSpPr>
          <p:cNvPr id="18" name="Shape 16"/>
          <p:cNvSpPr/>
          <p:nvPr/>
        </p:nvSpPr>
        <p:spPr>
          <a:xfrm>
            <a:off x="6191250" y="2448719"/>
            <a:ext cx="5683250" cy="1603375"/>
          </a:xfrm>
          <a:custGeom>
            <a:avLst/>
            <a:gdLst/>
            <a:ahLst/>
            <a:cxnLst/>
            <a:rect l="l" t="t" r="r" b="b"/>
            <a:pathLst>
              <a:path w="5683250" h="1603375">
                <a:moveTo>
                  <a:pt x="31750" y="0"/>
                </a:moveTo>
                <a:lnTo>
                  <a:pt x="5651500" y="0"/>
                </a:lnTo>
                <a:cubicBezTo>
                  <a:pt x="5669023" y="0"/>
                  <a:pt x="5683250" y="14227"/>
                  <a:pt x="5683250" y="31750"/>
                </a:cubicBezTo>
                <a:lnTo>
                  <a:pt x="5683250" y="1539881"/>
                </a:lnTo>
                <a:cubicBezTo>
                  <a:pt x="5683250" y="1574948"/>
                  <a:pt x="5654823" y="1603375"/>
                  <a:pt x="5619756" y="1603375"/>
                </a:cubicBezTo>
                <a:lnTo>
                  <a:pt x="63494" y="1603375"/>
                </a:lnTo>
                <a:cubicBezTo>
                  <a:pt x="28427" y="1603375"/>
                  <a:pt x="0" y="1574948"/>
                  <a:pt x="0" y="1539881"/>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619125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20" name="Text 18"/>
          <p:cNvSpPr/>
          <p:nvPr/>
        </p:nvSpPr>
        <p:spPr>
          <a:xfrm>
            <a:off x="6350000" y="2623344"/>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Weakness</a:t>
            </a:r>
            <a:endParaRPr lang="en-US" sz="1600" dirty="0"/>
          </a:p>
        </p:txBody>
      </p:sp>
      <p:sp>
        <p:nvSpPr>
          <p:cNvPr id="21" name="Shape 19"/>
          <p:cNvSpPr/>
          <p:nvPr/>
        </p:nvSpPr>
        <p:spPr>
          <a:xfrm>
            <a:off x="6365875" y="300434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2" name="Text 20"/>
          <p:cNvSpPr/>
          <p:nvPr/>
        </p:nvSpPr>
        <p:spPr>
          <a:xfrm>
            <a:off x="6604000" y="2972594"/>
            <a:ext cx="3627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Lacks </a:t>
            </a:r>
            <a:r>
              <a:rPr lang="en-US" sz="1000" b="1" dirty="0">
                <a:solidFill>
                  <a:srgbClr val="1F2937"/>
                </a:solidFill>
                <a:latin typeface="Sorts Mill Goudy" pitchFamily="34" charset="0"/>
                <a:ea typeface="Sorts Mill Goudy" pitchFamily="34" charset="-122"/>
                <a:cs typeface="Sorts Mill Goudy" pitchFamily="34" charset="-120"/>
              </a:rPr>
              <a:t>strict lexical precision</a:t>
            </a:r>
            <a:r>
              <a:rPr lang="en-US" sz="1000" dirty="0">
                <a:solidFill>
                  <a:srgbClr val="1F2937"/>
                </a:solidFill>
                <a:latin typeface="Sorts Mill Goudy" pitchFamily="34" charset="0"/>
                <a:ea typeface="Sorts Mill Goudy" pitchFamily="34" charset="-122"/>
                <a:cs typeface="Sorts Mill Goudy" pitchFamily="34" charset="-120"/>
              </a:rPr>
              <a:t> (exact dates, numbers, proper nouns)</a:t>
            </a:r>
            <a:endParaRPr lang="en-US" sz="1600" dirty="0"/>
          </a:p>
        </p:txBody>
      </p:sp>
      <p:sp>
        <p:nvSpPr>
          <p:cNvPr id="23" name="Shape 21"/>
          <p:cNvSpPr/>
          <p:nvPr/>
        </p:nvSpPr>
        <p:spPr>
          <a:xfrm>
            <a:off x="6365875" y="329009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4" name="Text 22"/>
          <p:cNvSpPr/>
          <p:nvPr/>
        </p:nvSpPr>
        <p:spPr>
          <a:xfrm>
            <a:off x="6604000" y="3258344"/>
            <a:ext cx="28416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Captures semantic similarity, </a:t>
            </a:r>
            <a:r>
              <a:rPr lang="en-US" sz="1000" b="1" dirty="0">
                <a:solidFill>
                  <a:srgbClr val="1F2937"/>
                </a:solidFill>
                <a:latin typeface="Sorts Mill Goudy" pitchFamily="34" charset="0"/>
                <a:ea typeface="Sorts Mill Goudy" pitchFamily="34" charset="-122"/>
                <a:cs typeface="Sorts Mill Goudy" pitchFamily="34" charset="-120"/>
              </a:rPr>
              <a:t>zero factual relevance</a:t>
            </a:r>
            <a:endParaRPr lang="en-US" sz="1600" dirty="0"/>
          </a:p>
        </p:txBody>
      </p:sp>
      <p:sp>
        <p:nvSpPr>
          <p:cNvPr id="25" name="Shape 23"/>
          <p:cNvSpPr/>
          <p:nvPr/>
        </p:nvSpPr>
        <p:spPr>
          <a:xfrm>
            <a:off x="6350000" y="3544094"/>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10196"/>
            </a:srgbClr>
          </a:solidFill>
          <a:ln/>
        </p:spPr>
      </p:sp>
      <p:sp>
        <p:nvSpPr>
          <p:cNvPr id="26" name="Text 24"/>
          <p:cNvSpPr/>
          <p:nvPr/>
        </p:nvSpPr>
        <p:spPr>
          <a:xfrm>
            <a:off x="6445250" y="3639344"/>
            <a:ext cx="523081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 Bad for: Provenance verification requiring exact matches</a:t>
            </a:r>
            <a:endParaRPr lang="en-US" sz="1600" dirty="0"/>
          </a:p>
        </p:txBody>
      </p:sp>
      <p:sp>
        <p:nvSpPr>
          <p:cNvPr id="27" name="Shape 25"/>
          <p:cNvSpPr/>
          <p:nvPr/>
        </p:nvSpPr>
        <p:spPr>
          <a:xfrm>
            <a:off x="333375" y="4210844"/>
            <a:ext cx="11541125" cy="2786063"/>
          </a:xfrm>
          <a:custGeom>
            <a:avLst/>
            <a:gdLst/>
            <a:ahLst/>
            <a:cxnLst/>
            <a:rect l="l" t="t" r="r" b="b"/>
            <a:pathLst>
              <a:path w="11541125" h="2786063">
                <a:moveTo>
                  <a:pt x="31750" y="0"/>
                </a:moveTo>
                <a:lnTo>
                  <a:pt x="11477631" y="0"/>
                </a:lnTo>
                <a:cubicBezTo>
                  <a:pt x="11512698" y="0"/>
                  <a:pt x="11541125" y="28427"/>
                  <a:pt x="11541125" y="63494"/>
                </a:cubicBezTo>
                <a:lnTo>
                  <a:pt x="11541125" y="2722568"/>
                </a:lnTo>
                <a:cubicBezTo>
                  <a:pt x="11541125" y="2757635"/>
                  <a:pt x="11512698" y="2786062"/>
                  <a:pt x="11477631" y="2786063"/>
                </a:cubicBezTo>
                <a:lnTo>
                  <a:pt x="31750" y="2786063"/>
                </a:lnTo>
                <a:cubicBezTo>
                  <a:pt x="14215" y="2786063"/>
                  <a:pt x="0" y="2771848"/>
                  <a:pt x="0" y="275431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8" name="Shape 26"/>
          <p:cNvSpPr/>
          <p:nvPr/>
        </p:nvSpPr>
        <p:spPr>
          <a:xfrm>
            <a:off x="333375" y="4210844"/>
            <a:ext cx="31750" cy="2786063"/>
          </a:xfrm>
          <a:custGeom>
            <a:avLst/>
            <a:gdLst/>
            <a:ahLst/>
            <a:cxnLst/>
            <a:rect l="l" t="t" r="r" b="b"/>
            <a:pathLst>
              <a:path w="31750" h="2786063">
                <a:moveTo>
                  <a:pt x="31750" y="0"/>
                </a:moveTo>
                <a:lnTo>
                  <a:pt x="31750" y="0"/>
                </a:lnTo>
                <a:lnTo>
                  <a:pt x="31750" y="2786063"/>
                </a:lnTo>
                <a:lnTo>
                  <a:pt x="31750" y="2786063"/>
                </a:lnTo>
                <a:cubicBezTo>
                  <a:pt x="14227" y="2786063"/>
                  <a:pt x="0" y="2771836"/>
                  <a:pt x="0" y="2754313"/>
                </a:cubicBezTo>
                <a:lnTo>
                  <a:pt x="0" y="31750"/>
                </a:lnTo>
                <a:cubicBezTo>
                  <a:pt x="0" y="14227"/>
                  <a:pt x="14227" y="0"/>
                  <a:pt x="31750" y="0"/>
                </a:cubicBezTo>
                <a:close/>
              </a:path>
            </a:pathLst>
          </a:custGeom>
          <a:solidFill>
            <a:srgbClr val="8B0000"/>
          </a:solidFill>
          <a:ln/>
        </p:spPr>
      </p:sp>
      <p:sp>
        <p:nvSpPr>
          <p:cNvPr id="29" name="Text 27"/>
          <p:cNvSpPr/>
          <p:nvPr/>
        </p:nvSpPr>
        <p:spPr>
          <a:xfrm>
            <a:off x="508000" y="4369594"/>
            <a:ext cx="11287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30" name="Text 28"/>
          <p:cNvSpPr/>
          <p:nvPr/>
        </p:nvSpPr>
        <p:spPr>
          <a:xfrm>
            <a:off x="508000" y="4718844"/>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31" name="Shape 29"/>
          <p:cNvSpPr/>
          <p:nvPr/>
        </p:nvSpPr>
        <p:spPr>
          <a:xfrm>
            <a:off x="508000" y="4972844"/>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5098"/>
            </a:srgbClr>
          </a:solidFill>
          <a:ln/>
        </p:spPr>
      </p:sp>
      <p:sp>
        <p:nvSpPr>
          <p:cNvPr id="32" name="Text 30"/>
          <p:cNvSpPr/>
          <p:nvPr/>
        </p:nvSpPr>
        <p:spPr>
          <a:xfrm>
            <a:off x="508000" y="4972844"/>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"Eiffel Tower height is 300 meters"</a:t>
            </a:r>
            <a:endParaRPr lang="en-US" sz="1600" dirty="0"/>
          </a:p>
        </p:txBody>
      </p:sp>
      <p:sp>
        <p:nvSpPr>
          <p:cNvPr id="33" name="Text 31"/>
          <p:cNvSpPr/>
          <p:nvPr/>
        </p:nvSpPr>
        <p:spPr>
          <a:xfrm>
            <a:off x="508000" y="5417344"/>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Expected Result:</a:t>
            </a:r>
            <a:endParaRPr lang="en-US" sz="1600" dirty="0"/>
          </a:p>
        </p:txBody>
      </p:sp>
      <p:sp>
        <p:nvSpPr>
          <p:cNvPr id="34" name="Shape 32"/>
          <p:cNvSpPr/>
          <p:nvPr/>
        </p:nvSpPr>
        <p:spPr>
          <a:xfrm>
            <a:off x="508000" y="5671344"/>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5098"/>
            </a:srgbClr>
          </a:solidFill>
          <a:ln/>
        </p:spPr>
      </p:sp>
      <p:sp>
        <p:nvSpPr>
          <p:cNvPr id="35" name="Text 33"/>
          <p:cNvSpPr/>
          <p:nvPr/>
        </p:nvSpPr>
        <p:spPr>
          <a:xfrm>
            <a:off x="508000" y="5671344"/>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Sentences containing numeric evidence: "300 meters"</a:t>
            </a:r>
            <a:endParaRPr lang="en-US" sz="1600" dirty="0"/>
          </a:p>
        </p:txBody>
      </p:sp>
      <p:sp>
        <p:nvSpPr>
          <p:cNvPr id="36" name="Text 34"/>
          <p:cNvSpPr/>
          <p:nvPr/>
        </p:nvSpPr>
        <p:spPr>
          <a:xfrm>
            <a:off x="6175375" y="4718844"/>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Observed Failure:</a:t>
            </a:r>
            <a:endParaRPr lang="en-US" sz="1600" dirty="0"/>
          </a:p>
        </p:txBody>
      </p:sp>
      <p:sp>
        <p:nvSpPr>
          <p:cNvPr id="37" name="Shape 35"/>
          <p:cNvSpPr/>
          <p:nvPr/>
        </p:nvSpPr>
        <p:spPr>
          <a:xfrm>
            <a:off x="6182179" y="4979647"/>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38" name="Text 36"/>
          <p:cNvSpPr/>
          <p:nvPr/>
        </p:nvSpPr>
        <p:spPr>
          <a:xfrm>
            <a:off x="6284232" y="5081698"/>
            <a:ext cx="538956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Dense Retriever returned:</a:t>
            </a:r>
            <a:endParaRPr lang="en-US" sz="1600" dirty="0"/>
          </a:p>
        </p:txBody>
      </p:sp>
      <p:sp>
        <p:nvSpPr>
          <p:cNvPr id="39" name="Text 37"/>
          <p:cNvSpPr/>
          <p:nvPr/>
        </p:nvSpPr>
        <p:spPr>
          <a:xfrm>
            <a:off x="6284232" y="5303948"/>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"Tourism in Paris"</a:t>
            </a:r>
            <a:endParaRPr lang="en-US" sz="1600" dirty="0"/>
          </a:p>
        </p:txBody>
      </p:sp>
      <p:sp>
        <p:nvSpPr>
          <p:cNvPr id="40" name="Text 38"/>
          <p:cNvSpPr/>
          <p:nvPr/>
        </p:nvSpPr>
        <p:spPr>
          <a:xfrm>
            <a:off x="6284232" y="5494448"/>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High semantic similarity, zero factual relevance</a:t>
            </a:r>
            <a:endParaRPr lang="en-US" sz="1600" dirty="0"/>
          </a:p>
        </p:txBody>
      </p:sp>
      <p:sp>
        <p:nvSpPr>
          <p:cNvPr id="41" name="Text 39"/>
          <p:cNvSpPr/>
          <p:nvPr/>
        </p:nvSpPr>
        <p:spPr>
          <a:xfrm>
            <a:off x="6175375" y="5825559"/>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Keyword Heuristic Success:</a:t>
            </a:r>
            <a:endParaRPr lang="en-US" sz="1600" dirty="0"/>
          </a:p>
        </p:txBody>
      </p:sp>
      <p:sp>
        <p:nvSpPr>
          <p:cNvPr id="42" name="Shape 40"/>
          <p:cNvSpPr/>
          <p:nvPr/>
        </p:nvSpPr>
        <p:spPr>
          <a:xfrm>
            <a:off x="6182179" y="6086363"/>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22C55E">
              <a:alpha val="10196"/>
            </a:srgbClr>
          </a:solidFill>
          <a:ln w="21771">
            <a:solidFill>
              <a:srgbClr val="22C55E"/>
            </a:solidFill>
            <a:prstDash val="solid"/>
          </a:ln>
        </p:spPr>
      </p:sp>
      <p:sp>
        <p:nvSpPr>
          <p:cNvPr id="43" name="Text 41"/>
          <p:cNvSpPr/>
          <p:nvPr/>
        </p:nvSpPr>
        <p:spPr>
          <a:xfrm>
            <a:off x="6284232" y="6188413"/>
            <a:ext cx="5389563"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Found:</a:t>
            </a:r>
            <a:endParaRPr lang="en-US" sz="1600" dirty="0"/>
          </a:p>
        </p:txBody>
      </p:sp>
      <p:sp>
        <p:nvSpPr>
          <p:cNvPr id="44" name="Text 42"/>
          <p:cNvSpPr/>
          <p:nvPr/>
        </p:nvSpPr>
        <p:spPr>
          <a:xfrm>
            <a:off x="6284232" y="6410663"/>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"The tower stands 300 meters tall"</a:t>
            </a:r>
            <a:endParaRPr lang="en-US" sz="1600" dirty="0"/>
          </a:p>
        </p:txBody>
      </p:sp>
      <p:sp>
        <p:nvSpPr>
          <p:cNvPr id="45" name="Text 43"/>
          <p:cNvSpPr/>
          <p:nvPr/>
        </p:nvSpPr>
        <p:spPr>
          <a:xfrm>
            <a:off x="6284232" y="6601163"/>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Exact lexical match</a:t>
            </a:r>
            <a:endParaRPr lang="en-US" sz="1600" dirty="0"/>
          </a:p>
        </p:txBody>
      </p:sp>
      <p:sp>
        <p:nvSpPr>
          <p:cNvPr id="46" name="Shape 44"/>
          <p:cNvSpPr/>
          <p:nvPr/>
        </p:nvSpPr>
        <p:spPr>
          <a:xfrm>
            <a:off x="333375" y="7154517"/>
            <a:ext cx="11541125" cy="666750"/>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8B0000">
              <a:alpha val="5098"/>
            </a:srgbClr>
          </a:solidFill>
          <a:ln/>
        </p:spPr>
      </p:sp>
      <p:sp>
        <p:nvSpPr>
          <p:cNvPr id="48" name="Text 46"/>
          <p:cNvSpPr/>
          <p:nvPr/>
        </p:nvSpPr>
        <p:spPr>
          <a:xfrm>
            <a:off x="539750" y="6226969"/>
            <a:ext cx="565150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Dense retrieval captures thematic context but lacks lexical precision (exact dates, numbers, proper nouns) required for provenance verification. This discovery justified our decision to forego quantitative benchmarking: publishing metrics would misrepresent the system's efficacy when the underlying approach was fundamentally misaligned with task requirements.</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3437" y="343437"/>
            <a:ext cx="11565228" cy="171718"/>
          </a:xfrm>
          <a:prstGeom prst="rect">
            <a:avLst/>
          </a:prstGeom>
          <a:noFill/>
          <a:ln/>
        </p:spPr>
        <p:txBody>
          <a:bodyPr wrap="square" lIns="0" tIns="0" rIns="0" bIns="0" rtlCol="0" anchor="ctr"/>
          <a:lstStyle/>
          <a:p>
            <a:pPr>
              <a:lnSpc>
                <a:spcPct val="120000"/>
              </a:lnSpc>
            </a:pPr>
            <a:r>
              <a:rPr lang="en-US" sz="946" b="1" kern="0" spc="47" dirty="0">
                <a:solidFill>
                  <a:srgbClr val="8B0000"/>
                </a:solidFill>
                <a:latin typeface="Sorts Mill Goudy" pitchFamily="34" charset="0"/>
                <a:ea typeface="Sorts Mill Goudy" pitchFamily="34" charset="-122"/>
                <a:cs typeface="Sorts Mill Goudy" pitchFamily="34" charset="-120"/>
              </a:rPr>
              <a:t>2.4 MODULE 3: EVIDENCE SELECTION</a:t>
            </a:r>
            <a:endParaRPr lang="en-US" sz="1600" dirty="0"/>
          </a:p>
        </p:txBody>
      </p:sp>
      <p:sp>
        <p:nvSpPr>
          <p:cNvPr id="3" name="Text 1"/>
          <p:cNvSpPr/>
          <p:nvPr/>
        </p:nvSpPr>
        <p:spPr>
          <a:xfrm>
            <a:off x="343437" y="583842"/>
            <a:ext cx="11659673" cy="343437"/>
          </a:xfrm>
          <a:prstGeom prst="rect">
            <a:avLst/>
          </a:prstGeom>
          <a:noFill/>
          <a:ln/>
        </p:spPr>
        <p:txBody>
          <a:bodyPr wrap="square" lIns="0" tIns="0" rIns="0" bIns="0" rtlCol="0" anchor="ctr"/>
          <a:lstStyle/>
          <a:p>
            <a:pPr>
              <a:lnSpc>
                <a:spcPct val="90000"/>
              </a:lnSpc>
            </a:pPr>
            <a:r>
              <a:rPr lang="en-US" sz="2434" b="1" dirty="0">
                <a:solidFill>
                  <a:srgbClr val="1F2937"/>
                </a:solidFill>
                <a:latin typeface="Sorts Mill Goudy" pitchFamily="34" charset="0"/>
                <a:ea typeface="Sorts Mill Goudy" pitchFamily="34" charset="-122"/>
                <a:cs typeface="Sorts Mill Goudy" pitchFamily="34" charset="-120"/>
              </a:rPr>
              <a:t>The Fingerprinting Engine Solution</a:t>
            </a:r>
            <a:endParaRPr lang="en-US" sz="1600" dirty="0"/>
          </a:p>
        </p:txBody>
      </p:sp>
      <p:sp>
        <p:nvSpPr>
          <p:cNvPr id="4" name="Shape 2"/>
          <p:cNvSpPr/>
          <p:nvPr/>
        </p:nvSpPr>
        <p:spPr>
          <a:xfrm>
            <a:off x="343437" y="1030310"/>
            <a:ext cx="824248" cy="34344"/>
          </a:xfrm>
          <a:custGeom>
            <a:avLst/>
            <a:gdLst/>
            <a:ahLst/>
            <a:cxnLst/>
            <a:rect l="l" t="t" r="r" b="b"/>
            <a:pathLst>
              <a:path w="824248" h="34344">
                <a:moveTo>
                  <a:pt x="0" y="0"/>
                </a:moveTo>
                <a:lnTo>
                  <a:pt x="824248" y="0"/>
                </a:lnTo>
                <a:lnTo>
                  <a:pt x="824248" y="34344"/>
                </a:lnTo>
                <a:lnTo>
                  <a:pt x="0" y="34344"/>
                </a:lnTo>
                <a:lnTo>
                  <a:pt x="0" y="0"/>
                </a:lnTo>
                <a:close/>
              </a:path>
            </a:pathLst>
          </a:custGeom>
          <a:solidFill>
            <a:srgbClr val="8B0000"/>
          </a:solidFill>
          <a:ln/>
        </p:spPr>
      </p:sp>
      <p:sp>
        <p:nvSpPr>
          <p:cNvPr id="5" name="Shape 3"/>
          <p:cNvSpPr/>
          <p:nvPr/>
        </p:nvSpPr>
        <p:spPr>
          <a:xfrm>
            <a:off x="350796" y="1243731"/>
            <a:ext cx="5638493" cy="3655147"/>
          </a:xfrm>
          <a:custGeom>
            <a:avLst/>
            <a:gdLst/>
            <a:ahLst/>
            <a:cxnLst/>
            <a:rect l="l" t="t" r="r" b="b"/>
            <a:pathLst>
              <a:path w="5638493" h="3655147">
                <a:moveTo>
                  <a:pt x="68680" y="0"/>
                </a:moveTo>
                <a:lnTo>
                  <a:pt x="5569813" y="0"/>
                </a:lnTo>
                <a:cubicBezTo>
                  <a:pt x="5607744" y="0"/>
                  <a:pt x="5638493" y="30749"/>
                  <a:pt x="5638493" y="68680"/>
                </a:cubicBezTo>
                <a:lnTo>
                  <a:pt x="5638493" y="3586467"/>
                </a:lnTo>
                <a:cubicBezTo>
                  <a:pt x="5638493" y="3624398"/>
                  <a:pt x="5607744" y="3655147"/>
                  <a:pt x="5569813" y="3655147"/>
                </a:cubicBezTo>
                <a:lnTo>
                  <a:pt x="68680" y="3655147"/>
                </a:lnTo>
                <a:cubicBezTo>
                  <a:pt x="30749" y="3655147"/>
                  <a:pt x="0" y="3624398"/>
                  <a:pt x="0" y="3586467"/>
                </a:cubicBezTo>
                <a:lnTo>
                  <a:pt x="0" y="68680"/>
                </a:lnTo>
                <a:cubicBezTo>
                  <a:pt x="0" y="30749"/>
                  <a:pt x="30749" y="0"/>
                  <a:pt x="68680" y="0"/>
                </a:cubicBezTo>
                <a:close/>
              </a:path>
            </a:pathLst>
          </a:custGeom>
          <a:solidFill>
            <a:srgbClr val="8B0000">
              <a:alpha val="10196"/>
            </a:srgbClr>
          </a:solidFill>
          <a:ln w="21771">
            <a:solidFill>
              <a:srgbClr val="8B0000"/>
            </a:solidFill>
            <a:prstDash val="solid"/>
          </a:ln>
        </p:spPr>
      </p:sp>
      <p:sp>
        <p:nvSpPr>
          <p:cNvPr id="6" name="Text 4"/>
          <p:cNvSpPr/>
          <p:nvPr/>
        </p:nvSpPr>
        <p:spPr>
          <a:xfrm>
            <a:off x="529874" y="1422805"/>
            <a:ext cx="5366197" cy="240406"/>
          </a:xfrm>
          <a:prstGeom prst="rect">
            <a:avLst/>
          </a:prstGeom>
          <a:noFill/>
          <a:ln/>
        </p:spPr>
        <p:txBody>
          <a:bodyPr wrap="square" lIns="0" tIns="0" rIns="0" bIns="0" rtlCol="0" anchor="ctr"/>
          <a:lstStyle/>
          <a:p>
            <a:pPr>
              <a:lnSpc>
                <a:spcPct val="120000"/>
              </a:lnSpc>
            </a:pPr>
            <a:r>
              <a:rPr lang="en-US" sz="1352" b="1" dirty="0">
                <a:solidFill>
                  <a:srgbClr val="8B0000"/>
                </a:solidFill>
                <a:latin typeface="Sorts Mill Goudy" pitchFamily="34" charset="0"/>
                <a:ea typeface="Sorts Mill Goudy" pitchFamily="34" charset="-122"/>
                <a:cs typeface="Sorts Mill Goudy" pitchFamily="34" charset="-120"/>
              </a:rPr>
              <a:t>The Problem: Duplicate Evidence</a:t>
            </a:r>
            <a:endParaRPr lang="en-US" sz="1600" dirty="0"/>
          </a:p>
        </p:txBody>
      </p:sp>
      <p:sp>
        <p:nvSpPr>
          <p:cNvPr id="7" name="Text 5"/>
          <p:cNvSpPr/>
          <p:nvPr/>
        </p:nvSpPr>
        <p:spPr>
          <a:xfrm>
            <a:off x="529874" y="1800586"/>
            <a:ext cx="5349025" cy="446468"/>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Top-5 evidence list contained </a:t>
            </a:r>
            <a:r>
              <a:rPr lang="en-US" sz="1082" b="1" dirty="0">
                <a:solidFill>
                  <a:srgbClr val="1F2937"/>
                </a:solidFill>
                <a:latin typeface="Sorts Mill Goudy" pitchFamily="34" charset="0"/>
                <a:ea typeface="Sorts Mill Goudy" pitchFamily="34" charset="-122"/>
                <a:cs typeface="Sorts Mill Goudy" pitchFamily="34" charset="-120"/>
              </a:rPr>
              <a:t>five duplicated sentences</a:t>
            </a:r>
            <a:r>
              <a:rPr lang="en-US" sz="1082" dirty="0">
                <a:solidFill>
                  <a:srgbClr val="1F2937"/>
                </a:solidFill>
                <a:latin typeface="Sorts Mill Goudy" pitchFamily="34" charset="0"/>
                <a:ea typeface="Sorts Mill Goudy" pitchFamily="34" charset="-122"/>
                <a:cs typeface="Sorts Mill Goudy" pitchFamily="34" charset="-120"/>
              </a:rPr>
              <a:t> from various places in HTML document:</a:t>
            </a:r>
            <a:endParaRPr lang="en-US" sz="1600" dirty="0"/>
          </a:p>
        </p:txBody>
      </p:sp>
      <p:sp>
        <p:nvSpPr>
          <p:cNvPr id="8" name="Shape 6"/>
          <p:cNvSpPr/>
          <p:nvPr/>
        </p:nvSpPr>
        <p:spPr>
          <a:xfrm>
            <a:off x="529874" y="238442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9" name="Text 7"/>
          <p:cNvSpPr/>
          <p:nvPr/>
        </p:nvSpPr>
        <p:spPr>
          <a:xfrm>
            <a:off x="529874" y="238442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1. "The Eiffel Tower is in Paris."</a:t>
            </a:r>
            <a:endParaRPr lang="en-US" sz="1600" dirty="0"/>
          </a:p>
        </p:txBody>
      </p:sp>
      <p:sp>
        <p:nvSpPr>
          <p:cNvPr id="10" name="Shape 8"/>
          <p:cNvSpPr/>
          <p:nvPr/>
        </p:nvSpPr>
        <p:spPr>
          <a:xfrm>
            <a:off x="529874" y="276220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1" name="Text 9"/>
          <p:cNvSpPr/>
          <p:nvPr/>
        </p:nvSpPr>
        <p:spPr>
          <a:xfrm>
            <a:off x="529874" y="276220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2. "The Eiffel Tower is in Paris!"</a:t>
            </a:r>
            <a:endParaRPr lang="en-US" sz="1600" dirty="0"/>
          </a:p>
        </p:txBody>
      </p:sp>
      <p:sp>
        <p:nvSpPr>
          <p:cNvPr id="12" name="Shape 10"/>
          <p:cNvSpPr/>
          <p:nvPr/>
        </p:nvSpPr>
        <p:spPr>
          <a:xfrm>
            <a:off x="529874" y="313998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3" name="Text 11"/>
          <p:cNvSpPr/>
          <p:nvPr/>
        </p:nvSpPr>
        <p:spPr>
          <a:xfrm>
            <a:off x="529874" y="313998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3. " The Eiffel Tower is in Paris "</a:t>
            </a:r>
            <a:endParaRPr lang="en-US" sz="1600" dirty="0"/>
          </a:p>
        </p:txBody>
      </p:sp>
      <p:sp>
        <p:nvSpPr>
          <p:cNvPr id="14" name="Shape 12"/>
          <p:cNvSpPr/>
          <p:nvPr/>
        </p:nvSpPr>
        <p:spPr>
          <a:xfrm>
            <a:off x="529874" y="351776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5" name="Text 13"/>
          <p:cNvSpPr/>
          <p:nvPr/>
        </p:nvSpPr>
        <p:spPr>
          <a:xfrm>
            <a:off x="529874" y="3517769"/>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4. "The Eiffel Tower is in Paris."</a:t>
            </a:r>
            <a:endParaRPr lang="en-US" sz="1600" dirty="0"/>
          </a:p>
        </p:txBody>
      </p:sp>
      <p:sp>
        <p:nvSpPr>
          <p:cNvPr id="16" name="Shape 14"/>
          <p:cNvSpPr/>
          <p:nvPr/>
        </p:nvSpPr>
        <p:spPr>
          <a:xfrm>
            <a:off x="529874" y="389554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7" name="Text 15"/>
          <p:cNvSpPr/>
          <p:nvPr/>
        </p:nvSpPr>
        <p:spPr>
          <a:xfrm>
            <a:off x="529874" y="3895549"/>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5. "The Eiffel Tower is in Paris!"</a:t>
            </a:r>
            <a:endParaRPr lang="en-US" sz="1600" dirty="0"/>
          </a:p>
        </p:txBody>
      </p:sp>
      <p:sp>
        <p:nvSpPr>
          <p:cNvPr id="18" name="Shape 16"/>
          <p:cNvSpPr/>
          <p:nvPr/>
        </p:nvSpPr>
        <p:spPr>
          <a:xfrm>
            <a:off x="529874" y="4342017"/>
            <a:ext cx="5280338" cy="377780"/>
          </a:xfrm>
          <a:custGeom>
            <a:avLst/>
            <a:gdLst/>
            <a:ahLst/>
            <a:cxnLst/>
            <a:rect l="l" t="t" r="r" b="b"/>
            <a:pathLst>
              <a:path w="5280338" h="377780">
                <a:moveTo>
                  <a:pt x="34344" y="0"/>
                </a:moveTo>
                <a:lnTo>
                  <a:pt x="5245994" y="0"/>
                </a:lnTo>
                <a:cubicBezTo>
                  <a:pt x="5264962" y="0"/>
                  <a:pt x="5280338" y="15376"/>
                  <a:pt x="5280338" y="34344"/>
                </a:cubicBezTo>
                <a:lnTo>
                  <a:pt x="5280338" y="343436"/>
                </a:lnTo>
                <a:cubicBezTo>
                  <a:pt x="5280338" y="362404"/>
                  <a:pt x="5264962" y="377780"/>
                  <a:pt x="5245994" y="377780"/>
                </a:cubicBezTo>
                <a:lnTo>
                  <a:pt x="34344" y="377780"/>
                </a:lnTo>
                <a:cubicBezTo>
                  <a:pt x="15389" y="377780"/>
                  <a:pt x="0" y="362391"/>
                  <a:pt x="0" y="343436"/>
                </a:cubicBezTo>
                <a:lnTo>
                  <a:pt x="0" y="34344"/>
                </a:lnTo>
                <a:cubicBezTo>
                  <a:pt x="0" y="15376"/>
                  <a:pt x="15376" y="0"/>
                  <a:pt x="34344" y="0"/>
                </a:cubicBezTo>
                <a:close/>
              </a:path>
            </a:pathLst>
          </a:custGeom>
          <a:solidFill>
            <a:srgbClr val="8B0000">
              <a:alpha val="20000"/>
            </a:srgbClr>
          </a:solidFill>
          <a:ln/>
        </p:spPr>
      </p:sp>
      <p:sp>
        <p:nvSpPr>
          <p:cNvPr id="19" name="Shape 17"/>
          <p:cNvSpPr/>
          <p:nvPr/>
        </p:nvSpPr>
        <p:spPr>
          <a:xfrm>
            <a:off x="650076" y="4459771"/>
            <a:ext cx="120203" cy="120203"/>
          </a:xfrm>
          <a:custGeom>
            <a:avLst/>
            <a:gdLst/>
            <a:ahLst/>
            <a:cxnLst/>
            <a:rect l="l" t="t" r="r" b="b"/>
            <a:pathLst>
              <a:path w="120203" h="120203">
                <a:moveTo>
                  <a:pt x="60101" y="0"/>
                </a:moveTo>
                <a:cubicBezTo>
                  <a:pt x="63553" y="0"/>
                  <a:pt x="66722" y="1902"/>
                  <a:pt x="68365" y="4930"/>
                </a:cubicBezTo>
                <a:lnTo>
                  <a:pt x="119076" y="98839"/>
                </a:lnTo>
                <a:cubicBezTo>
                  <a:pt x="120649" y="101750"/>
                  <a:pt x="120578" y="105271"/>
                  <a:pt x="118888" y="108112"/>
                </a:cubicBezTo>
                <a:cubicBezTo>
                  <a:pt x="117198" y="110953"/>
                  <a:pt x="114122" y="112690"/>
                  <a:pt x="110812" y="112690"/>
                </a:cubicBezTo>
                <a:lnTo>
                  <a:pt x="9391" y="112690"/>
                </a:lnTo>
                <a:cubicBezTo>
                  <a:pt x="6081" y="112690"/>
                  <a:pt x="3029" y="110953"/>
                  <a:pt x="1315" y="108112"/>
                </a:cubicBezTo>
                <a:cubicBezTo>
                  <a:pt x="-399" y="105271"/>
                  <a:pt x="-446" y="101750"/>
                  <a:pt x="1127" y="98839"/>
                </a:cubicBezTo>
                <a:lnTo>
                  <a:pt x="51837" y="4930"/>
                </a:lnTo>
                <a:cubicBezTo>
                  <a:pt x="53481" y="1902"/>
                  <a:pt x="56650" y="0"/>
                  <a:pt x="60101" y="0"/>
                </a:cubicBezTo>
                <a:close/>
                <a:moveTo>
                  <a:pt x="60101" y="39442"/>
                </a:moveTo>
                <a:cubicBezTo>
                  <a:pt x="56979" y="39442"/>
                  <a:pt x="54467" y="41954"/>
                  <a:pt x="54467" y="45076"/>
                </a:cubicBezTo>
                <a:lnTo>
                  <a:pt x="54467" y="71370"/>
                </a:lnTo>
                <a:cubicBezTo>
                  <a:pt x="54467" y="74493"/>
                  <a:pt x="56979" y="77005"/>
                  <a:pt x="60101" y="77005"/>
                </a:cubicBezTo>
                <a:cubicBezTo>
                  <a:pt x="63224" y="77005"/>
                  <a:pt x="65736" y="74493"/>
                  <a:pt x="65736" y="71370"/>
                </a:cubicBezTo>
                <a:lnTo>
                  <a:pt x="65736" y="45076"/>
                </a:lnTo>
                <a:cubicBezTo>
                  <a:pt x="65736" y="41954"/>
                  <a:pt x="63224" y="39442"/>
                  <a:pt x="60101" y="39442"/>
                </a:cubicBezTo>
                <a:close/>
                <a:moveTo>
                  <a:pt x="66370" y="90152"/>
                </a:moveTo>
                <a:cubicBezTo>
                  <a:pt x="66512" y="87825"/>
                  <a:pt x="65352" y="85612"/>
                  <a:pt x="63357" y="84405"/>
                </a:cubicBezTo>
                <a:cubicBezTo>
                  <a:pt x="61363" y="83199"/>
                  <a:pt x="58863" y="83199"/>
                  <a:pt x="56869" y="84405"/>
                </a:cubicBezTo>
                <a:cubicBezTo>
                  <a:pt x="54874" y="85612"/>
                  <a:pt x="53714" y="87825"/>
                  <a:pt x="53856" y="90152"/>
                </a:cubicBezTo>
                <a:cubicBezTo>
                  <a:pt x="53714" y="92479"/>
                  <a:pt x="54874" y="94693"/>
                  <a:pt x="56869" y="95899"/>
                </a:cubicBezTo>
                <a:cubicBezTo>
                  <a:pt x="58863" y="97106"/>
                  <a:pt x="61363" y="97106"/>
                  <a:pt x="63357" y="95899"/>
                </a:cubicBezTo>
                <a:cubicBezTo>
                  <a:pt x="65352" y="94693"/>
                  <a:pt x="66512" y="92479"/>
                  <a:pt x="66370" y="90152"/>
                </a:cubicBezTo>
                <a:close/>
              </a:path>
            </a:pathLst>
          </a:custGeom>
          <a:solidFill>
            <a:srgbClr val="8B0000"/>
          </a:solidFill>
          <a:ln/>
        </p:spPr>
      </p:sp>
      <p:sp>
        <p:nvSpPr>
          <p:cNvPr id="20" name="Text 18"/>
          <p:cNvSpPr/>
          <p:nvPr/>
        </p:nvSpPr>
        <p:spPr>
          <a:xfrm>
            <a:off x="833888" y="4445048"/>
            <a:ext cx="4933394" cy="171718"/>
          </a:xfrm>
          <a:prstGeom prst="rect">
            <a:avLst/>
          </a:prstGeom>
          <a:noFill/>
          <a:ln/>
        </p:spPr>
        <p:txBody>
          <a:bodyPr wrap="square" lIns="0" tIns="0" rIns="0" bIns="0" rtlCol="0" anchor="ctr"/>
          <a:lstStyle/>
          <a:p>
            <a:pPr>
              <a:lnSpc>
                <a:spcPct val="120000"/>
              </a:lnSpc>
            </a:pPr>
            <a:r>
              <a:rPr lang="en-US" sz="946" b="1" dirty="0">
                <a:solidFill>
                  <a:srgbClr val="8B0000"/>
                </a:solidFill>
                <a:latin typeface="Sorts Mill Goudy" pitchFamily="34" charset="0"/>
                <a:ea typeface="Sorts Mill Goudy" pitchFamily="34" charset="-122"/>
                <a:cs typeface="Sorts Mill Goudy" pitchFamily="34" charset="-120"/>
              </a:rPr>
              <a:t>Impact: Jury double-counts redundant data, skewing verification results</a:t>
            </a:r>
            <a:endParaRPr lang="en-US" sz="1600" dirty="0"/>
          </a:p>
        </p:txBody>
      </p:sp>
      <p:sp>
        <p:nvSpPr>
          <p:cNvPr id="21" name="Shape 19"/>
          <p:cNvSpPr/>
          <p:nvPr/>
        </p:nvSpPr>
        <p:spPr>
          <a:xfrm>
            <a:off x="6208230" y="1243731"/>
            <a:ext cx="5638493" cy="3655147"/>
          </a:xfrm>
          <a:custGeom>
            <a:avLst/>
            <a:gdLst/>
            <a:ahLst/>
            <a:cxnLst/>
            <a:rect l="l" t="t" r="r" b="b"/>
            <a:pathLst>
              <a:path w="5638493" h="3655147">
                <a:moveTo>
                  <a:pt x="68680" y="0"/>
                </a:moveTo>
                <a:lnTo>
                  <a:pt x="5569813" y="0"/>
                </a:lnTo>
                <a:cubicBezTo>
                  <a:pt x="5607744" y="0"/>
                  <a:pt x="5638493" y="30749"/>
                  <a:pt x="5638493" y="68680"/>
                </a:cubicBezTo>
                <a:lnTo>
                  <a:pt x="5638493" y="3586467"/>
                </a:lnTo>
                <a:cubicBezTo>
                  <a:pt x="5638493" y="3624398"/>
                  <a:pt x="5607744" y="3655147"/>
                  <a:pt x="5569813" y="3655147"/>
                </a:cubicBezTo>
                <a:lnTo>
                  <a:pt x="68680" y="3655147"/>
                </a:lnTo>
                <a:cubicBezTo>
                  <a:pt x="30749" y="3655147"/>
                  <a:pt x="0" y="3624398"/>
                  <a:pt x="0" y="3586467"/>
                </a:cubicBezTo>
                <a:lnTo>
                  <a:pt x="0" y="68680"/>
                </a:lnTo>
                <a:cubicBezTo>
                  <a:pt x="0" y="30749"/>
                  <a:pt x="30749" y="0"/>
                  <a:pt x="68680" y="0"/>
                </a:cubicBezTo>
                <a:close/>
              </a:path>
            </a:pathLst>
          </a:custGeom>
          <a:solidFill>
            <a:srgbClr val="22C55E">
              <a:alpha val="10196"/>
            </a:srgbClr>
          </a:solidFill>
          <a:ln w="21771">
            <a:solidFill>
              <a:srgbClr val="22C55E"/>
            </a:solidFill>
            <a:prstDash val="solid"/>
          </a:ln>
        </p:spPr>
      </p:sp>
      <p:sp>
        <p:nvSpPr>
          <p:cNvPr id="22" name="Text 20"/>
          <p:cNvSpPr/>
          <p:nvPr/>
        </p:nvSpPr>
        <p:spPr>
          <a:xfrm>
            <a:off x="6387308" y="1422805"/>
            <a:ext cx="5366197" cy="240406"/>
          </a:xfrm>
          <a:prstGeom prst="rect">
            <a:avLst/>
          </a:prstGeom>
          <a:noFill/>
          <a:ln/>
        </p:spPr>
        <p:txBody>
          <a:bodyPr wrap="square" lIns="0" tIns="0" rIns="0" bIns="0" rtlCol="0" anchor="ctr"/>
          <a:lstStyle/>
          <a:p>
            <a:pPr>
              <a:lnSpc>
                <a:spcPct val="120000"/>
              </a:lnSpc>
            </a:pPr>
            <a:r>
              <a:rPr lang="en-US" sz="1352" b="1" dirty="0">
                <a:solidFill>
                  <a:srgbClr val="22C55E"/>
                </a:solidFill>
                <a:latin typeface="Sorts Mill Goudy" pitchFamily="34" charset="0"/>
                <a:ea typeface="Sorts Mill Goudy" pitchFamily="34" charset="-122"/>
                <a:cs typeface="Sorts Mill Goudy" pitchFamily="34" charset="-120"/>
              </a:rPr>
              <a:t>The Solution: Fingerprinting</a:t>
            </a:r>
            <a:endParaRPr lang="en-US" sz="1600" dirty="0"/>
          </a:p>
        </p:txBody>
      </p:sp>
      <p:sp>
        <p:nvSpPr>
          <p:cNvPr id="23" name="Text 21"/>
          <p:cNvSpPr/>
          <p:nvPr/>
        </p:nvSpPr>
        <p:spPr>
          <a:xfrm>
            <a:off x="6387308" y="1800586"/>
            <a:ext cx="5349025" cy="223234"/>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Normalization filter handles web scrape data noise through </a:t>
            </a:r>
            <a:r>
              <a:rPr lang="en-US" sz="1082" b="1" dirty="0">
                <a:solidFill>
                  <a:srgbClr val="1F2937"/>
                </a:solidFill>
                <a:latin typeface="Sorts Mill Goudy" pitchFamily="34" charset="0"/>
                <a:ea typeface="Sorts Mill Goudy" pitchFamily="34" charset="-122"/>
                <a:cs typeface="Sorts Mill Goudy" pitchFamily="34" charset="-120"/>
              </a:rPr>
              <a:t>canonical fingerprinting</a:t>
            </a:r>
            <a:r>
              <a:rPr lang="en-US" sz="1082"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24" name="Shape 22"/>
          <p:cNvSpPr/>
          <p:nvPr/>
        </p:nvSpPr>
        <p:spPr>
          <a:xfrm>
            <a:off x="6387308" y="2161194"/>
            <a:ext cx="5280338" cy="892935"/>
          </a:xfrm>
          <a:custGeom>
            <a:avLst/>
            <a:gdLst/>
            <a:ahLst/>
            <a:cxnLst/>
            <a:rect l="l" t="t" r="r" b="b"/>
            <a:pathLst>
              <a:path w="5280338" h="892935">
                <a:moveTo>
                  <a:pt x="68685" y="0"/>
                </a:moveTo>
                <a:lnTo>
                  <a:pt x="5211653" y="0"/>
                </a:lnTo>
                <a:cubicBezTo>
                  <a:pt x="5249587" y="0"/>
                  <a:pt x="5280338" y="30751"/>
                  <a:pt x="5280338" y="68685"/>
                </a:cubicBezTo>
                <a:lnTo>
                  <a:pt x="5280338" y="824251"/>
                </a:lnTo>
                <a:cubicBezTo>
                  <a:pt x="5280338" y="862184"/>
                  <a:pt x="5249587" y="892935"/>
                  <a:pt x="5211653" y="892935"/>
                </a:cubicBezTo>
                <a:lnTo>
                  <a:pt x="68685" y="892935"/>
                </a:lnTo>
                <a:cubicBezTo>
                  <a:pt x="30751" y="892935"/>
                  <a:pt x="0" y="862184"/>
                  <a:pt x="0" y="824251"/>
                </a:cubicBezTo>
                <a:lnTo>
                  <a:pt x="0" y="68685"/>
                </a:lnTo>
                <a:cubicBezTo>
                  <a:pt x="0" y="30777"/>
                  <a:pt x="30777" y="0"/>
                  <a:pt x="68685" y="0"/>
                </a:cubicBezTo>
                <a:close/>
              </a:path>
            </a:pathLst>
          </a:custGeom>
          <a:solidFill>
            <a:srgbClr val="FFFFFF"/>
          </a:solidFill>
          <a:ln/>
          <a:effectLst>
            <a:outerShdw blurRad="25758" dist="8586" dir="5400000" algn="bl" rotWithShape="0">
              <a:srgbClr val="000000">
                <a:alpha val="10196"/>
              </a:srgbClr>
            </a:outerShdw>
          </a:effectLst>
        </p:spPr>
      </p:sp>
      <p:sp>
        <p:nvSpPr>
          <p:cNvPr id="25" name="Text 23"/>
          <p:cNvSpPr/>
          <p:nvPr/>
        </p:nvSpPr>
        <p:spPr>
          <a:xfrm>
            <a:off x="6524683" y="2298569"/>
            <a:ext cx="5065690" cy="171718"/>
          </a:xfrm>
          <a:prstGeom prst="rect">
            <a:avLst/>
          </a:prstGeom>
          <a:noFill/>
          <a:ln/>
        </p:spPr>
        <p:txBody>
          <a:bodyPr wrap="square" lIns="0" tIns="0" rIns="0" bIns="0" rtlCol="0" anchor="ctr"/>
          <a:lstStyle/>
          <a:p>
            <a:pPr>
              <a:lnSpc>
                <a:spcPct val="120000"/>
              </a:lnSpc>
            </a:pPr>
            <a:r>
              <a:rPr lang="en-US" sz="946" b="1" dirty="0">
                <a:solidFill>
                  <a:srgbClr val="8B0000"/>
                </a:solidFill>
                <a:latin typeface="Sorts Mill Goudy" pitchFamily="34" charset="0"/>
                <a:ea typeface="Sorts Mill Goudy" pitchFamily="34" charset="-122"/>
                <a:cs typeface="Sorts Mill Goudy" pitchFamily="34" charset="-120"/>
              </a:rPr>
              <a:t>Fingerprint Formula:</a:t>
            </a:r>
            <a:endParaRPr lang="en-US" sz="1600" dirty="0"/>
          </a:p>
        </p:txBody>
      </p:sp>
      <p:sp>
        <p:nvSpPr>
          <p:cNvPr id="26" name="Shape 24"/>
          <p:cNvSpPr/>
          <p:nvPr/>
        </p:nvSpPr>
        <p:spPr>
          <a:xfrm>
            <a:off x="6524683" y="2538974"/>
            <a:ext cx="5005589" cy="377780"/>
          </a:xfrm>
          <a:custGeom>
            <a:avLst/>
            <a:gdLst/>
            <a:ahLst/>
            <a:cxnLst/>
            <a:rect l="l" t="t" r="r" b="b"/>
            <a:pathLst>
              <a:path w="5005589" h="377780">
                <a:moveTo>
                  <a:pt x="34344" y="0"/>
                </a:moveTo>
                <a:lnTo>
                  <a:pt x="4971245" y="0"/>
                </a:lnTo>
                <a:cubicBezTo>
                  <a:pt x="4990212" y="0"/>
                  <a:pt x="5005589" y="15376"/>
                  <a:pt x="5005589" y="34344"/>
                </a:cubicBezTo>
                <a:lnTo>
                  <a:pt x="5005589" y="343436"/>
                </a:lnTo>
                <a:cubicBezTo>
                  <a:pt x="5005589" y="362404"/>
                  <a:pt x="4990212" y="377780"/>
                  <a:pt x="4971245" y="377780"/>
                </a:cubicBezTo>
                <a:lnTo>
                  <a:pt x="34344" y="377780"/>
                </a:lnTo>
                <a:cubicBezTo>
                  <a:pt x="15389" y="377780"/>
                  <a:pt x="0" y="362391"/>
                  <a:pt x="0" y="343436"/>
                </a:cubicBezTo>
                <a:lnTo>
                  <a:pt x="0" y="34344"/>
                </a:lnTo>
                <a:cubicBezTo>
                  <a:pt x="0" y="15376"/>
                  <a:pt x="15376" y="0"/>
                  <a:pt x="34344" y="0"/>
                </a:cubicBezTo>
                <a:close/>
              </a:path>
            </a:pathLst>
          </a:custGeom>
          <a:solidFill>
            <a:srgbClr val="22C55E">
              <a:alpha val="5098"/>
            </a:srgbClr>
          </a:solidFill>
          <a:ln/>
        </p:spPr>
      </p:sp>
      <p:sp>
        <p:nvSpPr>
          <p:cNvPr id="27" name="Text 25"/>
          <p:cNvSpPr/>
          <p:nvPr/>
        </p:nvSpPr>
        <p:spPr>
          <a:xfrm>
            <a:off x="6524683" y="2538974"/>
            <a:ext cx="5065690" cy="377780"/>
          </a:xfrm>
          <a:prstGeom prst="rect">
            <a:avLst/>
          </a:prstGeom>
          <a:noFill/>
          <a:ln/>
        </p:spPr>
        <p:txBody>
          <a:bodyPr wrap="square" lIns="103031" tIns="103031" rIns="103031" bIns="103031"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Fingerprint(s) = lowercase(strip_punctuation(remove_whitespace(s)))</a:t>
            </a:r>
            <a:endParaRPr lang="en-US" sz="1600" dirty="0"/>
          </a:p>
        </p:txBody>
      </p:sp>
      <p:sp>
        <p:nvSpPr>
          <p:cNvPr id="28" name="Text 26"/>
          <p:cNvSpPr/>
          <p:nvPr/>
        </p:nvSpPr>
        <p:spPr>
          <a:xfrm>
            <a:off x="6387308" y="3191504"/>
            <a:ext cx="5340439" cy="171718"/>
          </a:xfrm>
          <a:prstGeom prst="rect">
            <a:avLst/>
          </a:prstGeom>
          <a:noFill/>
          <a:ln/>
        </p:spPr>
        <p:txBody>
          <a:bodyPr wrap="square" lIns="0" tIns="0" rIns="0" bIns="0" rtlCol="0" anchor="ctr"/>
          <a:lstStyle/>
          <a:p>
            <a:pPr>
              <a:lnSpc>
                <a:spcPct val="120000"/>
              </a:lnSpc>
            </a:pPr>
            <a:r>
              <a:rPr lang="en-US" sz="946" b="1" dirty="0">
                <a:solidFill>
                  <a:srgbClr val="22C55E"/>
                </a:solidFill>
                <a:latin typeface="Sorts Mill Goudy" pitchFamily="34" charset="0"/>
                <a:ea typeface="Sorts Mill Goudy" pitchFamily="34" charset="-122"/>
                <a:cs typeface="Sorts Mill Goudy" pitchFamily="34" charset="-120"/>
              </a:rPr>
              <a:t>After Normalization (Same Fingerprint):</a:t>
            </a:r>
            <a:endParaRPr lang="en-US" sz="1600" dirty="0"/>
          </a:p>
        </p:txBody>
      </p:sp>
      <p:sp>
        <p:nvSpPr>
          <p:cNvPr id="29" name="Shape 27"/>
          <p:cNvSpPr/>
          <p:nvPr/>
        </p:nvSpPr>
        <p:spPr>
          <a:xfrm>
            <a:off x="6387308" y="343190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30" name="Text 28"/>
          <p:cNvSpPr/>
          <p:nvPr/>
        </p:nvSpPr>
        <p:spPr>
          <a:xfrm>
            <a:off x="6387308" y="3431909"/>
            <a:ext cx="5340439" cy="309093"/>
          </a:xfrm>
          <a:prstGeom prst="rect">
            <a:avLst/>
          </a:prstGeom>
          <a:noFill/>
          <a:ln/>
        </p:spPr>
        <p:txBody>
          <a:bodyPr wrap="square" lIns="68687" tIns="68687" rIns="68687" bIns="68687" rtlCol="0" anchor="ctr"/>
          <a:lstStyle/>
          <a:p>
            <a:pPr>
              <a:lnSpc>
                <a:spcPct val="120000"/>
              </a:lnSpc>
            </a:pPr>
            <a:r>
              <a:rPr lang="en-US" sz="946" dirty="0">
                <a:solidFill>
                  <a:srgbClr val="22C55E"/>
                </a:solidFill>
                <a:latin typeface="MiSans" pitchFamily="34" charset="0"/>
                <a:ea typeface="MiSans" pitchFamily="34" charset="-122"/>
                <a:cs typeface="MiSans" pitchFamily="34" charset="-120"/>
              </a:rPr>
              <a:t>"theeiffeltowerisparis"</a:t>
            </a:r>
            <a:endParaRPr lang="en-US" sz="1600" dirty="0"/>
          </a:p>
        </p:txBody>
      </p:sp>
      <p:sp>
        <p:nvSpPr>
          <p:cNvPr id="31" name="Shape 29"/>
          <p:cNvSpPr/>
          <p:nvPr/>
        </p:nvSpPr>
        <p:spPr>
          <a:xfrm>
            <a:off x="6387308" y="3809690"/>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32" name="Text 30"/>
          <p:cNvSpPr/>
          <p:nvPr/>
        </p:nvSpPr>
        <p:spPr>
          <a:xfrm>
            <a:off x="6387308" y="3809690"/>
            <a:ext cx="5340439" cy="309093"/>
          </a:xfrm>
          <a:prstGeom prst="rect">
            <a:avLst/>
          </a:prstGeom>
          <a:noFill/>
          <a:ln/>
        </p:spPr>
        <p:txBody>
          <a:bodyPr wrap="square" lIns="68687" tIns="68687" rIns="68687" bIns="68687" rtlCol="0" anchor="ctr"/>
          <a:lstStyle/>
          <a:p>
            <a:pPr>
              <a:lnSpc>
                <a:spcPct val="120000"/>
              </a:lnSpc>
            </a:pPr>
            <a:r>
              <a:rPr lang="en-US" sz="946" dirty="0">
                <a:solidFill>
                  <a:srgbClr val="22C55E"/>
                </a:solidFill>
                <a:latin typeface="MiSans" pitchFamily="34" charset="0"/>
                <a:ea typeface="MiSans" pitchFamily="34" charset="-122"/>
                <a:cs typeface="MiSans" pitchFamily="34" charset="-120"/>
              </a:rPr>
              <a:t>"theeiffeltowerisparis"</a:t>
            </a:r>
            <a:endParaRPr lang="en-US" sz="1600" dirty="0"/>
          </a:p>
        </p:txBody>
      </p:sp>
      <p:sp>
        <p:nvSpPr>
          <p:cNvPr id="33" name="Shape 31"/>
          <p:cNvSpPr/>
          <p:nvPr/>
        </p:nvSpPr>
        <p:spPr>
          <a:xfrm>
            <a:off x="6387308" y="4256157"/>
            <a:ext cx="5280338" cy="377780"/>
          </a:xfrm>
          <a:custGeom>
            <a:avLst/>
            <a:gdLst/>
            <a:ahLst/>
            <a:cxnLst/>
            <a:rect l="l" t="t" r="r" b="b"/>
            <a:pathLst>
              <a:path w="5280338" h="377780">
                <a:moveTo>
                  <a:pt x="34344" y="0"/>
                </a:moveTo>
                <a:lnTo>
                  <a:pt x="5245994" y="0"/>
                </a:lnTo>
                <a:cubicBezTo>
                  <a:pt x="5264962" y="0"/>
                  <a:pt x="5280338" y="15376"/>
                  <a:pt x="5280338" y="34344"/>
                </a:cubicBezTo>
                <a:lnTo>
                  <a:pt x="5280338" y="343436"/>
                </a:lnTo>
                <a:cubicBezTo>
                  <a:pt x="5280338" y="362404"/>
                  <a:pt x="5264962" y="377780"/>
                  <a:pt x="5245994" y="377780"/>
                </a:cubicBezTo>
                <a:lnTo>
                  <a:pt x="34344" y="377780"/>
                </a:lnTo>
                <a:cubicBezTo>
                  <a:pt x="15389" y="377780"/>
                  <a:pt x="0" y="362391"/>
                  <a:pt x="0" y="343436"/>
                </a:cubicBezTo>
                <a:lnTo>
                  <a:pt x="0" y="34344"/>
                </a:lnTo>
                <a:cubicBezTo>
                  <a:pt x="0" y="15376"/>
                  <a:pt x="15376" y="0"/>
                  <a:pt x="34344" y="0"/>
                </a:cubicBezTo>
                <a:close/>
              </a:path>
            </a:pathLst>
          </a:custGeom>
          <a:solidFill>
            <a:srgbClr val="22C55E">
              <a:alpha val="20000"/>
            </a:srgbClr>
          </a:solidFill>
          <a:ln/>
        </p:spPr>
      </p:sp>
      <p:sp>
        <p:nvSpPr>
          <p:cNvPr id="34" name="Shape 32"/>
          <p:cNvSpPr/>
          <p:nvPr/>
        </p:nvSpPr>
        <p:spPr>
          <a:xfrm>
            <a:off x="6507511" y="4373912"/>
            <a:ext cx="120203" cy="120203"/>
          </a:xfrm>
          <a:custGeom>
            <a:avLst/>
            <a:gdLst/>
            <a:ahLst/>
            <a:cxnLst/>
            <a:rect l="l" t="t" r="r" b="b"/>
            <a:pathLst>
              <a:path w="120203" h="120203">
                <a:moveTo>
                  <a:pt x="60101" y="120203"/>
                </a:moveTo>
                <a:cubicBezTo>
                  <a:pt x="93272" y="120203"/>
                  <a:pt x="120203" y="93272"/>
                  <a:pt x="120203" y="60101"/>
                </a:cubicBezTo>
                <a:cubicBezTo>
                  <a:pt x="120203" y="26931"/>
                  <a:pt x="93272" y="0"/>
                  <a:pt x="60101" y="0"/>
                </a:cubicBezTo>
                <a:cubicBezTo>
                  <a:pt x="26931" y="0"/>
                  <a:pt x="0" y="26931"/>
                  <a:pt x="0" y="60101"/>
                </a:cubicBezTo>
                <a:cubicBezTo>
                  <a:pt x="0" y="93272"/>
                  <a:pt x="26931" y="120203"/>
                  <a:pt x="60101" y="120203"/>
                </a:cubicBezTo>
                <a:close/>
                <a:moveTo>
                  <a:pt x="79916" y="49936"/>
                </a:moveTo>
                <a:lnTo>
                  <a:pt x="61134" y="79987"/>
                </a:lnTo>
                <a:cubicBezTo>
                  <a:pt x="60148" y="81559"/>
                  <a:pt x="58458" y="82546"/>
                  <a:pt x="56603" y="82639"/>
                </a:cubicBezTo>
                <a:cubicBezTo>
                  <a:pt x="54749" y="82733"/>
                  <a:pt x="52964" y="81888"/>
                  <a:pt x="51861" y="80386"/>
                </a:cubicBezTo>
                <a:lnTo>
                  <a:pt x="40592" y="65360"/>
                </a:lnTo>
                <a:cubicBezTo>
                  <a:pt x="38714" y="62872"/>
                  <a:pt x="39230" y="59350"/>
                  <a:pt x="41719" y="57472"/>
                </a:cubicBezTo>
                <a:cubicBezTo>
                  <a:pt x="44207" y="55594"/>
                  <a:pt x="47729" y="56110"/>
                  <a:pt x="49607" y="58599"/>
                </a:cubicBezTo>
                <a:lnTo>
                  <a:pt x="55946" y="67051"/>
                </a:lnTo>
                <a:lnTo>
                  <a:pt x="70361" y="43973"/>
                </a:lnTo>
                <a:cubicBezTo>
                  <a:pt x="72004" y="41343"/>
                  <a:pt x="75479" y="40521"/>
                  <a:pt x="78132" y="42188"/>
                </a:cubicBezTo>
                <a:cubicBezTo>
                  <a:pt x="80785" y="43855"/>
                  <a:pt x="81583" y="47306"/>
                  <a:pt x="79916" y="49959"/>
                </a:cubicBezTo>
                <a:close/>
              </a:path>
            </a:pathLst>
          </a:custGeom>
          <a:solidFill>
            <a:srgbClr val="22C55E"/>
          </a:solidFill>
          <a:ln/>
        </p:spPr>
      </p:sp>
      <p:sp>
        <p:nvSpPr>
          <p:cNvPr id="35" name="Text 33"/>
          <p:cNvSpPr/>
          <p:nvPr/>
        </p:nvSpPr>
        <p:spPr>
          <a:xfrm>
            <a:off x="6691322" y="4359188"/>
            <a:ext cx="4933394" cy="171718"/>
          </a:xfrm>
          <a:prstGeom prst="rect">
            <a:avLst/>
          </a:prstGeom>
          <a:noFill/>
          <a:ln/>
        </p:spPr>
        <p:txBody>
          <a:bodyPr wrap="square" lIns="0" tIns="0" rIns="0" bIns="0" rtlCol="0" anchor="ctr"/>
          <a:lstStyle/>
          <a:p>
            <a:pPr>
              <a:lnSpc>
                <a:spcPct val="120000"/>
              </a:lnSpc>
            </a:pPr>
            <a:r>
              <a:rPr lang="en-US" sz="946" b="1" dirty="0">
                <a:solidFill>
                  <a:srgbClr val="22C55E"/>
                </a:solidFill>
                <a:latin typeface="Sorts Mill Goudy" pitchFamily="34" charset="0"/>
                <a:ea typeface="Sorts Mill Goudy" pitchFamily="34" charset="-122"/>
                <a:cs typeface="Sorts Mill Goudy" pitchFamily="34" charset="-120"/>
              </a:rPr>
              <a:t>Impact: Successfully eliminated duplicate evidence, zero redundancy</a:t>
            </a:r>
            <a:endParaRPr lang="en-US" sz="1600" dirty="0"/>
          </a:p>
        </p:txBody>
      </p:sp>
      <p:sp>
        <p:nvSpPr>
          <p:cNvPr id="36" name="Shape 34"/>
          <p:cNvSpPr/>
          <p:nvPr/>
        </p:nvSpPr>
        <p:spPr>
          <a:xfrm>
            <a:off x="343437" y="5095129"/>
            <a:ext cx="11505127" cy="1116169"/>
          </a:xfrm>
          <a:custGeom>
            <a:avLst/>
            <a:gdLst/>
            <a:ahLst/>
            <a:cxnLst/>
            <a:rect l="l" t="t" r="r" b="b"/>
            <a:pathLst>
              <a:path w="11505127" h="1116169">
                <a:moveTo>
                  <a:pt x="34344" y="0"/>
                </a:moveTo>
                <a:lnTo>
                  <a:pt x="11470783" y="0"/>
                </a:lnTo>
                <a:cubicBezTo>
                  <a:pt x="11489751" y="0"/>
                  <a:pt x="11505127" y="15376"/>
                  <a:pt x="11505127" y="34344"/>
                </a:cubicBezTo>
                <a:lnTo>
                  <a:pt x="11505127" y="1047480"/>
                </a:lnTo>
                <a:cubicBezTo>
                  <a:pt x="11505127" y="1085416"/>
                  <a:pt x="11474374" y="1116169"/>
                  <a:pt x="11436438" y="1116169"/>
                </a:cubicBezTo>
                <a:lnTo>
                  <a:pt x="68689" y="1116169"/>
                </a:lnTo>
                <a:cubicBezTo>
                  <a:pt x="30753" y="1116169"/>
                  <a:pt x="0" y="1085416"/>
                  <a:pt x="0" y="1047480"/>
                </a:cubicBezTo>
                <a:lnTo>
                  <a:pt x="0" y="34344"/>
                </a:lnTo>
                <a:cubicBezTo>
                  <a:pt x="0" y="15376"/>
                  <a:pt x="15376" y="0"/>
                  <a:pt x="34344" y="0"/>
                </a:cubicBezTo>
                <a:close/>
              </a:path>
            </a:pathLst>
          </a:custGeom>
          <a:solidFill>
            <a:srgbClr val="FFFFFF"/>
          </a:solidFill>
          <a:ln/>
          <a:effectLst>
            <a:outerShdw blurRad="128789" dist="85859" dir="5400000" algn="bl" rotWithShape="0">
              <a:srgbClr val="000000">
                <a:alpha val="10196"/>
              </a:srgbClr>
            </a:outerShdw>
          </a:effectLst>
        </p:spPr>
      </p:sp>
      <p:sp>
        <p:nvSpPr>
          <p:cNvPr id="37" name="Shape 35"/>
          <p:cNvSpPr/>
          <p:nvPr/>
        </p:nvSpPr>
        <p:spPr>
          <a:xfrm>
            <a:off x="343437" y="5095129"/>
            <a:ext cx="11505127" cy="34344"/>
          </a:xfrm>
          <a:custGeom>
            <a:avLst/>
            <a:gdLst/>
            <a:ahLst/>
            <a:cxnLst/>
            <a:rect l="l" t="t" r="r" b="b"/>
            <a:pathLst>
              <a:path w="11505127" h="34344">
                <a:moveTo>
                  <a:pt x="34344" y="0"/>
                </a:moveTo>
                <a:lnTo>
                  <a:pt x="11470783" y="0"/>
                </a:lnTo>
                <a:cubicBezTo>
                  <a:pt x="11489751" y="0"/>
                  <a:pt x="11505127" y="15376"/>
                  <a:pt x="11505127" y="34344"/>
                </a:cubicBezTo>
                <a:lnTo>
                  <a:pt x="11505127" y="34344"/>
                </a:lnTo>
                <a:lnTo>
                  <a:pt x="0" y="34344"/>
                </a:lnTo>
                <a:lnTo>
                  <a:pt x="0" y="34344"/>
                </a:lnTo>
                <a:cubicBezTo>
                  <a:pt x="0" y="15376"/>
                  <a:pt x="15376" y="0"/>
                  <a:pt x="34344" y="0"/>
                </a:cubicBezTo>
                <a:close/>
              </a:path>
            </a:pathLst>
          </a:custGeom>
          <a:solidFill>
            <a:srgbClr val="22C55E"/>
          </a:solidFill>
          <a:ln/>
        </p:spPr>
      </p:sp>
      <p:sp>
        <p:nvSpPr>
          <p:cNvPr id="38" name="Shape 36"/>
          <p:cNvSpPr/>
          <p:nvPr/>
        </p:nvSpPr>
        <p:spPr>
          <a:xfrm>
            <a:off x="515155" y="5387050"/>
            <a:ext cx="549499" cy="549499"/>
          </a:xfrm>
          <a:custGeom>
            <a:avLst/>
            <a:gdLst/>
            <a:ahLst/>
            <a:cxnLst/>
            <a:rect l="l" t="t" r="r" b="b"/>
            <a:pathLst>
              <a:path w="549499" h="549499">
                <a:moveTo>
                  <a:pt x="274749" y="0"/>
                </a:moveTo>
                <a:lnTo>
                  <a:pt x="274749" y="0"/>
                </a:lnTo>
                <a:cubicBezTo>
                  <a:pt x="426489" y="0"/>
                  <a:pt x="549499" y="123009"/>
                  <a:pt x="549499" y="274749"/>
                </a:cubicBezTo>
                <a:lnTo>
                  <a:pt x="549499" y="274749"/>
                </a:lnTo>
                <a:cubicBezTo>
                  <a:pt x="549499" y="426489"/>
                  <a:pt x="426489" y="549499"/>
                  <a:pt x="274749" y="549499"/>
                </a:cubicBezTo>
                <a:lnTo>
                  <a:pt x="274749" y="549499"/>
                </a:lnTo>
                <a:cubicBezTo>
                  <a:pt x="123009" y="549499"/>
                  <a:pt x="0" y="426489"/>
                  <a:pt x="0" y="274749"/>
                </a:cubicBezTo>
                <a:lnTo>
                  <a:pt x="0" y="274749"/>
                </a:lnTo>
                <a:cubicBezTo>
                  <a:pt x="0" y="123009"/>
                  <a:pt x="123009" y="0"/>
                  <a:pt x="274749" y="0"/>
                </a:cubicBezTo>
                <a:close/>
              </a:path>
            </a:pathLst>
          </a:custGeom>
          <a:solidFill>
            <a:srgbClr val="22C55E"/>
          </a:solidFill>
          <a:ln/>
        </p:spPr>
      </p:sp>
      <p:sp>
        <p:nvSpPr>
          <p:cNvPr id="39" name="Shape 37"/>
          <p:cNvSpPr/>
          <p:nvPr/>
        </p:nvSpPr>
        <p:spPr>
          <a:xfrm>
            <a:off x="663262" y="5533010"/>
            <a:ext cx="257577" cy="257577"/>
          </a:xfrm>
          <a:custGeom>
            <a:avLst/>
            <a:gdLst/>
            <a:ahLst/>
            <a:cxnLst/>
            <a:rect l="l" t="t" r="r" b="b"/>
            <a:pathLst>
              <a:path w="257577" h="257577">
                <a:moveTo>
                  <a:pt x="24148" y="128789"/>
                </a:moveTo>
                <a:cubicBezTo>
                  <a:pt x="24148" y="70985"/>
                  <a:pt x="70985" y="24148"/>
                  <a:pt x="128789" y="24148"/>
                </a:cubicBezTo>
                <a:cubicBezTo>
                  <a:pt x="160533" y="24148"/>
                  <a:pt x="188957" y="38284"/>
                  <a:pt x="208175" y="60621"/>
                </a:cubicBezTo>
                <a:cubicBezTo>
                  <a:pt x="212501" y="65702"/>
                  <a:pt x="220148" y="66256"/>
                  <a:pt x="225179" y="61929"/>
                </a:cubicBezTo>
                <a:cubicBezTo>
                  <a:pt x="230210" y="57603"/>
                  <a:pt x="230814" y="49956"/>
                  <a:pt x="226487" y="44925"/>
                </a:cubicBezTo>
                <a:cubicBezTo>
                  <a:pt x="202893" y="17407"/>
                  <a:pt x="167878" y="0"/>
                  <a:pt x="128789" y="0"/>
                </a:cubicBezTo>
                <a:cubicBezTo>
                  <a:pt x="57653" y="0"/>
                  <a:pt x="0" y="57653"/>
                  <a:pt x="0" y="128789"/>
                </a:cubicBezTo>
                <a:lnTo>
                  <a:pt x="0" y="148912"/>
                </a:lnTo>
                <a:cubicBezTo>
                  <a:pt x="0" y="155603"/>
                  <a:pt x="5383" y="160986"/>
                  <a:pt x="12074" y="160986"/>
                </a:cubicBezTo>
                <a:cubicBezTo>
                  <a:pt x="18765" y="160986"/>
                  <a:pt x="24148" y="155603"/>
                  <a:pt x="24148" y="148912"/>
                </a:cubicBezTo>
                <a:lnTo>
                  <a:pt x="24148" y="128789"/>
                </a:lnTo>
                <a:close/>
                <a:moveTo>
                  <a:pt x="254811" y="102176"/>
                </a:moveTo>
                <a:cubicBezTo>
                  <a:pt x="253452" y="95636"/>
                  <a:pt x="247013" y="91460"/>
                  <a:pt x="240523" y="92869"/>
                </a:cubicBezTo>
                <a:cubicBezTo>
                  <a:pt x="234033" y="94277"/>
                  <a:pt x="229807" y="100667"/>
                  <a:pt x="231216" y="107156"/>
                </a:cubicBezTo>
                <a:cubicBezTo>
                  <a:pt x="232675" y="114149"/>
                  <a:pt x="233480" y="121393"/>
                  <a:pt x="233480" y="128839"/>
                </a:cubicBezTo>
                <a:lnTo>
                  <a:pt x="233480" y="148962"/>
                </a:lnTo>
                <a:cubicBezTo>
                  <a:pt x="233480" y="155653"/>
                  <a:pt x="238863" y="161036"/>
                  <a:pt x="245554" y="161036"/>
                </a:cubicBezTo>
                <a:cubicBezTo>
                  <a:pt x="252245" y="161036"/>
                  <a:pt x="257628" y="155653"/>
                  <a:pt x="257628" y="148962"/>
                </a:cubicBezTo>
                <a:lnTo>
                  <a:pt x="257628" y="128839"/>
                </a:lnTo>
                <a:cubicBezTo>
                  <a:pt x="257628" y="119733"/>
                  <a:pt x="256672" y="110829"/>
                  <a:pt x="254861" y="102226"/>
                </a:cubicBezTo>
                <a:close/>
                <a:moveTo>
                  <a:pt x="128789" y="40246"/>
                </a:moveTo>
                <a:cubicBezTo>
                  <a:pt x="119230" y="40246"/>
                  <a:pt x="109974" y="41756"/>
                  <a:pt x="101371" y="44573"/>
                </a:cubicBezTo>
                <a:cubicBezTo>
                  <a:pt x="93724" y="47088"/>
                  <a:pt x="91963" y="56496"/>
                  <a:pt x="97195" y="62634"/>
                </a:cubicBezTo>
                <a:cubicBezTo>
                  <a:pt x="100767" y="66809"/>
                  <a:pt x="106653" y="68067"/>
                  <a:pt x="111986" y="66608"/>
                </a:cubicBezTo>
                <a:cubicBezTo>
                  <a:pt x="117318" y="65149"/>
                  <a:pt x="122953" y="64394"/>
                  <a:pt x="128789" y="64394"/>
                </a:cubicBezTo>
                <a:cubicBezTo>
                  <a:pt x="164357" y="64394"/>
                  <a:pt x="193183" y="93221"/>
                  <a:pt x="193183" y="128789"/>
                </a:cubicBezTo>
                <a:lnTo>
                  <a:pt x="193183" y="141315"/>
                </a:lnTo>
                <a:cubicBezTo>
                  <a:pt x="193183" y="153993"/>
                  <a:pt x="192428" y="166620"/>
                  <a:pt x="190970" y="179197"/>
                </a:cubicBezTo>
                <a:cubicBezTo>
                  <a:pt x="190114" y="186542"/>
                  <a:pt x="195699" y="193183"/>
                  <a:pt x="203144" y="193183"/>
                </a:cubicBezTo>
                <a:cubicBezTo>
                  <a:pt x="209080" y="193183"/>
                  <a:pt x="214162" y="188857"/>
                  <a:pt x="214866" y="182971"/>
                </a:cubicBezTo>
                <a:cubicBezTo>
                  <a:pt x="216526" y="169186"/>
                  <a:pt x="217381" y="155301"/>
                  <a:pt x="217381" y="141366"/>
                </a:cubicBezTo>
                <a:lnTo>
                  <a:pt x="217381" y="128839"/>
                </a:lnTo>
                <a:cubicBezTo>
                  <a:pt x="217381" y="79940"/>
                  <a:pt x="177739" y="40297"/>
                  <a:pt x="128839" y="40297"/>
                </a:cubicBezTo>
                <a:close/>
                <a:moveTo>
                  <a:pt x="75814" y="74808"/>
                </a:moveTo>
                <a:cubicBezTo>
                  <a:pt x="71236" y="69475"/>
                  <a:pt x="63086" y="69073"/>
                  <a:pt x="58760" y="74607"/>
                </a:cubicBezTo>
                <a:cubicBezTo>
                  <a:pt x="47139" y="89599"/>
                  <a:pt x="40246" y="108364"/>
                  <a:pt x="40246" y="128789"/>
                </a:cubicBezTo>
                <a:lnTo>
                  <a:pt x="40246" y="141315"/>
                </a:lnTo>
                <a:cubicBezTo>
                  <a:pt x="40246" y="153490"/>
                  <a:pt x="38938" y="165665"/>
                  <a:pt x="36322" y="177487"/>
                </a:cubicBezTo>
                <a:cubicBezTo>
                  <a:pt x="34612" y="185335"/>
                  <a:pt x="40297" y="193133"/>
                  <a:pt x="48346" y="193133"/>
                </a:cubicBezTo>
                <a:cubicBezTo>
                  <a:pt x="53628" y="193133"/>
                  <a:pt x="58357" y="189611"/>
                  <a:pt x="59514" y="184429"/>
                </a:cubicBezTo>
                <a:cubicBezTo>
                  <a:pt x="62734" y="170293"/>
                  <a:pt x="64394" y="155854"/>
                  <a:pt x="64394" y="141265"/>
                </a:cubicBezTo>
                <a:lnTo>
                  <a:pt x="64394" y="128738"/>
                </a:lnTo>
                <a:cubicBezTo>
                  <a:pt x="64394" y="115055"/>
                  <a:pt x="68671" y="102377"/>
                  <a:pt x="75915" y="91963"/>
                </a:cubicBezTo>
                <a:cubicBezTo>
                  <a:pt x="79537" y="86731"/>
                  <a:pt x="79940" y="79587"/>
                  <a:pt x="75814" y="74758"/>
                </a:cubicBezTo>
                <a:close/>
                <a:moveTo>
                  <a:pt x="128789" y="80493"/>
                </a:moveTo>
                <a:cubicBezTo>
                  <a:pt x="102125" y="80493"/>
                  <a:pt x="80493" y="102125"/>
                  <a:pt x="80493" y="128789"/>
                </a:cubicBezTo>
                <a:lnTo>
                  <a:pt x="80493" y="141315"/>
                </a:lnTo>
                <a:cubicBezTo>
                  <a:pt x="80493" y="159376"/>
                  <a:pt x="78179" y="177286"/>
                  <a:pt x="73550" y="194692"/>
                </a:cubicBezTo>
                <a:cubicBezTo>
                  <a:pt x="71639" y="201886"/>
                  <a:pt x="76921" y="209282"/>
                  <a:pt x="84367" y="209282"/>
                </a:cubicBezTo>
                <a:cubicBezTo>
                  <a:pt x="89146" y="209282"/>
                  <a:pt x="93372" y="206163"/>
                  <a:pt x="94630" y="201534"/>
                </a:cubicBezTo>
                <a:cubicBezTo>
                  <a:pt x="99912" y="181914"/>
                  <a:pt x="102629" y="161690"/>
                  <a:pt x="102629" y="141315"/>
                </a:cubicBezTo>
                <a:lnTo>
                  <a:pt x="102629" y="128789"/>
                </a:lnTo>
                <a:cubicBezTo>
                  <a:pt x="102629" y="114350"/>
                  <a:pt x="114350" y="102629"/>
                  <a:pt x="128789" y="102629"/>
                </a:cubicBezTo>
                <a:cubicBezTo>
                  <a:pt x="143227" y="102629"/>
                  <a:pt x="154949" y="114350"/>
                  <a:pt x="154949" y="128789"/>
                </a:cubicBezTo>
                <a:lnTo>
                  <a:pt x="154949" y="141315"/>
                </a:lnTo>
                <a:cubicBezTo>
                  <a:pt x="154949" y="159577"/>
                  <a:pt x="153188" y="177739"/>
                  <a:pt x="149717" y="195598"/>
                </a:cubicBezTo>
                <a:cubicBezTo>
                  <a:pt x="148359" y="202591"/>
                  <a:pt x="153591" y="209282"/>
                  <a:pt x="160684" y="209282"/>
                </a:cubicBezTo>
                <a:cubicBezTo>
                  <a:pt x="165815" y="209282"/>
                  <a:pt x="170243" y="205760"/>
                  <a:pt x="171249" y="200729"/>
                </a:cubicBezTo>
                <a:cubicBezTo>
                  <a:pt x="175122" y="181210"/>
                  <a:pt x="177085" y="161338"/>
                  <a:pt x="177085" y="141315"/>
                </a:cubicBezTo>
                <a:lnTo>
                  <a:pt x="177085" y="128789"/>
                </a:lnTo>
                <a:cubicBezTo>
                  <a:pt x="177085" y="102125"/>
                  <a:pt x="155452" y="80493"/>
                  <a:pt x="128789" y="80493"/>
                </a:cubicBezTo>
                <a:close/>
                <a:moveTo>
                  <a:pt x="140863" y="128789"/>
                </a:moveTo>
                <a:cubicBezTo>
                  <a:pt x="140863" y="122098"/>
                  <a:pt x="135480" y="116715"/>
                  <a:pt x="128789" y="116715"/>
                </a:cubicBezTo>
                <a:cubicBezTo>
                  <a:pt x="122098" y="116715"/>
                  <a:pt x="116715" y="122098"/>
                  <a:pt x="116715" y="128789"/>
                </a:cubicBezTo>
                <a:lnTo>
                  <a:pt x="116715" y="141315"/>
                </a:lnTo>
                <a:cubicBezTo>
                  <a:pt x="116715" y="171450"/>
                  <a:pt x="111181" y="201333"/>
                  <a:pt x="100365" y="229455"/>
                </a:cubicBezTo>
                <a:lnTo>
                  <a:pt x="97396" y="237152"/>
                </a:lnTo>
                <a:cubicBezTo>
                  <a:pt x="94982" y="243391"/>
                  <a:pt x="98101" y="250383"/>
                  <a:pt x="104339" y="252748"/>
                </a:cubicBezTo>
                <a:cubicBezTo>
                  <a:pt x="110577" y="255112"/>
                  <a:pt x="117570" y="252044"/>
                  <a:pt x="119935" y="245805"/>
                </a:cubicBezTo>
                <a:lnTo>
                  <a:pt x="122903" y="238108"/>
                </a:lnTo>
                <a:cubicBezTo>
                  <a:pt x="134775" y="207219"/>
                  <a:pt x="140863" y="174418"/>
                  <a:pt x="140863" y="141315"/>
                </a:cubicBezTo>
                <a:lnTo>
                  <a:pt x="140863" y="128789"/>
                </a:lnTo>
                <a:close/>
              </a:path>
            </a:pathLst>
          </a:custGeom>
          <a:solidFill>
            <a:srgbClr val="FFFFFF"/>
          </a:solidFill>
          <a:ln/>
        </p:spPr>
      </p:sp>
      <p:sp>
        <p:nvSpPr>
          <p:cNvPr id="40" name="Text 38"/>
          <p:cNvSpPr/>
          <p:nvPr/>
        </p:nvSpPr>
        <p:spPr>
          <a:xfrm>
            <a:off x="1202028" y="5284019"/>
            <a:ext cx="10560676" cy="240406"/>
          </a:xfrm>
          <a:prstGeom prst="rect">
            <a:avLst/>
          </a:prstGeom>
          <a:noFill/>
          <a:ln/>
        </p:spPr>
        <p:txBody>
          <a:bodyPr wrap="square" lIns="0" tIns="0" rIns="0" bIns="0" rtlCol="0" anchor="ctr"/>
          <a:lstStyle/>
          <a:p>
            <a:pPr>
              <a:lnSpc>
                <a:spcPct val="120000"/>
              </a:lnSpc>
            </a:pPr>
            <a:r>
              <a:rPr lang="en-US" sz="1352" b="1" dirty="0">
                <a:solidFill>
                  <a:srgbClr val="1F2937"/>
                </a:solidFill>
                <a:latin typeface="Sorts Mill Goudy" pitchFamily="34" charset="0"/>
                <a:ea typeface="Sorts Mill Goudy" pitchFamily="34" charset="-122"/>
                <a:cs typeface="Sorts Mill Goudy" pitchFamily="34" charset="-120"/>
              </a:rPr>
              <a:t>Key Achievement</a:t>
            </a:r>
            <a:endParaRPr lang="en-US" sz="1600" dirty="0"/>
          </a:p>
        </p:txBody>
      </p:sp>
      <p:sp>
        <p:nvSpPr>
          <p:cNvPr id="41" name="Text 39"/>
          <p:cNvSpPr/>
          <p:nvPr/>
        </p:nvSpPr>
        <p:spPr>
          <a:xfrm>
            <a:off x="1202028" y="5593112"/>
            <a:ext cx="10543504" cy="446468"/>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The </a:t>
            </a:r>
            <a:r>
              <a:rPr lang="en-US" sz="1082" b="1" dirty="0">
                <a:solidFill>
                  <a:srgbClr val="1F2937"/>
                </a:solidFill>
                <a:latin typeface="Sorts Mill Goudy" pitchFamily="34" charset="0"/>
                <a:ea typeface="Sorts Mill Goudy" pitchFamily="34" charset="-122"/>
                <a:cs typeface="Sorts Mill Goudy" pitchFamily="34" charset="-120"/>
              </a:rPr>
              <a:t>Fingerprinting Engine</a:t>
            </a:r>
            <a:r>
              <a:rPr lang="en-US" sz="1082" dirty="0">
                <a:solidFill>
                  <a:srgbClr val="1F2937"/>
                </a:solidFill>
                <a:latin typeface="Sorts Mill Goudy" pitchFamily="34" charset="0"/>
                <a:ea typeface="Sorts Mill Goudy" pitchFamily="34" charset="-122"/>
                <a:cs typeface="Sorts Mill Goudy" pitchFamily="34" charset="-120"/>
              </a:rPr>
              <a:t> ensures semantic uniqueness, preventing the jury from being biased by repeated evidence across different sections of the same source document. This algorithmic fix addresses a critical flaw in the original pipeline's evidence selection logic.</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5337" y="325337"/>
            <a:ext cx="11598260" cy="162668"/>
          </a:xfrm>
          <a:prstGeom prst="rect">
            <a:avLst/>
          </a:prstGeom>
          <a:noFill/>
          <a:ln/>
        </p:spPr>
        <p:txBody>
          <a:bodyPr wrap="square" lIns="0" tIns="0" rIns="0" bIns="0" rtlCol="0" anchor="ctr"/>
          <a:lstStyle/>
          <a:p>
            <a:pPr>
              <a:lnSpc>
                <a:spcPct val="120000"/>
              </a:lnSpc>
            </a:pPr>
            <a:r>
              <a:rPr lang="en-US" sz="897" b="1" kern="0" spc="45" dirty="0">
                <a:solidFill>
                  <a:srgbClr val="8B0000"/>
                </a:solidFill>
                <a:latin typeface="Sorts Mill Goudy" pitchFamily="34" charset="0"/>
                <a:ea typeface="Sorts Mill Goudy" pitchFamily="34" charset="-122"/>
                <a:cs typeface="Sorts Mill Goudy" pitchFamily="34" charset="-120"/>
              </a:rPr>
              <a:t>2.5 MODULE 4: VERIFICATION</a:t>
            </a:r>
            <a:endParaRPr lang="en-US" sz="1600" dirty="0"/>
          </a:p>
        </p:txBody>
      </p:sp>
      <p:sp>
        <p:nvSpPr>
          <p:cNvPr id="3" name="Text 1"/>
          <p:cNvSpPr/>
          <p:nvPr/>
        </p:nvSpPr>
        <p:spPr>
          <a:xfrm>
            <a:off x="325337" y="553073"/>
            <a:ext cx="11687728" cy="325337"/>
          </a:xfrm>
          <a:prstGeom prst="rect">
            <a:avLst/>
          </a:prstGeom>
          <a:noFill/>
          <a:ln/>
        </p:spPr>
        <p:txBody>
          <a:bodyPr wrap="square" lIns="0" tIns="0" rIns="0" bIns="0" rtlCol="0" anchor="ctr"/>
          <a:lstStyle/>
          <a:p>
            <a:pPr>
              <a:lnSpc>
                <a:spcPct val="90000"/>
              </a:lnSpc>
            </a:pPr>
            <a:r>
              <a:rPr lang="en-US" sz="2306" b="1" dirty="0">
                <a:solidFill>
                  <a:srgbClr val="1F2937"/>
                </a:solidFill>
                <a:latin typeface="Sorts Mill Goudy" pitchFamily="34" charset="0"/>
                <a:ea typeface="Sorts Mill Goudy" pitchFamily="34" charset="-122"/>
                <a:cs typeface="Sorts Mill Goudy" pitchFamily="34" charset="-120"/>
              </a:rPr>
              <a:t>Sequential Priority Logic</a:t>
            </a:r>
            <a:endParaRPr lang="en-US" sz="1600" dirty="0"/>
          </a:p>
        </p:txBody>
      </p:sp>
      <p:sp>
        <p:nvSpPr>
          <p:cNvPr id="4" name="Shape 2"/>
          <p:cNvSpPr/>
          <p:nvPr/>
        </p:nvSpPr>
        <p:spPr>
          <a:xfrm>
            <a:off x="325337" y="976011"/>
            <a:ext cx="780809" cy="32534"/>
          </a:xfrm>
          <a:custGeom>
            <a:avLst/>
            <a:gdLst/>
            <a:ahLst/>
            <a:cxnLst/>
            <a:rect l="l" t="t" r="r" b="b"/>
            <a:pathLst>
              <a:path w="780809" h="32534">
                <a:moveTo>
                  <a:pt x="0" y="0"/>
                </a:moveTo>
                <a:lnTo>
                  <a:pt x="780809" y="0"/>
                </a:lnTo>
                <a:lnTo>
                  <a:pt x="780809" y="32534"/>
                </a:lnTo>
                <a:lnTo>
                  <a:pt x="0" y="32534"/>
                </a:lnTo>
                <a:lnTo>
                  <a:pt x="0" y="0"/>
                </a:lnTo>
                <a:close/>
              </a:path>
            </a:pathLst>
          </a:custGeom>
          <a:solidFill>
            <a:srgbClr val="8B0000"/>
          </a:solidFill>
          <a:ln/>
        </p:spPr>
      </p:sp>
      <p:sp>
        <p:nvSpPr>
          <p:cNvPr id="5" name="Shape 3"/>
          <p:cNvSpPr/>
          <p:nvPr/>
        </p:nvSpPr>
        <p:spPr>
          <a:xfrm>
            <a:off x="332308" y="1145651"/>
            <a:ext cx="11522736" cy="729684"/>
          </a:xfrm>
          <a:custGeom>
            <a:avLst/>
            <a:gdLst/>
            <a:ahLst/>
            <a:cxnLst/>
            <a:rect l="l" t="t" r="r" b="b"/>
            <a:pathLst>
              <a:path w="11522736" h="729684">
                <a:moveTo>
                  <a:pt x="65066" y="0"/>
                </a:moveTo>
                <a:lnTo>
                  <a:pt x="11457670" y="0"/>
                </a:lnTo>
                <a:cubicBezTo>
                  <a:pt x="11493605" y="0"/>
                  <a:pt x="11522736" y="29131"/>
                  <a:pt x="11522736" y="65066"/>
                </a:cubicBezTo>
                <a:lnTo>
                  <a:pt x="11522736" y="664618"/>
                </a:lnTo>
                <a:cubicBezTo>
                  <a:pt x="11522736" y="700553"/>
                  <a:pt x="11493605" y="729684"/>
                  <a:pt x="11457670" y="729684"/>
                </a:cubicBezTo>
                <a:lnTo>
                  <a:pt x="65066" y="729684"/>
                </a:lnTo>
                <a:cubicBezTo>
                  <a:pt x="29131" y="729684"/>
                  <a:pt x="0" y="700553"/>
                  <a:pt x="0" y="664618"/>
                </a:cubicBezTo>
                <a:lnTo>
                  <a:pt x="0" y="65066"/>
                </a:lnTo>
                <a:cubicBezTo>
                  <a:pt x="0" y="29155"/>
                  <a:pt x="29155" y="0"/>
                  <a:pt x="65066" y="0"/>
                </a:cubicBezTo>
                <a:close/>
              </a:path>
            </a:pathLst>
          </a:custGeom>
          <a:solidFill>
            <a:srgbClr val="F59E0B">
              <a:alpha val="10196"/>
            </a:srgbClr>
          </a:solidFill>
          <a:ln w="21771">
            <a:solidFill>
              <a:srgbClr val="F59E0B"/>
            </a:solidFill>
            <a:prstDash val="solid"/>
          </a:ln>
        </p:spPr>
      </p:sp>
      <p:sp>
        <p:nvSpPr>
          <p:cNvPr id="6" name="Shape 4"/>
          <p:cNvSpPr/>
          <p:nvPr/>
        </p:nvSpPr>
        <p:spPr>
          <a:xfrm>
            <a:off x="469415" y="1282761"/>
            <a:ext cx="455472" cy="455472"/>
          </a:xfrm>
          <a:custGeom>
            <a:avLst/>
            <a:gdLst/>
            <a:ahLst/>
            <a:cxnLst/>
            <a:rect l="l" t="t" r="r" b="b"/>
            <a:pathLst>
              <a:path w="455472" h="455472">
                <a:moveTo>
                  <a:pt x="227736" y="0"/>
                </a:moveTo>
                <a:lnTo>
                  <a:pt x="227736" y="0"/>
                </a:lnTo>
                <a:cubicBezTo>
                  <a:pt x="353427" y="0"/>
                  <a:pt x="455472" y="102045"/>
                  <a:pt x="455472" y="227736"/>
                </a:cubicBezTo>
                <a:lnTo>
                  <a:pt x="455472" y="227736"/>
                </a:lnTo>
                <a:cubicBezTo>
                  <a:pt x="455472" y="353427"/>
                  <a:pt x="353427" y="455472"/>
                  <a:pt x="227736" y="455472"/>
                </a:cubicBezTo>
                <a:lnTo>
                  <a:pt x="227736" y="455472"/>
                </a:lnTo>
                <a:cubicBezTo>
                  <a:pt x="102045" y="455472"/>
                  <a:pt x="0" y="353427"/>
                  <a:pt x="0" y="227736"/>
                </a:cubicBezTo>
                <a:lnTo>
                  <a:pt x="0" y="227736"/>
                </a:lnTo>
                <a:cubicBezTo>
                  <a:pt x="0" y="102045"/>
                  <a:pt x="102045" y="0"/>
                  <a:pt x="227736" y="0"/>
                </a:cubicBezTo>
                <a:close/>
              </a:path>
            </a:pathLst>
          </a:custGeom>
          <a:solidFill>
            <a:srgbClr val="F59E0B"/>
          </a:solidFill>
          <a:ln/>
        </p:spPr>
      </p:sp>
      <p:sp>
        <p:nvSpPr>
          <p:cNvPr id="7" name="Shape 5"/>
          <p:cNvSpPr/>
          <p:nvPr/>
        </p:nvSpPr>
        <p:spPr>
          <a:xfrm>
            <a:off x="599549" y="1412896"/>
            <a:ext cx="195202" cy="195202"/>
          </a:xfrm>
          <a:custGeom>
            <a:avLst/>
            <a:gdLst/>
            <a:ahLst/>
            <a:cxnLst/>
            <a:rect l="l" t="t" r="r" b="b"/>
            <a:pathLst>
              <a:path w="195202" h="195202">
                <a:moveTo>
                  <a:pt x="97601" y="0"/>
                </a:moveTo>
                <a:cubicBezTo>
                  <a:pt x="103206" y="0"/>
                  <a:pt x="108352" y="3088"/>
                  <a:pt x="111021" y="8006"/>
                </a:cubicBezTo>
                <a:lnTo>
                  <a:pt x="193372" y="160508"/>
                </a:lnTo>
                <a:cubicBezTo>
                  <a:pt x="195927" y="165236"/>
                  <a:pt x="195812" y="170954"/>
                  <a:pt x="193067" y="175568"/>
                </a:cubicBezTo>
                <a:cubicBezTo>
                  <a:pt x="190322" y="180181"/>
                  <a:pt x="185328" y="183002"/>
                  <a:pt x="179952" y="183002"/>
                </a:cubicBezTo>
                <a:lnTo>
                  <a:pt x="15250" y="183002"/>
                </a:lnTo>
                <a:cubicBezTo>
                  <a:pt x="9874" y="183002"/>
                  <a:pt x="4918" y="180181"/>
                  <a:pt x="2135" y="175568"/>
                </a:cubicBezTo>
                <a:cubicBezTo>
                  <a:pt x="-648" y="170954"/>
                  <a:pt x="-724" y="165236"/>
                  <a:pt x="1830" y="160508"/>
                </a:cubicBezTo>
                <a:lnTo>
                  <a:pt x="84181" y="8006"/>
                </a:lnTo>
                <a:cubicBezTo>
                  <a:pt x="86850" y="3088"/>
                  <a:pt x="91997" y="0"/>
                  <a:pt x="97601" y="0"/>
                </a:cubicBezTo>
                <a:close/>
                <a:moveTo>
                  <a:pt x="97601" y="64051"/>
                </a:moveTo>
                <a:cubicBezTo>
                  <a:pt x="92530" y="64051"/>
                  <a:pt x="88451" y="68130"/>
                  <a:pt x="88451" y="73201"/>
                </a:cubicBezTo>
                <a:lnTo>
                  <a:pt x="88451" y="115901"/>
                </a:lnTo>
                <a:cubicBezTo>
                  <a:pt x="88451" y="120972"/>
                  <a:pt x="92530" y="125051"/>
                  <a:pt x="97601" y="125051"/>
                </a:cubicBezTo>
                <a:cubicBezTo>
                  <a:pt x="102672" y="125051"/>
                  <a:pt x="106751" y="120972"/>
                  <a:pt x="106751" y="115901"/>
                </a:cubicBezTo>
                <a:lnTo>
                  <a:pt x="106751" y="73201"/>
                </a:lnTo>
                <a:cubicBezTo>
                  <a:pt x="106751" y="68130"/>
                  <a:pt x="102672" y="64051"/>
                  <a:pt x="97601" y="64051"/>
                </a:cubicBezTo>
                <a:close/>
                <a:moveTo>
                  <a:pt x="107781" y="146402"/>
                </a:moveTo>
                <a:cubicBezTo>
                  <a:pt x="108012" y="142623"/>
                  <a:pt x="106128" y="139028"/>
                  <a:pt x="102889" y="137069"/>
                </a:cubicBezTo>
                <a:cubicBezTo>
                  <a:pt x="99650" y="135110"/>
                  <a:pt x="95591" y="135110"/>
                  <a:pt x="92352" y="137069"/>
                </a:cubicBezTo>
                <a:cubicBezTo>
                  <a:pt x="89112" y="139028"/>
                  <a:pt x="87228" y="142623"/>
                  <a:pt x="87460" y="146402"/>
                </a:cubicBezTo>
                <a:cubicBezTo>
                  <a:pt x="87228" y="150180"/>
                  <a:pt x="89112" y="153775"/>
                  <a:pt x="92352" y="155734"/>
                </a:cubicBezTo>
                <a:cubicBezTo>
                  <a:pt x="95591" y="157694"/>
                  <a:pt x="99650" y="157694"/>
                  <a:pt x="102889" y="155734"/>
                </a:cubicBezTo>
                <a:cubicBezTo>
                  <a:pt x="106128" y="153775"/>
                  <a:pt x="108012" y="150180"/>
                  <a:pt x="107781" y="146402"/>
                </a:cubicBezTo>
                <a:close/>
              </a:path>
            </a:pathLst>
          </a:custGeom>
          <a:solidFill>
            <a:srgbClr val="FFFFFF"/>
          </a:solidFill>
          <a:ln/>
        </p:spPr>
      </p:sp>
      <p:sp>
        <p:nvSpPr>
          <p:cNvPr id="8" name="Text 6"/>
          <p:cNvSpPr/>
          <p:nvPr/>
        </p:nvSpPr>
        <p:spPr>
          <a:xfrm>
            <a:off x="1022487" y="1282761"/>
            <a:ext cx="3513638" cy="260270"/>
          </a:xfrm>
          <a:prstGeom prst="rect">
            <a:avLst/>
          </a:prstGeom>
          <a:noFill/>
          <a:ln/>
        </p:spPr>
        <p:txBody>
          <a:bodyPr wrap="square" lIns="0" tIns="0" rIns="0" bIns="0" rtlCol="0" anchor="ctr"/>
          <a:lstStyle/>
          <a:p>
            <a:pPr>
              <a:lnSpc>
                <a:spcPct val="110000"/>
              </a:lnSpc>
            </a:pPr>
            <a:r>
              <a:rPr lang="en-US" sz="1537"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9" name="Text 7"/>
          <p:cNvSpPr/>
          <p:nvPr/>
        </p:nvSpPr>
        <p:spPr>
          <a:xfrm>
            <a:off x="1022487" y="1543031"/>
            <a:ext cx="3481105" cy="195202"/>
          </a:xfrm>
          <a:prstGeom prst="rect">
            <a:avLst/>
          </a:prstGeom>
          <a:noFill/>
          <a:ln/>
        </p:spPr>
        <p:txBody>
          <a:bodyPr wrap="square" lIns="0" tIns="0" rIns="0" bIns="0" rtlCol="0" anchor="ctr"/>
          <a:lstStyle/>
          <a:p>
            <a:pPr>
              <a:lnSpc>
                <a:spcPct val="130000"/>
              </a:lnSpc>
            </a:pPr>
            <a:r>
              <a:rPr lang="en-US" sz="1025" dirty="0">
                <a:solidFill>
                  <a:srgbClr val="1F2937"/>
                </a:solidFill>
                <a:latin typeface="Sorts Mill Goudy" pitchFamily="34" charset="0"/>
                <a:ea typeface="Sorts Mill Goudy" pitchFamily="34" charset="-122"/>
                <a:cs typeface="Sorts Mill Goudy" pitchFamily="34" charset="-120"/>
              </a:rPr>
              <a:t>Quantitative metrics bypassed; qualitative analysis prioritized</a:t>
            </a:r>
            <a:endParaRPr lang="en-US" sz="1600" dirty="0"/>
          </a:p>
        </p:txBody>
      </p:sp>
      <p:sp>
        <p:nvSpPr>
          <p:cNvPr id="10" name="Shape 8"/>
          <p:cNvSpPr/>
          <p:nvPr/>
        </p:nvSpPr>
        <p:spPr>
          <a:xfrm>
            <a:off x="332308" y="2019414"/>
            <a:ext cx="5674805" cy="2031032"/>
          </a:xfrm>
          <a:custGeom>
            <a:avLst/>
            <a:gdLst/>
            <a:ahLst/>
            <a:cxnLst/>
            <a:rect l="l" t="t" r="r" b="b"/>
            <a:pathLst>
              <a:path w="5674805" h="2031032">
                <a:moveTo>
                  <a:pt x="65074" y="0"/>
                </a:moveTo>
                <a:lnTo>
                  <a:pt x="5609731" y="0"/>
                </a:lnTo>
                <a:cubicBezTo>
                  <a:pt x="5645670" y="0"/>
                  <a:pt x="5674805" y="29135"/>
                  <a:pt x="5674805" y="65074"/>
                </a:cubicBezTo>
                <a:lnTo>
                  <a:pt x="5674805" y="1965958"/>
                </a:lnTo>
                <a:cubicBezTo>
                  <a:pt x="5674805" y="2001897"/>
                  <a:pt x="5645670" y="2031032"/>
                  <a:pt x="5609731" y="2031032"/>
                </a:cubicBezTo>
                <a:lnTo>
                  <a:pt x="65074" y="2031032"/>
                </a:lnTo>
                <a:cubicBezTo>
                  <a:pt x="29159" y="2031032"/>
                  <a:pt x="0" y="2001873"/>
                  <a:pt x="0" y="1965958"/>
                </a:cubicBezTo>
                <a:lnTo>
                  <a:pt x="0" y="65074"/>
                </a:lnTo>
                <a:cubicBezTo>
                  <a:pt x="0" y="29159"/>
                  <a:pt x="29159" y="0"/>
                  <a:pt x="65074" y="0"/>
                </a:cubicBezTo>
                <a:close/>
              </a:path>
            </a:pathLst>
          </a:custGeom>
          <a:solidFill>
            <a:srgbClr val="8B0000">
              <a:alpha val="10196"/>
            </a:srgbClr>
          </a:solidFill>
          <a:ln w="21771">
            <a:solidFill>
              <a:srgbClr val="8B0000"/>
            </a:solidFill>
            <a:prstDash val="solid"/>
          </a:ln>
        </p:spPr>
      </p:sp>
      <p:sp>
        <p:nvSpPr>
          <p:cNvPr id="11" name="Text 9"/>
          <p:cNvSpPr/>
          <p:nvPr/>
        </p:nvSpPr>
        <p:spPr>
          <a:xfrm>
            <a:off x="469415" y="2156517"/>
            <a:ext cx="5481927" cy="227736"/>
          </a:xfrm>
          <a:prstGeom prst="rect">
            <a:avLst/>
          </a:prstGeom>
          <a:noFill/>
          <a:ln/>
        </p:spPr>
        <p:txBody>
          <a:bodyPr wrap="square" lIns="0" tIns="0" rIns="0" bIns="0" rtlCol="0" anchor="ctr"/>
          <a:lstStyle/>
          <a:p>
            <a:pPr>
              <a:lnSpc>
                <a:spcPct val="120000"/>
              </a:lnSpc>
            </a:pPr>
            <a:r>
              <a:rPr lang="en-US" sz="1281" b="1" dirty="0">
                <a:solidFill>
                  <a:srgbClr val="8B0000"/>
                </a:solidFill>
                <a:latin typeface="Sorts Mill Goudy" pitchFamily="34" charset="0"/>
                <a:ea typeface="Sorts Mill Goudy" pitchFamily="34" charset="-122"/>
                <a:cs typeface="Sorts Mill Goudy" pitchFamily="34" charset="-120"/>
              </a:rPr>
              <a:t>The Dilution Problem</a:t>
            </a:r>
            <a:endParaRPr lang="en-US" sz="1600" dirty="0"/>
          </a:p>
        </p:txBody>
      </p:sp>
      <p:sp>
        <p:nvSpPr>
          <p:cNvPr id="12" name="Text 10"/>
          <p:cNvSpPr/>
          <p:nvPr/>
        </p:nvSpPr>
        <p:spPr>
          <a:xfrm>
            <a:off x="469415" y="2481853"/>
            <a:ext cx="5465660" cy="422938"/>
          </a:xfrm>
          <a:prstGeom prst="rect">
            <a:avLst/>
          </a:prstGeom>
          <a:noFill/>
          <a:ln/>
        </p:spPr>
        <p:txBody>
          <a:bodyPr wrap="square" lIns="0" tIns="0" rIns="0" bIns="0" rtlCol="0" anchor="ctr"/>
          <a:lstStyle/>
          <a:p>
            <a:pPr>
              <a:lnSpc>
                <a:spcPct val="140000"/>
              </a:lnSpc>
            </a:pPr>
            <a:r>
              <a:rPr lang="en-US" sz="1025" b="1" dirty="0">
                <a:solidFill>
                  <a:srgbClr val="1F2937"/>
                </a:solidFill>
                <a:latin typeface="Sorts Mill Goudy" pitchFamily="34" charset="0"/>
                <a:ea typeface="Sorts Mill Goudy" pitchFamily="34" charset="-122"/>
                <a:cs typeface="Sorts Mill Goudy" pitchFamily="34" charset="-120"/>
              </a:rPr>
              <a:t>Weighted Jury Consensus</a:t>
            </a:r>
            <a:r>
              <a:rPr lang="en-US" sz="1025" dirty="0">
                <a:solidFill>
                  <a:srgbClr val="1F2937"/>
                </a:solidFill>
                <a:latin typeface="Sorts Mill Goudy" pitchFamily="34" charset="0"/>
                <a:ea typeface="Sorts Mill Goudy" pitchFamily="34" charset="-122"/>
                <a:cs typeface="Sorts Mill Goudy" pitchFamily="34" charset="-120"/>
              </a:rPr>
              <a:t> allowed definitive supportive sentence to be outvoted by multiple tangential, neutral sentences.</a:t>
            </a:r>
            <a:endParaRPr lang="en-US" sz="1600" dirty="0"/>
          </a:p>
        </p:txBody>
      </p:sp>
      <p:sp>
        <p:nvSpPr>
          <p:cNvPr id="13" name="Shape 11"/>
          <p:cNvSpPr/>
          <p:nvPr/>
        </p:nvSpPr>
        <p:spPr>
          <a:xfrm>
            <a:off x="485682" y="3002392"/>
            <a:ext cx="5384326" cy="910943"/>
          </a:xfrm>
          <a:custGeom>
            <a:avLst/>
            <a:gdLst/>
            <a:ahLst/>
            <a:cxnLst/>
            <a:rect l="l" t="t" r="r" b="b"/>
            <a:pathLst>
              <a:path w="5384326" h="910943">
                <a:moveTo>
                  <a:pt x="32530" y="0"/>
                </a:moveTo>
                <a:lnTo>
                  <a:pt x="5351796" y="0"/>
                </a:lnTo>
                <a:cubicBezTo>
                  <a:pt x="5369761" y="0"/>
                  <a:pt x="5384326" y="14564"/>
                  <a:pt x="5384326" y="32530"/>
                </a:cubicBezTo>
                <a:lnTo>
                  <a:pt x="5384326" y="878414"/>
                </a:lnTo>
                <a:cubicBezTo>
                  <a:pt x="5384326" y="896379"/>
                  <a:pt x="5369761" y="910943"/>
                  <a:pt x="5351796" y="910943"/>
                </a:cubicBezTo>
                <a:lnTo>
                  <a:pt x="32530" y="910943"/>
                </a:lnTo>
                <a:cubicBezTo>
                  <a:pt x="14564" y="910943"/>
                  <a:pt x="0" y="896379"/>
                  <a:pt x="0" y="878414"/>
                </a:cubicBezTo>
                <a:lnTo>
                  <a:pt x="0" y="32530"/>
                </a:lnTo>
                <a:cubicBezTo>
                  <a:pt x="0" y="14564"/>
                  <a:pt x="14564" y="0"/>
                  <a:pt x="32530" y="0"/>
                </a:cubicBezTo>
                <a:close/>
              </a:path>
            </a:pathLst>
          </a:custGeom>
          <a:solidFill>
            <a:srgbClr val="FFFFFF"/>
          </a:solidFill>
          <a:ln/>
        </p:spPr>
      </p:sp>
      <p:sp>
        <p:nvSpPr>
          <p:cNvPr id="14" name="Shape 12"/>
          <p:cNvSpPr/>
          <p:nvPr/>
        </p:nvSpPr>
        <p:spPr>
          <a:xfrm>
            <a:off x="485682" y="3002392"/>
            <a:ext cx="32534" cy="910943"/>
          </a:xfrm>
          <a:custGeom>
            <a:avLst/>
            <a:gdLst/>
            <a:ahLst/>
            <a:cxnLst/>
            <a:rect l="l" t="t" r="r" b="b"/>
            <a:pathLst>
              <a:path w="32534" h="910943">
                <a:moveTo>
                  <a:pt x="32534" y="0"/>
                </a:moveTo>
                <a:lnTo>
                  <a:pt x="32534" y="0"/>
                </a:lnTo>
                <a:lnTo>
                  <a:pt x="32534" y="910943"/>
                </a:lnTo>
                <a:lnTo>
                  <a:pt x="32534" y="910943"/>
                </a:lnTo>
                <a:cubicBezTo>
                  <a:pt x="14578" y="910943"/>
                  <a:pt x="0" y="896365"/>
                  <a:pt x="0" y="878410"/>
                </a:cubicBezTo>
                <a:lnTo>
                  <a:pt x="0" y="32534"/>
                </a:lnTo>
                <a:cubicBezTo>
                  <a:pt x="0" y="14566"/>
                  <a:pt x="14566" y="0"/>
                  <a:pt x="32534" y="0"/>
                </a:cubicBezTo>
                <a:close/>
              </a:path>
            </a:pathLst>
          </a:custGeom>
          <a:solidFill>
            <a:srgbClr val="8B0000"/>
          </a:solidFill>
          <a:ln/>
        </p:spPr>
      </p:sp>
      <p:sp>
        <p:nvSpPr>
          <p:cNvPr id="15" name="Text 13"/>
          <p:cNvSpPr/>
          <p:nvPr/>
        </p:nvSpPr>
        <p:spPr>
          <a:xfrm>
            <a:off x="599549" y="3099994"/>
            <a:ext cx="5229791" cy="162668"/>
          </a:xfrm>
          <a:prstGeom prst="rect">
            <a:avLst/>
          </a:prstGeom>
          <a:noFill/>
          <a:ln/>
        </p:spPr>
        <p:txBody>
          <a:bodyPr wrap="square" lIns="0" tIns="0" rIns="0" bIns="0" rtlCol="0" anchor="ctr"/>
          <a:lstStyle/>
          <a:p>
            <a:pPr>
              <a:lnSpc>
                <a:spcPct val="120000"/>
              </a:lnSpc>
            </a:pPr>
            <a:r>
              <a:rPr lang="en-US" sz="897" b="1" dirty="0">
                <a:solidFill>
                  <a:srgbClr val="8B0000"/>
                </a:solidFill>
                <a:latin typeface="Sorts Mill Goudy" pitchFamily="34" charset="0"/>
                <a:ea typeface="Sorts Mill Goudy" pitchFamily="34" charset="-122"/>
                <a:cs typeface="Sorts Mill Goudy" pitchFamily="34" charset="-120"/>
              </a:rPr>
              <a:t>Example Scenario:</a:t>
            </a:r>
            <a:endParaRPr lang="en-US" sz="1600" dirty="0"/>
          </a:p>
        </p:txBody>
      </p:sp>
      <p:sp>
        <p:nvSpPr>
          <p:cNvPr id="16" name="Shape 14"/>
          <p:cNvSpPr/>
          <p:nvPr/>
        </p:nvSpPr>
        <p:spPr>
          <a:xfrm>
            <a:off x="599549" y="3327729"/>
            <a:ext cx="5172857" cy="292803"/>
          </a:xfrm>
          <a:custGeom>
            <a:avLst/>
            <a:gdLst/>
            <a:ahLst/>
            <a:cxnLst/>
            <a:rect l="l" t="t" r="r" b="b"/>
            <a:pathLst>
              <a:path w="5172857" h="292803">
                <a:moveTo>
                  <a:pt x="32533" y="0"/>
                </a:moveTo>
                <a:lnTo>
                  <a:pt x="5140323" y="0"/>
                </a:lnTo>
                <a:cubicBezTo>
                  <a:pt x="5158279" y="0"/>
                  <a:pt x="5172857" y="14578"/>
                  <a:pt x="5172857" y="32533"/>
                </a:cubicBezTo>
                <a:lnTo>
                  <a:pt x="5172857" y="260270"/>
                </a:lnTo>
                <a:cubicBezTo>
                  <a:pt x="5172857" y="278225"/>
                  <a:pt x="5158279" y="292803"/>
                  <a:pt x="5140323" y="292803"/>
                </a:cubicBezTo>
                <a:lnTo>
                  <a:pt x="32533" y="292803"/>
                </a:lnTo>
                <a:cubicBezTo>
                  <a:pt x="14578" y="292803"/>
                  <a:pt x="0" y="278225"/>
                  <a:pt x="0" y="260270"/>
                </a:cubicBezTo>
                <a:lnTo>
                  <a:pt x="0" y="32533"/>
                </a:lnTo>
                <a:cubicBezTo>
                  <a:pt x="0" y="14578"/>
                  <a:pt x="14578" y="0"/>
                  <a:pt x="32533" y="0"/>
                </a:cubicBezTo>
                <a:close/>
              </a:path>
            </a:pathLst>
          </a:custGeom>
          <a:solidFill>
            <a:srgbClr val="8B0000">
              <a:alpha val="5098"/>
            </a:srgbClr>
          </a:solidFill>
          <a:ln/>
        </p:spPr>
      </p:sp>
      <p:sp>
        <p:nvSpPr>
          <p:cNvPr id="17" name="Text 15"/>
          <p:cNvSpPr/>
          <p:nvPr/>
        </p:nvSpPr>
        <p:spPr>
          <a:xfrm>
            <a:off x="599549" y="3327729"/>
            <a:ext cx="5229791" cy="292803"/>
          </a:xfrm>
          <a:prstGeom prst="rect">
            <a:avLst/>
          </a:prstGeom>
          <a:noFill/>
          <a:ln/>
        </p:spPr>
        <p:txBody>
          <a:bodyPr wrap="square" lIns="65067" tIns="65067" rIns="65067" bIns="65067" rtlCol="0" anchor="ctr"/>
          <a:lstStyle/>
          <a:p>
            <a:pPr>
              <a:lnSpc>
                <a:spcPct val="120000"/>
              </a:lnSpc>
            </a:pPr>
            <a:r>
              <a:rPr lang="en-US" sz="897" dirty="0">
                <a:solidFill>
                  <a:srgbClr val="1F2937"/>
                </a:solidFill>
                <a:latin typeface="MiSans" pitchFamily="34" charset="0"/>
                <a:ea typeface="MiSans" pitchFamily="34" charset="-122"/>
                <a:cs typeface="MiSans" pitchFamily="34" charset="-120"/>
              </a:rPr>
              <a:t>One SUPPORTS (0.90) + four NEI (0.60 each) → Consensus: NEI</a:t>
            </a:r>
            <a:endParaRPr lang="en-US" sz="1600" dirty="0"/>
          </a:p>
        </p:txBody>
      </p:sp>
      <p:sp>
        <p:nvSpPr>
          <p:cNvPr id="18" name="Text 16"/>
          <p:cNvSpPr/>
          <p:nvPr/>
        </p:nvSpPr>
        <p:spPr>
          <a:xfrm>
            <a:off x="599549" y="3685600"/>
            <a:ext cx="5221657" cy="130135"/>
          </a:xfrm>
          <a:prstGeom prst="rect">
            <a:avLst/>
          </a:prstGeom>
          <a:noFill/>
          <a:ln/>
        </p:spPr>
        <p:txBody>
          <a:bodyPr wrap="square" lIns="0" tIns="0" rIns="0" bIns="0" rtlCol="0" anchor="ctr"/>
          <a:lstStyle/>
          <a:p>
            <a:pPr>
              <a:lnSpc>
                <a:spcPct val="110000"/>
              </a:lnSpc>
            </a:pPr>
            <a:r>
              <a:rPr lang="en-US" sz="769" dirty="0">
                <a:solidFill>
                  <a:srgbClr val="6B7280"/>
                </a:solidFill>
                <a:latin typeface="Sorts Mill Goudy" pitchFamily="34" charset="0"/>
                <a:ea typeface="Sorts Mill Goudy" pitchFamily="34" charset="-122"/>
                <a:cs typeface="Sorts Mill Goudy" pitchFamily="34" charset="-120"/>
              </a:rPr>
              <a:t>The "smoking gun" evidence was ignored!</a:t>
            </a:r>
            <a:endParaRPr lang="en-US" sz="1600" dirty="0"/>
          </a:p>
        </p:txBody>
      </p:sp>
      <p:sp>
        <p:nvSpPr>
          <p:cNvPr id="19" name="Shape 17"/>
          <p:cNvSpPr/>
          <p:nvPr/>
        </p:nvSpPr>
        <p:spPr>
          <a:xfrm>
            <a:off x="6182926" y="2019414"/>
            <a:ext cx="5674805" cy="2031032"/>
          </a:xfrm>
          <a:custGeom>
            <a:avLst/>
            <a:gdLst/>
            <a:ahLst/>
            <a:cxnLst/>
            <a:rect l="l" t="t" r="r" b="b"/>
            <a:pathLst>
              <a:path w="5674805" h="2031032">
                <a:moveTo>
                  <a:pt x="65074" y="0"/>
                </a:moveTo>
                <a:lnTo>
                  <a:pt x="5609731" y="0"/>
                </a:lnTo>
                <a:cubicBezTo>
                  <a:pt x="5645670" y="0"/>
                  <a:pt x="5674805" y="29135"/>
                  <a:pt x="5674805" y="65074"/>
                </a:cubicBezTo>
                <a:lnTo>
                  <a:pt x="5674805" y="1965958"/>
                </a:lnTo>
                <a:cubicBezTo>
                  <a:pt x="5674805" y="2001897"/>
                  <a:pt x="5645670" y="2031032"/>
                  <a:pt x="5609731" y="2031032"/>
                </a:cubicBezTo>
                <a:lnTo>
                  <a:pt x="65074" y="2031032"/>
                </a:lnTo>
                <a:cubicBezTo>
                  <a:pt x="29159" y="2031032"/>
                  <a:pt x="0" y="2001873"/>
                  <a:pt x="0" y="1965958"/>
                </a:cubicBezTo>
                <a:lnTo>
                  <a:pt x="0" y="65074"/>
                </a:lnTo>
                <a:cubicBezTo>
                  <a:pt x="0" y="29159"/>
                  <a:pt x="29159" y="0"/>
                  <a:pt x="65074" y="0"/>
                </a:cubicBezTo>
                <a:close/>
              </a:path>
            </a:pathLst>
          </a:custGeom>
          <a:solidFill>
            <a:srgbClr val="22C55E">
              <a:alpha val="10196"/>
            </a:srgbClr>
          </a:solidFill>
          <a:ln w="21771">
            <a:solidFill>
              <a:srgbClr val="22C55E"/>
            </a:solidFill>
            <a:prstDash val="solid"/>
          </a:ln>
        </p:spPr>
      </p:sp>
      <p:sp>
        <p:nvSpPr>
          <p:cNvPr id="20" name="Text 18"/>
          <p:cNvSpPr/>
          <p:nvPr/>
        </p:nvSpPr>
        <p:spPr>
          <a:xfrm>
            <a:off x="6320032" y="2156517"/>
            <a:ext cx="5481927" cy="227736"/>
          </a:xfrm>
          <a:prstGeom prst="rect">
            <a:avLst/>
          </a:prstGeom>
          <a:noFill/>
          <a:ln/>
        </p:spPr>
        <p:txBody>
          <a:bodyPr wrap="square" lIns="0" tIns="0" rIns="0" bIns="0" rtlCol="0" anchor="ctr"/>
          <a:lstStyle/>
          <a:p>
            <a:pPr>
              <a:lnSpc>
                <a:spcPct val="120000"/>
              </a:lnSpc>
            </a:pPr>
            <a:r>
              <a:rPr lang="en-US" sz="1281" b="1" dirty="0">
                <a:solidFill>
                  <a:srgbClr val="22C55E"/>
                </a:solidFill>
                <a:latin typeface="Sorts Mill Goudy" pitchFamily="34" charset="0"/>
                <a:ea typeface="Sorts Mill Goudy" pitchFamily="34" charset="-122"/>
                <a:cs typeface="Sorts Mill Goudy" pitchFamily="34" charset="-120"/>
              </a:rPr>
              <a:t>The Sequential Priority Solution</a:t>
            </a:r>
            <a:endParaRPr lang="en-US" sz="1600" dirty="0"/>
          </a:p>
        </p:txBody>
      </p:sp>
      <p:sp>
        <p:nvSpPr>
          <p:cNvPr id="21" name="Text 19"/>
          <p:cNvSpPr/>
          <p:nvPr/>
        </p:nvSpPr>
        <p:spPr>
          <a:xfrm>
            <a:off x="6320032" y="2481853"/>
            <a:ext cx="5465660" cy="422938"/>
          </a:xfrm>
          <a:prstGeom prst="rect">
            <a:avLst/>
          </a:prstGeom>
          <a:noFill/>
          <a:ln/>
        </p:spPr>
        <p:txBody>
          <a:bodyPr wrap="square" lIns="0" tIns="0" rIns="0" bIns="0" rtlCol="0" anchor="ctr"/>
          <a:lstStyle/>
          <a:p>
            <a:pPr>
              <a:lnSpc>
                <a:spcPct val="140000"/>
              </a:lnSpc>
            </a:pPr>
            <a:r>
              <a:rPr lang="en-US" sz="1025" b="1" dirty="0">
                <a:solidFill>
                  <a:srgbClr val="1F2937"/>
                </a:solidFill>
                <a:latin typeface="Sorts Mill Goudy" pitchFamily="34" charset="0"/>
                <a:ea typeface="Sorts Mill Goudy" pitchFamily="34" charset="-122"/>
                <a:cs typeface="Sorts Mill Goudy" pitchFamily="34" charset="-120"/>
              </a:rPr>
              <a:t>Hierarchical search</a:t>
            </a:r>
            <a:r>
              <a:rPr lang="en-US" sz="1025" dirty="0">
                <a:solidFill>
                  <a:srgbClr val="1F2937"/>
                </a:solidFill>
                <a:latin typeface="Sorts Mill Goudy" pitchFamily="34" charset="0"/>
                <a:ea typeface="Sorts Mill Goudy" pitchFamily="34" charset="-122"/>
                <a:cs typeface="Sorts Mill Goudy" pitchFamily="34" charset="-120"/>
              </a:rPr>
              <a:t> for decisive evidence following Short Circuit pattern - deterministic logic over probabilistic averaging.</a:t>
            </a:r>
            <a:endParaRPr lang="en-US" sz="1600" dirty="0"/>
          </a:p>
        </p:txBody>
      </p:sp>
      <p:sp>
        <p:nvSpPr>
          <p:cNvPr id="22" name="Shape 20"/>
          <p:cNvSpPr/>
          <p:nvPr/>
        </p:nvSpPr>
        <p:spPr>
          <a:xfrm>
            <a:off x="6336299" y="3002392"/>
            <a:ext cx="5384326" cy="748275"/>
          </a:xfrm>
          <a:custGeom>
            <a:avLst/>
            <a:gdLst/>
            <a:ahLst/>
            <a:cxnLst/>
            <a:rect l="l" t="t" r="r" b="b"/>
            <a:pathLst>
              <a:path w="5384326" h="748275">
                <a:moveTo>
                  <a:pt x="32534" y="0"/>
                </a:moveTo>
                <a:lnTo>
                  <a:pt x="5351791" y="0"/>
                </a:lnTo>
                <a:cubicBezTo>
                  <a:pt x="5369759" y="0"/>
                  <a:pt x="5384326" y="14566"/>
                  <a:pt x="5384326" y="32535"/>
                </a:cubicBezTo>
                <a:lnTo>
                  <a:pt x="5384326" y="715740"/>
                </a:lnTo>
                <a:cubicBezTo>
                  <a:pt x="5384326" y="733708"/>
                  <a:pt x="5369759" y="748275"/>
                  <a:pt x="5351791" y="748275"/>
                </a:cubicBezTo>
                <a:lnTo>
                  <a:pt x="32534" y="748275"/>
                </a:lnTo>
                <a:cubicBezTo>
                  <a:pt x="14578" y="748275"/>
                  <a:pt x="0" y="733697"/>
                  <a:pt x="0" y="715741"/>
                </a:cubicBezTo>
                <a:lnTo>
                  <a:pt x="0" y="32534"/>
                </a:lnTo>
                <a:cubicBezTo>
                  <a:pt x="0" y="14566"/>
                  <a:pt x="14566" y="0"/>
                  <a:pt x="32534" y="0"/>
                </a:cubicBezTo>
                <a:close/>
              </a:path>
            </a:pathLst>
          </a:custGeom>
          <a:solidFill>
            <a:srgbClr val="FFFFFF"/>
          </a:solidFill>
          <a:ln/>
        </p:spPr>
      </p:sp>
      <p:sp>
        <p:nvSpPr>
          <p:cNvPr id="23" name="Shape 21"/>
          <p:cNvSpPr/>
          <p:nvPr/>
        </p:nvSpPr>
        <p:spPr>
          <a:xfrm>
            <a:off x="6336299" y="3002392"/>
            <a:ext cx="32534" cy="748275"/>
          </a:xfrm>
          <a:custGeom>
            <a:avLst/>
            <a:gdLst/>
            <a:ahLst/>
            <a:cxnLst/>
            <a:rect l="l" t="t" r="r" b="b"/>
            <a:pathLst>
              <a:path w="32534" h="748275">
                <a:moveTo>
                  <a:pt x="32534" y="0"/>
                </a:moveTo>
                <a:lnTo>
                  <a:pt x="32534" y="0"/>
                </a:lnTo>
                <a:lnTo>
                  <a:pt x="32534" y="748275"/>
                </a:lnTo>
                <a:lnTo>
                  <a:pt x="32534" y="748275"/>
                </a:lnTo>
                <a:cubicBezTo>
                  <a:pt x="14578" y="748275"/>
                  <a:pt x="0" y="733697"/>
                  <a:pt x="0" y="715741"/>
                </a:cubicBezTo>
                <a:lnTo>
                  <a:pt x="0" y="32534"/>
                </a:lnTo>
                <a:cubicBezTo>
                  <a:pt x="0" y="14566"/>
                  <a:pt x="14566" y="0"/>
                  <a:pt x="32534" y="0"/>
                </a:cubicBezTo>
                <a:close/>
              </a:path>
            </a:pathLst>
          </a:custGeom>
          <a:solidFill>
            <a:srgbClr val="22C55E"/>
          </a:solidFill>
          <a:ln/>
        </p:spPr>
      </p:sp>
      <p:sp>
        <p:nvSpPr>
          <p:cNvPr id="24" name="Text 22"/>
          <p:cNvSpPr/>
          <p:nvPr/>
        </p:nvSpPr>
        <p:spPr>
          <a:xfrm>
            <a:off x="6450167" y="3099994"/>
            <a:ext cx="5229791" cy="162668"/>
          </a:xfrm>
          <a:prstGeom prst="rect">
            <a:avLst/>
          </a:prstGeom>
          <a:noFill/>
          <a:ln/>
        </p:spPr>
        <p:txBody>
          <a:bodyPr wrap="square" lIns="0" tIns="0" rIns="0" bIns="0" rtlCol="0" anchor="ctr"/>
          <a:lstStyle/>
          <a:p>
            <a:pPr>
              <a:lnSpc>
                <a:spcPct val="120000"/>
              </a:lnSpc>
            </a:pPr>
            <a:r>
              <a:rPr lang="en-US" sz="897" b="1" dirty="0">
                <a:solidFill>
                  <a:srgbClr val="22C55E"/>
                </a:solidFill>
                <a:latin typeface="Sorts Mill Goudy" pitchFamily="34" charset="0"/>
                <a:ea typeface="Sorts Mill Goudy" pitchFamily="34" charset="-122"/>
                <a:cs typeface="Sorts Mill Goudy" pitchFamily="34" charset="-120"/>
              </a:rPr>
              <a:t>Key Insight:</a:t>
            </a:r>
            <a:endParaRPr lang="en-US" sz="1600" dirty="0"/>
          </a:p>
        </p:txBody>
      </p:sp>
      <p:sp>
        <p:nvSpPr>
          <p:cNvPr id="25" name="Text 23"/>
          <p:cNvSpPr/>
          <p:nvPr/>
        </p:nvSpPr>
        <p:spPr>
          <a:xfrm>
            <a:off x="6450167" y="3327729"/>
            <a:ext cx="5229791" cy="325337"/>
          </a:xfrm>
          <a:prstGeom prst="rect">
            <a:avLst/>
          </a:prstGeom>
          <a:noFill/>
          <a:ln/>
        </p:spPr>
        <p:txBody>
          <a:bodyPr wrap="square" lIns="0" tIns="0" rIns="0" bIns="0" rtlCol="0" anchor="ctr"/>
          <a:lstStyle/>
          <a:p>
            <a:pPr>
              <a:lnSpc>
                <a:spcPct val="120000"/>
              </a:lnSpc>
            </a:pPr>
            <a:r>
              <a:rPr lang="en-US" sz="897" dirty="0">
                <a:solidFill>
                  <a:srgbClr val="1F2937"/>
                </a:solidFill>
                <a:latin typeface="Sorts Mill Goudy" pitchFamily="34" charset="0"/>
                <a:ea typeface="Sorts Mill Goudy" pitchFamily="34" charset="-122"/>
                <a:cs typeface="Sorts Mill Goudy" pitchFamily="34" charset="-120"/>
              </a:rPr>
              <a:t>A single high-confidence supportive sentence should override multiple neutral ones. </a:t>
            </a:r>
            <a:r>
              <a:rPr lang="en-US" sz="897" b="1" dirty="0">
                <a:solidFill>
                  <a:srgbClr val="1F2937"/>
                </a:solidFill>
                <a:latin typeface="Sorts Mill Goudy" pitchFamily="34" charset="0"/>
                <a:ea typeface="Sorts Mill Goudy" pitchFamily="34" charset="-122"/>
                <a:cs typeface="Sorts Mill Goudy" pitchFamily="34" charset="-120"/>
              </a:rPr>
              <a:t>Evidence quality &gt; evidence quantity.</a:t>
            </a:r>
            <a:endParaRPr lang="en-US" sz="1600" dirty="0"/>
          </a:p>
        </p:txBody>
      </p:sp>
      <p:sp>
        <p:nvSpPr>
          <p:cNvPr id="26" name="Shape 24"/>
          <p:cNvSpPr/>
          <p:nvPr/>
        </p:nvSpPr>
        <p:spPr>
          <a:xfrm>
            <a:off x="325337" y="4187553"/>
            <a:ext cx="11541326" cy="1691752"/>
          </a:xfrm>
          <a:custGeom>
            <a:avLst/>
            <a:gdLst/>
            <a:ahLst/>
            <a:cxnLst/>
            <a:rect l="l" t="t" r="r" b="b"/>
            <a:pathLst>
              <a:path w="11541326" h="1691752">
                <a:moveTo>
                  <a:pt x="65065" y="0"/>
                </a:moveTo>
                <a:lnTo>
                  <a:pt x="11476261" y="0"/>
                </a:lnTo>
                <a:cubicBezTo>
                  <a:pt x="11512196" y="0"/>
                  <a:pt x="11541326" y="29130"/>
                  <a:pt x="11541326" y="65065"/>
                </a:cubicBezTo>
                <a:lnTo>
                  <a:pt x="11541326" y="1626687"/>
                </a:lnTo>
                <a:cubicBezTo>
                  <a:pt x="11541326" y="1662621"/>
                  <a:pt x="11512196" y="1691752"/>
                  <a:pt x="11476261" y="1691752"/>
                </a:cubicBezTo>
                <a:lnTo>
                  <a:pt x="65065" y="1691752"/>
                </a:lnTo>
                <a:cubicBezTo>
                  <a:pt x="29130" y="1691752"/>
                  <a:pt x="0" y="1662621"/>
                  <a:pt x="0" y="1626687"/>
                </a:cubicBezTo>
                <a:lnTo>
                  <a:pt x="0" y="65065"/>
                </a:lnTo>
                <a:cubicBezTo>
                  <a:pt x="0" y="29155"/>
                  <a:pt x="29155" y="0"/>
                  <a:pt x="65065" y="0"/>
                </a:cubicBezTo>
                <a:close/>
              </a:path>
            </a:pathLst>
          </a:custGeom>
          <a:solidFill>
            <a:srgbClr val="FFFFFF"/>
          </a:solidFill>
          <a:ln/>
          <a:effectLst>
            <a:outerShdw blurRad="122001" dist="81334" dir="5400000" algn="bl" rotWithShape="0">
              <a:srgbClr val="000000">
                <a:alpha val="10196"/>
              </a:srgbClr>
            </a:outerShdw>
          </a:effectLst>
        </p:spPr>
      </p:sp>
      <p:sp>
        <p:nvSpPr>
          <p:cNvPr id="27" name="Text 25"/>
          <p:cNvSpPr/>
          <p:nvPr/>
        </p:nvSpPr>
        <p:spPr>
          <a:xfrm>
            <a:off x="414805" y="4317688"/>
            <a:ext cx="11362391" cy="227736"/>
          </a:xfrm>
          <a:prstGeom prst="rect">
            <a:avLst/>
          </a:prstGeom>
          <a:noFill/>
          <a:ln/>
        </p:spPr>
        <p:txBody>
          <a:bodyPr wrap="square" lIns="0" tIns="0" rIns="0" bIns="0" rtlCol="0" anchor="ctr"/>
          <a:lstStyle/>
          <a:p>
            <a:pPr algn="ctr">
              <a:lnSpc>
                <a:spcPct val="120000"/>
              </a:lnSpc>
            </a:pPr>
            <a:r>
              <a:rPr lang="en-US" sz="1281" b="1" dirty="0">
                <a:solidFill>
                  <a:srgbClr val="1F2937"/>
                </a:solidFill>
                <a:latin typeface="Sorts Mill Goudy" pitchFamily="34" charset="0"/>
                <a:ea typeface="Sorts Mill Goudy" pitchFamily="34" charset="-122"/>
                <a:cs typeface="Sorts Mill Goudy" pitchFamily="34" charset="-120"/>
              </a:rPr>
              <a:t>Priority Hierarchy</a:t>
            </a:r>
            <a:endParaRPr lang="en-US" sz="1600" dirty="0"/>
          </a:p>
        </p:txBody>
      </p:sp>
      <p:sp>
        <p:nvSpPr>
          <p:cNvPr id="28" name="Shape 26"/>
          <p:cNvSpPr/>
          <p:nvPr/>
        </p:nvSpPr>
        <p:spPr>
          <a:xfrm>
            <a:off x="2280045" y="4643024"/>
            <a:ext cx="2277358" cy="1106145"/>
          </a:xfrm>
          <a:custGeom>
            <a:avLst/>
            <a:gdLst/>
            <a:ahLst/>
            <a:cxnLst/>
            <a:rect l="l" t="t" r="r" b="b"/>
            <a:pathLst>
              <a:path w="2277358" h="1106145">
                <a:moveTo>
                  <a:pt x="65063" y="0"/>
                </a:moveTo>
                <a:lnTo>
                  <a:pt x="2212295" y="0"/>
                </a:lnTo>
                <a:cubicBezTo>
                  <a:pt x="2248228" y="0"/>
                  <a:pt x="2277358" y="29130"/>
                  <a:pt x="2277358" y="65063"/>
                </a:cubicBezTo>
                <a:lnTo>
                  <a:pt x="2277358" y="1041082"/>
                </a:lnTo>
                <a:cubicBezTo>
                  <a:pt x="2277358" y="1077016"/>
                  <a:pt x="2248228" y="1106145"/>
                  <a:pt x="2212295" y="1106145"/>
                </a:cubicBezTo>
                <a:lnTo>
                  <a:pt x="65063" y="1106145"/>
                </a:lnTo>
                <a:cubicBezTo>
                  <a:pt x="29130" y="1106145"/>
                  <a:pt x="0" y="1077016"/>
                  <a:pt x="0" y="1041082"/>
                </a:cubicBezTo>
                <a:lnTo>
                  <a:pt x="0" y="65063"/>
                </a:lnTo>
                <a:cubicBezTo>
                  <a:pt x="0" y="29154"/>
                  <a:pt x="29154" y="0"/>
                  <a:pt x="65063" y="0"/>
                </a:cubicBezTo>
                <a:close/>
              </a:path>
            </a:pathLst>
          </a:custGeom>
          <a:solidFill>
            <a:srgbClr val="22C55E"/>
          </a:solidFill>
          <a:ln/>
        </p:spPr>
      </p:sp>
      <p:sp>
        <p:nvSpPr>
          <p:cNvPr id="29" name="Text 27"/>
          <p:cNvSpPr/>
          <p:nvPr/>
        </p:nvSpPr>
        <p:spPr>
          <a:xfrm>
            <a:off x="2353246" y="47406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1</a:t>
            </a:r>
            <a:endParaRPr lang="en-US" sz="1600" dirty="0"/>
          </a:p>
        </p:txBody>
      </p:sp>
      <p:sp>
        <p:nvSpPr>
          <p:cNvPr id="30" name="Text 28"/>
          <p:cNvSpPr/>
          <p:nvPr/>
        </p:nvSpPr>
        <p:spPr>
          <a:xfrm>
            <a:off x="2345113" y="4903294"/>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The Support Scan</a:t>
            </a:r>
            <a:endParaRPr lang="en-US" sz="1600" dirty="0"/>
          </a:p>
        </p:txBody>
      </p:sp>
      <p:sp>
        <p:nvSpPr>
          <p:cNvPr id="31" name="Text 29"/>
          <p:cNvSpPr/>
          <p:nvPr/>
        </p:nvSpPr>
        <p:spPr>
          <a:xfrm>
            <a:off x="2353246" y="5131030"/>
            <a:ext cx="2130957" cy="317203"/>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Scan for SUPPORTS label with confidence ≥ 0.85</a:t>
            </a:r>
            <a:endParaRPr lang="en-US" sz="1600" dirty="0"/>
          </a:p>
        </p:txBody>
      </p:sp>
      <p:sp>
        <p:nvSpPr>
          <p:cNvPr id="32" name="Shape 30"/>
          <p:cNvSpPr/>
          <p:nvPr/>
        </p:nvSpPr>
        <p:spPr>
          <a:xfrm>
            <a:off x="2551716" y="5480767"/>
            <a:ext cx="1732419" cy="162668"/>
          </a:xfrm>
          <a:custGeom>
            <a:avLst/>
            <a:gdLst/>
            <a:ahLst/>
            <a:cxnLst/>
            <a:rect l="l" t="t" r="r" b="b"/>
            <a:pathLst>
              <a:path w="1732419" h="162668">
                <a:moveTo>
                  <a:pt x="32534" y="0"/>
                </a:moveTo>
                <a:lnTo>
                  <a:pt x="1699885" y="0"/>
                </a:lnTo>
                <a:cubicBezTo>
                  <a:pt x="1717841" y="0"/>
                  <a:pt x="1732419" y="14578"/>
                  <a:pt x="1732419" y="32534"/>
                </a:cubicBezTo>
                <a:lnTo>
                  <a:pt x="1732419" y="130135"/>
                </a:lnTo>
                <a:cubicBezTo>
                  <a:pt x="1732419" y="148103"/>
                  <a:pt x="1717853" y="162668"/>
                  <a:pt x="1699885"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33" name="Text 31"/>
          <p:cNvSpPr/>
          <p:nvPr/>
        </p:nvSpPr>
        <p:spPr>
          <a:xfrm>
            <a:off x="2527316" y="5480767"/>
            <a:ext cx="1781219"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found → SUPPORTS (short circuit)</a:t>
            </a:r>
            <a:endParaRPr lang="en-US" sz="1600" dirty="0"/>
          </a:p>
        </p:txBody>
      </p:sp>
      <p:sp>
        <p:nvSpPr>
          <p:cNvPr id="34" name="Shape 32"/>
          <p:cNvSpPr/>
          <p:nvPr/>
        </p:nvSpPr>
        <p:spPr>
          <a:xfrm>
            <a:off x="4675338" y="5114183"/>
            <a:ext cx="162668" cy="162668"/>
          </a:xfrm>
          <a:custGeom>
            <a:avLst/>
            <a:gdLst/>
            <a:ahLst/>
            <a:cxnLst/>
            <a:rect l="l" t="t" r="r" b="b"/>
            <a:pathLst>
              <a:path w="162668" h="162668">
                <a:moveTo>
                  <a:pt x="159682" y="88515"/>
                </a:moveTo>
                <a:cubicBezTo>
                  <a:pt x="163653" y="84543"/>
                  <a:pt x="163653" y="78094"/>
                  <a:pt x="159682" y="74122"/>
                </a:cubicBezTo>
                <a:lnTo>
                  <a:pt x="108848" y="23288"/>
                </a:lnTo>
                <a:cubicBezTo>
                  <a:pt x="104877" y="19317"/>
                  <a:pt x="98427" y="19317"/>
                  <a:pt x="94456" y="23288"/>
                </a:cubicBezTo>
                <a:cubicBezTo>
                  <a:pt x="90484" y="27260"/>
                  <a:pt x="90484" y="33709"/>
                  <a:pt x="94456" y="37681"/>
                </a:cubicBezTo>
                <a:lnTo>
                  <a:pt x="127943" y="71167"/>
                </a:lnTo>
                <a:lnTo>
                  <a:pt x="10167" y="71167"/>
                </a:lnTo>
                <a:cubicBezTo>
                  <a:pt x="4543" y="71167"/>
                  <a:pt x="0" y="75711"/>
                  <a:pt x="0" y="81334"/>
                </a:cubicBezTo>
                <a:cubicBezTo>
                  <a:pt x="0" y="86958"/>
                  <a:pt x="4543" y="91501"/>
                  <a:pt x="10167" y="91501"/>
                </a:cubicBezTo>
                <a:lnTo>
                  <a:pt x="127943" y="91501"/>
                </a:lnTo>
                <a:lnTo>
                  <a:pt x="94456" y="124988"/>
                </a:lnTo>
                <a:cubicBezTo>
                  <a:pt x="90484" y="128959"/>
                  <a:pt x="90484" y="135409"/>
                  <a:pt x="94456" y="139380"/>
                </a:cubicBezTo>
                <a:cubicBezTo>
                  <a:pt x="98427" y="143352"/>
                  <a:pt x="104877" y="143352"/>
                  <a:pt x="108848" y="139380"/>
                </a:cubicBezTo>
                <a:lnTo>
                  <a:pt x="159682" y="88546"/>
                </a:lnTo>
                <a:close/>
              </a:path>
            </a:pathLst>
          </a:custGeom>
          <a:solidFill>
            <a:srgbClr val="8B0000"/>
          </a:solidFill>
          <a:ln/>
        </p:spPr>
      </p:sp>
      <p:sp>
        <p:nvSpPr>
          <p:cNvPr id="35" name="Shape 33"/>
          <p:cNvSpPr/>
          <p:nvPr/>
        </p:nvSpPr>
        <p:spPr>
          <a:xfrm>
            <a:off x="4955941" y="4722325"/>
            <a:ext cx="2277358" cy="943477"/>
          </a:xfrm>
          <a:custGeom>
            <a:avLst/>
            <a:gdLst/>
            <a:ahLst/>
            <a:cxnLst/>
            <a:rect l="l" t="t" r="r" b="b"/>
            <a:pathLst>
              <a:path w="2277358" h="943477">
                <a:moveTo>
                  <a:pt x="65072" y="0"/>
                </a:moveTo>
                <a:lnTo>
                  <a:pt x="2212287" y="0"/>
                </a:lnTo>
                <a:cubicBezTo>
                  <a:pt x="2248225" y="0"/>
                  <a:pt x="2277358" y="29134"/>
                  <a:pt x="2277358" y="65072"/>
                </a:cubicBezTo>
                <a:lnTo>
                  <a:pt x="2277358" y="878405"/>
                </a:lnTo>
                <a:cubicBezTo>
                  <a:pt x="2277358" y="914343"/>
                  <a:pt x="2248225" y="943477"/>
                  <a:pt x="2212287" y="943477"/>
                </a:cubicBezTo>
                <a:lnTo>
                  <a:pt x="65072" y="943477"/>
                </a:lnTo>
                <a:cubicBezTo>
                  <a:pt x="29134" y="943477"/>
                  <a:pt x="0" y="914343"/>
                  <a:pt x="0" y="878405"/>
                </a:cubicBezTo>
                <a:lnTo>
                  <a:pt x="0" y="65072"/>
                </a:lnTo>
                <a:cubicBezTo>
                  <a:pt x="0" y="29158"/>
                  <a:pt x="29158" y="0"/>
                  <a:pt x="65072" y="0"/>
                </a:cubicBezTo>
                <a:close/>
              </a:path>
            </a:pathLst>
          </a:custGeom>
          <a:solidFill>
            <a:srgbClr val="8B5CF6"/>
          </a:solidFill>
          <a:ln/>
        </p:spPr>
      </p:sp>
      <p:sp>
        <p:nvSpPr>
          <p:cNvPr id="36" name="Text 34"/>
          <p:cNvSpPr/>
          <p:nvPr/>
        </p:nvSpPr>
        <p:spPr>
          <a:xfrm>
            <a:off x="5029142" y="48199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2</a:t>
            </a:r>
            <a:endParaRPr lang="en-US" sz="1600" dirty="0"/>
          </a:p>
        </p:txBody>
      </p:sp>
      <p:sp>
        <p:nvSpPr>
          <p:cNvPr id="37" name="Text 35"/>
          <p:cNvSpPr/>
          <p:nvPr/>
        </p:nvSpPr>
        <p:spPr>
          <a:xfrm>
            <a:off x="5021009" y="4982595"/>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The Refutation Scan</a:t>
            </a:r>
            <a:endParaRPr lang="en-US" sz="1600" dirty="0"/>
          </a:p>
        </p:txBody>
      </p:sp>
      <p:sp>
        <p:nvSpPr>
          <p:cNvPr id="38" name="Text 36"/>
          <p:cNvSpPr/>
          <p:nvPr/>
        </p:nvSpPr>
        <p:spPr>
          <a:xfrm>
            <a:off x="5029142" y="5210331"/>
            <a:ext cx="2130957" cy="162668"/>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Check for high-confidence REFUTES labels</a:t>
            </a:r>
            <a:endParaRPr lang="en-US" sz="1600" dirty="0"/>
          </a:p>
        </p:txBody>
      </p:sp>
      <p:sp>
        <p:nvSpPr>
          <p:cNvPr id="39" name="Shape 37"/>
          <p:cNvSpPr/>
          <p:nvPr/>
        </p:nvSpPr>
        <p:spPr>
          <a:xfrm>
            <a:off x="5564423" y="5401466"/>
            <a:ext cx="1057345" cy="162668"/>
          </a:xfrm>
          <a:custGeom>
            <a:avLst/>
            <a:gdLst/>
            <a:ahLst/>
            <a:cxnLst/>
            <a:rect l="l" t="t" r="r" b="b"/>
            <a:pathLst>
              <a:path w="1057345" h="162668">
                <a:moveTo>
                  <a:pt x="32534" y="0"/>
                </a:moveTo>
                <a:lnTo>
                  <a:pt x="1024811" y="0"/>
                </a:lnTo>
                <a:cubicBezTo>
                  <a:pt x="1042767" y="0"/>
                  <a:pt x="1057345" y="14578"/>
                  <a:pt x="1057345" y="32534"/>
                </a:cubicBezTo>
                <a:lnTo>
                  <a:pt x="1057345" y="130135"/>
                </a:lnTo>
                <a:cubicBezTo>
                  <a:pt x="1057345" y="148103"/>
                  <a:pt x="1042779" y="162668"/>
                  <a:pt x="1024811"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40" name="Text 38"/>
          <p:cNvSpPr/>
          <p:nvPr/>
        </p:nvSpPr>
        <p:spPr>
          <a:xfrm>
            <a:off x="5540023" y="5401466"/>
            <a:ext cx="1106145"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found → REFUTES</a:t>
            </a:r>
            <a:endParaRPr lang="en-US" sz="1600" dirty="0"/>
          </a:p>
        </p:txBody>
      </p:sp>
      <p:sp>
        <p:nvSpPr>
          <p:cNvPr id="41" name="Shape 39"/>
          <p:cNvSpPr/>
          <p:nvPr/>
        </p:nvSpPr>
        <p:spPr>
          <a:xfrm>
            <a:off x="7351234" y="5114183"/>
            <a:ext cx="162668" cy="162668"/>
          </a:xfrm>
          <a:custGeom>
            <a:avLst/>
            <a:gdLst/>
            <a:ahLst/>
            <a:cxnLst/>
            <a:rect l="l" t="t" r="r" b="b"/>
            <a:pathLst>
              <a:path w="162668" h="162668">
                <a:moveTo>
                  <a:pt x="159682" y="88515"/>
                </a:moveTo>
                <a:cubicBezTo>
                  <a:pt x="163653" y="84543"/>
                  <a:pt x="163653" y="78094"/>
                  <a:pt x="159682" y="74122"/>
                </a:cubicBezTo>
                <a:lnTo>
                  <a:pt x="108848" y="23288"/>
                </a:lnTo>
                <a:cubicBezTo>
                  <a:pt x="104877" y="19317"/>
                  <a:pt x="98427" y="19317"/>
                  <a:pt x="94456" y="23288"/>
                </a:cubicBezTo>
                <a:cubicBezTo>
                  <a:pt x="90484" y="27260"/>
                  <a:pt x="90484" y="33709"/>
                  <a:pt x="94456" y="37681"/>
                </a:cubicBezTo>
                <a:lnTo>
                  <a:pt x="127943" y="71167"/>
                </a:lnTo>
                <a:lnTo>
                  <a:pt x="10167" y="71167"/>
                </a:lnTo>
                <a:cubicBezTo>
                  <a:pt x="4543" y="71167"/>
                  <a:pt x="0" y="75711"/>
                  <a:pt x="0" y="81334"/>
                </a:cubicBezTo>
                <a:cubicBezTo>
                  <a:pt x="0" y="86958"/>
                  <a:pt x="4543" y="91501"/>
                  <a:pt x="10167" y="91501"/>
                </a:cubicBezTo>
                <a:lnTo>
                  <a:pt x="127943" y="91501"/>
                </a:lnTo>
                <a:lnTo>
                  <a:pt x="94456" y="124988"/>
                </a:lnTo>
                <a:cubicBezTo>
                  <a:pt x="90484" y="128959"/>
                  <a:pt x="90484" y="135409"/>
                  <a:pt x="94456" y="139380"/>
                </a:cubicBezTo>
                <a:cubicBezTo>
                  <a:pt x="98427" y="143352"/>
                  <a:pt x="104877" y="143352"/>
                  <a:pt x="108848" y="139380"/>
                </a:cubicBezTo>
                <a:lnTo>
                  <a:pt x="159682" y="88546"/>
                </a:lnTo>
                <a:close/>
              </a:path>
            </a:pathLst>
          </a:custGeom>
          <a:solidFill>
            <a:srgbClr val="8B0000"/>
          </a:solidFill>
          <a:ln/>
        </p:spPr>
      </p:sp>
      <p:sp>
        <p:nvSpPr>
          <p:cNvPr id="42" name="Shape 40"/>
          <p:cNvSpPr/>
          <p:nvPr/>
        </p:nvSpPr>
        <p:spPr>
          <a:xfrm>
            <a:off x="7631837" y="4722325"/>
            <a:ext cx="2277358" cy="943477"/>
          </a:xfrm>
          <a:custGeom>
            <a:avLst/>
            <a:gdLst/>
            <a:ahLst/>
            <a:cxnLst/>
            <a:rect l="l" t="t" r="r" b="b"/>
            <a:pathLst>
              <a:path w="2277358" h="943477">
                <a:moveTo>
                  <a:pt x="65072" y="0"/>
                </a:moveTo>
                <a:lnTo>
                  <a:pt x="2212287" y="0"/>
                </a:lnTo>
                <a:cubicBezTo>
                  <a:pt x="2248225" y="0"/>
                  <a:pt x="2277358" y="29134"/>
                  <a:pt x="2277358" y="65072"/>
                </a:cubicBezTo>
                <a:lnTo>
                  <a:pt x="2277358" y="878405"/>
                </a:lnTo>
                <a:cubicBezTo>
                  <a:pt x="2277358" y="914343"/>
                  <a:pt x="2248225" y="943477"/>
                  <a:pt x="2212287" y="943477"/>
                </a:cubicBezTo>
                <a:lnTo>
                  <a:pt x="65072" y="943477"/>
                </a:lnTo>
                <a:cubicBezTo>
                  <a:pt x="29134" y="943477"/>
                  <a:pt x="0" y="914343"/>
                  <a:pt x="0" y="878405"/>
                </a:cubicBezTo>
                <a:lnTo>
                  <a:pt x="0" y="65072"/>
                </a:lnTo>
                <a:cubicBezTo>
                  <a:pt x="0" y="29158"/>
                  <a:pt x="29158" y="0"/>
                  <a:pt x="65072" y="0"/>
                </a:cubicBezTo>
                <a:close/>
              </a:path>
            </a:pathLst>
          </a:custGeom>
          <a:solidFill>
            <a:srgbClr val="6B7280"/>
          </a:solidFill>
          <a:ln/>
        </p:spPr>
      </p:sp>
      <p:sp>
        <p:nvSpPr>
          <p:cNvPr id="43" name="Text 41"/>
          <p:cNvSpPr/>
          <p:nvPr/>
        </p:nvSpPr>
        <p:spPr>
          <a:xfrm>
            <a:off x="7705038" y="48199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3</a:t>
            </a:r>
            <a:endParaRPr lang="en-US" sz="1600" dirty="0"/>
          </a:p>
        </p:txBody>
      </p:sp>
      <p:sp>
        <p:nvSpPr>
          <p:cNvPr id="44" name="Text 42"/>
          <p:cNvSpPr/>
          <p:nvPr/>
        </p:nvSpPr>
        <p:spPr>
          <a:xfrm>
            <a:off x="7696905" y="4982595"/>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Consensus Fallback</a:t>
            </a:r>
            <a:endParaRPr lang="en-US" sz="1600" dirty="0"/>
          </a:p>
        </p:txBody>
      </p:sp>
      <p:sp>
        <p:nvSpPr>
          <p:cNvPr id="45" name="Text 43"/>
          <p:cNvSpPr/>
          <p:nvPr/>
        </p:nvSpPr>
        <p:spPr>
          <a:xfrm>
            <a:off x="7705038" y="5210331"/>
            <a:ext cx="2130957" cy="162668"/>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Statistical mode of remaining labels</a:t>
            </a:r>
            <a:endParaRPr lang="en-US" sz="1600" dirty="0"/>
          </a:p>
        </p:txBody>
      </p:sp>
      <p:sp>
        <p:nvSpPr>
          <p:cNvPr id="46" name="Shape 44"/>
          <p:cNvSpPr/>
          <p:nvPr/>
        </p:nvSpPr>
        <p:spPr>
          <a:xfrm>
            <a:off x="8278880" y="5401466"/>
            <a:ext cx="984144" cy="162668"/>
          </a:xfrm>
          <a:custGeom>
            <a:avLst/>
            <a:gdLst/>
            <a:ahLst/>
            <a:cxnLst/>
            <a:rect l="l" t="t" r="r" b="b"/>
            <a:pathLst>
              <a:path w="984144" h="162668">
                <a:moveTo>
                  <a:pt x="32534" y="0"/>
                </a:moveTo>
                <a:lnTo>
                  <a:pt x="951610" y="0"/>
                </a:lnTo>
                <a:cubicBezTo>
                  <a:pt x="969566" y="0"/>
                  <a:pt x="984144" y="14578"/>
                  <a:pt x="984144" y="32534"/>
                </a:cubicBezTo>
                <a:lnTo>
                  <a:pt x="984144" y="130135"/>
                </a:lnTo>
                <a:cubicBezTo>
                  <a:pt x="984144" y="148103"/>
                  <a:pt x="969578" y="162668"/>
                  <a:pt x="951610"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47" name="Text 45"/>
          <p:cNvSpPr/>
          <p:nvPr/>
        </p:nvSpPr>
        <p:spPr>
          <a:xfrm>
            <a:off x="8254480" y="5401466"/>
            <a:ext cx="1032945"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ambiguous → NEI</a:t>
            </a:r>
            <a:endParaRPr lang="en-US" sz="1600" dirty="0"/>
          </a:p>
        </p:txBody>
      </p:sp>
      <p:sp>
        <p:nvSpPr>
          <p:cNvPr id="48" name="Shape 46"/>
          <p:cNvSpPr/>
          <p:nvPr/>
        </p:nvSpPr>
        <p:spPr>
          <a:xfrm>
            <a:off x="341604" y="6008280"/>
            <a:ext cx="5685262" cy="520539"/>
          </a:xfrm>
          <a:custGeom>
            <a:avLst/>
            <a:gdLst/>
            <a:ahLst/>
            <a:cxnLst/>
            <a:rect l="l" t="t" r="r" b="b"/>
            <a:pathLst>
              <a:path w="5685262" h="520539">
                <a:moveTo>
                  <a:pt x="32534" y="0"/>
                </a:moveTo>
                <a:lnTo>
                  <a:pt x="5620195" y="0"/>
                </a:lnTo>
                <a:cubicBezTo>
                  <a:pt x="5656106" y="0"/>
                  <a:pt x="5685262" y="29156"/>
                  <a:pt x="5685262" y="65067"/>
                </a:cubicBezTo>
                <a:lnTo>
                  <a:pt x="5685262" y="455472"/>
                </a:lnTo>
                <a:cubicBezTo>
                  <a:pt x="5685262" y="491407"/>
                  <a:pt x="5656131" y="520539"/>
                  <a:pt x="5620195" y="520539"/>
                </a:cubicBezTo>
                <a:lnTo>
                  <a:pt x="32534" y="520539"/>
                </a:lnTo>
                <a:cubicBezTo>
                  <a:pt x="14578" y="520539"/>
                  <a:pt x="0" y="505961"/>
                  <a:pt x="0" y="488005"/>
                </a:cubicBezTo>
                <a:lnTo>
                  <a:pt x="0" y="32534"/>
                </a:lnTo>
                <a:cubicBezTo>
                  <a:pt x="0" y="14566"/>
                  <a:pt x="14566" y="0"/>
                  <a:pt x="32534" y="0"/>
                </a:cubicBezTo>
                <a:close/>
              </a:path>
            </a:pathLst>
          </a:custGeom>
          <a:solidFill>
            <a:srgbClr val="22C55E">
              <a:alpha val="10196"/>
            </a:srgbClr>
          </a:solidFill>
          <a:ln/>
        </p:spPr>
      </p:sp>
      <p:sp>
        <p:nvSpPr>
          <p:cNvPr id="49" name="Shape 47"/>
          <p:cNvSpPr/>
          <p:nvPr/>
        </p:nvSpPr>
        <p:spPr>
          <a:xfrm>
            <a:off x="341604" y="6008280"/>
            <a:ext cx="32534" cy="520539"/>
          </a:xfrm>
          <a:custGeom>
            <a:avLst/>
            <a:gdLst/>
            <a:ahLst/>
            <a:cxnLst/>
            <a:rect l="l" t="t" r="r" b="b"/>
            <a:pathLst>
              <a:path w="32534" h="520539">
                <a:moveTo>
                  <a:pt x="32534" y="0"/>
                </a:moveTo>
                <a:lnTo>
                  <a:pt x="32534" y="0"/>
                </a:lnTo>
                <a:lnTo>
                  <a:pt x="32534" y="520539"/>
                </a:lnTo>
                <a:lnTo>
                  <a:pt x="32534" y="520539"/>
                </a:lnTo>
                <a:cubicBezTo>
                  <a:pt x="14578" y="520539"/>
                  <a:pt x="0" y="505961"/>
                  <a:pt x="0" y="488005"/>
                </a:cubicBezTo>
                <a:lnTo>
                  <a:pt x="0" y="32534"/>
                </a:lnTo>
                <a:cubicBezTo>
                  <a:pt x="0" y="14566"/>
                  <a:pt x="14566" y="0"/>
                  <a:pt x="32534" y="0"/>
                </a:cubicBezTo>
                <a:close/>
              </a:path>
            </a:pathLst>
          </a:custGeom>
          <a:solidFill>
            <a:srgbClr val="22C55E"/>
          </a:solidFill>
          <a:ln/>
        </p:spPr>
      </p:sp>
      <p:sp>
        <p:nvSpPr>
          <p:cNvPr id="50" name="Text 48"/>
          <p:cNvSpPr/>
          <p:nvPr/>
        </p:nvSpPr>
        <p:spPr>
          <a:xfrm>
            <a:off x="455472" y="6105881"/>
            <a:ext cx="5530727" cy="162668"/>
          </a:xfrm>
          <a:prstGeom prst="rect">
            <a:avLst/>
          </a:prstGeom>
          <a:noFill/>
          <a:ln/>
        </p:spPr>
        <p:txBody>
          <a:bodyPr wrap="square" lIns="0" tIns="0" rIns="0" bIns="0" rtlCol="0" anchor="ctr"/>
          <a:lstStyle/>
          <a:p>
            <a:pPr>
              <a:lnSpc>
                <a:spcPct val="120000"/>
              </a:lnSpc>
            </a:pPr>
            <a:r>
              <a:rPr lang="en-US" sz="897" b="1" dirty="0">
                <a:solidFill>
                  <a:srgbClr val="22C55E"/>
                </a:solidFill>
                <a:latin typeface="Sorts Mill Goudy" pitchFamily="34" charset="0"/>
                <a:ea typeface="Sorts Mill Goudy" pitchFamily="34" charset="-122"/>
                <a:cs typeface="Sorts Mill Goudy" pitchFamily="34" charset="-120"/>
              </a:rPr>
              <a:t>Auditability:</a:t>
            </a:r>
            <a:r>
              <a:rPr lang="en-US" sz="897" dirty="0">
                <a:solidFill>
                  <a:srgbClr val="1F2937"/>
                </a:solidFill>
                <a:latin typeface="Sorts Mill Goudy" pitchFamily="34" charset="0"/>
                <a:ea typeface="Sorts Mill Goudy" pitchFamily="34" charset="-122"/>
                <a:cs typeface="Sorts Mill Goudy" pitchFamily="34" charset="-120"/>
              </a:rPr>
              <a:t> Pipeline explicitly captures result_sentence, fostering clear linkage with the judgment itself.</a:t>
            </a:r>
            <a:endParaRPr lang="en-US" sz="1600" dirty="0"/>
          </a:p>
        </p:txBody>
      </p:sp>
      <p:sp>
        <p:nvSpPr>
          <p:cNvPr id="51" name="Shape 49"/>
          <p:cNvSpPr/>
          <p:nvPr/>
        </p:nvSpPr>
        <p:spPr>
          <a:xfrm>
            <a:off x="6175955" y="6008280"/>
            <a:ext cx="5685262" cy="520539"/>
          </a:xfrm>
          <a:custGeom>
            <a:avLst/>
            <a:gdLst/>
            <a:ahLst/>
            <a:cxnLst/>
            <a:rect l="l" t="t" r="r" b="b"/>
            <a:pathLst>
              <a:path w="5685262" h="520539">
                <a:moveTo>
                  <a:pt x="32534" y="0"/>
                </a:moveTo>
                <a:lnTo>
                  <a:pt x="5620195" y="0"/>
                </a:lnTo>
                <a:cubicBezTo>
                  <a:pt x="5656106" y="0"/>
                  <a:pt x="5685262" y="29156"/>
                  <a:pt x="5685262" y="65067"/>
                </a:cubicBezTo>
                <a:lnTo>
                  <a:pt x="5685262" y="455472"/>
                </a:lnTo>
                <a:cubicBezTo>
                  <a:pt x="5685262" y="491407"/>
                  <a:pt x="5656131" y="520539"/>
                  <a:pt x="5620195" y="520539"/>
                </a:cubicBezTo>
                <a:lnTo>
                  <a:pt x="32534" y="520539"/>
                </a:lnTo>
                <a:cubicBezTo>
                  <a:pt x="14578" y="520539"/>
                  <a:pt x="0" y="505961"/>
                  <a:pt x="0" y="488005"/>
                </a:cubicBezTo>
                <a:lnTo>
                  <a:pt x="0" y="32534"/>
                </a:lnTo>
                <a:cubicBezTo>
                  <a:pt x="0" y="14566"/>
                  <a:pt x="14566" y="0"/>
                  <a:pt x="32534" y="0"/>
                </a:cubicBezTo>
                <a:close/>
              </a:path>
            </a:pathLst>
          </a:custGeom>
          <a:solidFill>
            <a:srgbClr val="F59E0B">
              <a:alpha val="10196"/>
            </a:srgbClr>
          </a:solidFill>
          <a:ln/>
        </p:spPr>
      </p:sp>
      <p:sp>
        <p:nvSpPr>
          <p:cNvPr id="52" name="Shape 50"/>
          <p:cNvSpPr/>
          <p:nvPr/>
        </p:nvSpPr>
        <p:spPr>
          <a:xfrm>
            <a:off x="6175955" y="6008280"/>
            <a:ext cx="32534" cy="520539"/>
          </a:xfrm>
          <a:custGeom>
            <a:avLst/>
            <a:gdLst/>
            <a:ahLst/>
            <a:cxnLst/>
            <a:rect l="l" t="t" r="r" b="b"/>
            <a:pathLst>
              <a:path w="32534" h="520539">
                <a:moveTo>
                  <a:pt x="32534" y="0"/>
                </a:moveTo>
                <a:lnTo>
                  <a:pt x="32534" y="0"/>
                </a:lnTo>
                <a:lnTo>
                  <a:pt x="32534" y="520539"/>
                </a:lnTo>
                <a:lnTo>
                  <a:pt x="32534" y="520539"/>
                </a:lnTo>
                <a:cubicBezTo>
                  <a:pt x="14578" y="520539"/>
                  <a:pt x="0" y="505961"/>
                  <a:pt x="0" y="488005"/>
                </a:cubicBezTo>
                <a:lnTo>
                  <a:pt x="0" y="32534"/>
                </a:lnTo>
                <a:cubicBezTo>
                  <a:pt x="0" y="14566"/>
                  <a:pt x="14566" y="0"/>
                  <a:pt x="32534" y="0"/>
                </a:cubicBezTo>
                <a:close/>
              </a:path>
            </a:pathLst>
          </a:custGeom>
          <a:solidFill>
            <a:srgbClr val="F59E0B"/>
          </a:solidFill>
          <a:ln/>
        </p:spPr>
      </p:sp>
      <p:sp>
        <p:nvSpPr>
          <p:cNvPr id="53" name="Text 51"/>
          <p:cNvSpPr/>
          <p:nvPr/>
        </p:nvSpPr>
        <p:spPr>
          <a:xfrm>
            <a:off x="6289823" y="6105881"/>
            <a:ext cx="5530727" cy="325337"/>
          </a:xfrm>
          <a:prstGeom prst="rect">
            <a:avLst/>
          </a:prstGeom>
          <a:noFill/>
          <a:ln/>
        </p:spPr>
        <p:txBody>
          <a:bodyPr wrap="square" lIns="0" tIns="0" rIns="0" bIns="0" rtlCol="0" anchor="ctr"/>
          <a:lstStyle/>
          <a:p>
            <a:pPr>
              <a:lnSpc>
                <a:spcPct val="120000"/>
              </a:lnSpc>
            </a:pPr>
            <a:r>
              <a:rPr lang="en-US" sz="897" b="1" dirty="0">
                <a:solidFill>
                  <a:srgbClr val="F59E0B"/>
                </a:solidFill>
                <a:latin typeface="Sorts Mill Goudy" pitchFamily="34" charset="0"/>
                <a:ea typeface="Sorts Mill Goudy" pitchFamily="34" charset="-122"/>
                <a:cs typeface="Sorts Mill Goudy" pitchFamily="34" charset="-120"/>
              </a:rPr>
              <a:t>Limitation:</a:t>
            </a:r>
            <a:r>
              <a:rPr lang="en-US" sz="897" dirty="0">
                <a:solidFill>
                  <a:srgbClr val="1F2937"/>
                </a:solidFill>
                <a:latin typeface="Sorts Mill Goudy" pitchFamily="34" charset="0"/>
                <a:ea typeface="Sorts Mill Goudy" pitchFamily="34" charset="-122"/>
                <a:cs typeface="Sorts Mill Goudy" pitchFamily="34" charset="-120"/>
              </a:rPr>
              <a:t> While this improved logical robustness, the underlying entailment model remained subject to performance gap.</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2.6 QUALITATIVE ANALYSIS</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The Polarity Scale for Quantitative Auditing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5619750" cy="3867150"/>
          </a:xfrm>
          <a:custGeom>
            <a:avLst/>
            <a:gdLst/>
            <a:ahLst/>
            <a:cxnLst/>
            <a:rect l="l" t="t" r="r" b="b"/>
            <a:pathLst>
              <a:path w="5619750" h="3867150">
                <a:moveTo>
                  <a:pt x="38100" y="0"/>
                </a:moveTo>
                <a:lnTo>
                  <a:pt x="5581650" y="0"/>
                </a:lnTo>
                <a:cubicBezTo>
                  <a:pt x="5602678" y="0"/>
                  <a:pt x="5619750" y="17072"/>
                  <a:pt x="5619750" y="38100"/>
                </a:cubicBezTo>
                <a:lnTo>
                  <a:pt x="5619750" y="3790967"/>
                </a:lnTo>
                <a:cubicBezTo>
                  <a:pt x="5619750" y="3833042"/>
                  <a:pt x="5585642" y="3867150"/>
                  <a:pt x="5543567" y="3867150"/>
                </a:cubicBezTo>
                <a:lnTo>
                  <a:pt x="76183" y="3867150"/>
                </a:lnTo>
                <a:cubicBezTo>
                  <a:pt x="34136" y="3867150"/>
                  <a:pt x="0" y="3833014"/>
                  <a:pt x="0" y="3790967"/>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0000"/>
          </a:solidFill>
          <a:ln/>
        </p:spPr>
      </p:sp>
      <p:sp>
        <p:nvSpPr>
          <p:cNvPr id="7" name="Text 5"/>
          <p:cNvSpPr/>
          <p:nvPr/>
        </p:nvSpPr>
        <p:spPr>
          <a:xfrm>
            <a:off x="53340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Relevance Score Formula</a:t>
            </a:r>
            <a:endParaRPr lang="en-US" sz="1600" dirty="0"/>
          </a:p>
        </p:txBody>
      </p:sp>
      <p:sp>
        <p:nvSpPr>
          <p:cNvPr id="8" name="Text 6"/>
          <p:cNvSpPr/>
          <p:nvPr/>
        </p:nvSpPr>
        <p:spPr>
          <a:xfrm>
            <a:off x="533400" y="1905000"/>
            <a:ext cx="539115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To quantify results for the dashboard, introduced </a:t>
            </a:r>
            <a:r>
              <a:rPr lang="en-US" sz="1200" b="1" dirty="0">
                <a:solidFill>
                  <a:srgbClr val="1F2937"/>
                </a:solidFill>
                <a:latin typeface="Sorts Mill Goudy" pitchFamily="34" charset="0"/>
                <a:ea typeface="Sorts Mill Goudy" pitchFamily="34" charset="-122"/>
                <a:cs typeface="Sorts Mill Goudy" pitchFamily="34" charset="-120"/>
              </a:rPr>
              <a:t>Polarity Score</a:t>
            </a:r>
            <a:r>
              <a:rPr lang="en-US" sz="1200" dirty="0">
                <a:solidFill>
                  <a:srgbClr val="1F2937"/>
                </a:solidFill>
                <a:latin typeface="Sorts Mill Goudy" pitchFamily="34" charset="0"/>
                <a:ea typeface="Sorts Mill Goudy" pitchFamily="34" charset="-122"/>
                <a:cs typeface="Sorts Mill Goudy" pitchFamily="34" charset="-120"/>
              </a:rPr>
              <a:t> ranging from -1 to +1:</a:t>
            </a:r>
            <a:endParaRPr lang="en-US" sz="1600" dirty="0"/>
          </a:p>
        </p:txBody>
      </p:sp>
      <p:sp>
        <p:nvSpPr>
          <p:cNvPr id="9" name="Shape 7"/>
          <p:cNvSpPr/>
          <p:nvPr/>
        </p:nvSpPr>
        <p:spPr>
          <a:xfrm>
            <a:off x="533400" y="2514600"/>
            <a:ext cx="5314950" cy="762000"/>
          </a:xfrm>
          <a:custGeom>
            <a:avLst/>
            <a:gdLst/>
            <a:ahLst/>
            <a:cxnLst/>
            <a:rect l="l" t="t" r="r" b="b"/>
            <a:pathLst>
              <a:path w="5314950" h="762000">
                <a:moveTo>
                  <a:pt x="76200" y="0"/>
                </a:moveTo>
                <a:lnTo>
                  <a:pt x="5238750" y="0"/>
                </a:lnTo>
                <a:cubicBezTo>
                  <a:pt x="5280806" y="0"/>
                  <a:pt x="5314950" y="34144"/>
                  <a:pt x="5314950" y="76200"/>
                </a:cubicBezTo>
                <a:lnTo>
                  <a:pt x="5314950" y="685800"/>
                </a:lnTo>
                <a:cubicBezTo>
                  <a:pt x="5314950" y="727856"/>
                  <a:pt x="5280806" y="762000"/>
                  <a:pt x="5238750" y="762000"/>
                </a:cubicBezTo>
                <a:lnTo>
                  <a:pt x="76200" y="762000"/>
                </a:lnTo>
                <a:cubicBezTo>
                  <a:pt x="34144" y="762000"/>
                  <a:pt x="0" y="727856"/>
                  <a:pt x="0" y="685800"/>
                </a:cubicBezTo>
                <a:lnTo>
                  <a:pt x="0" y="76200"/>
                </a:lnTo>
                <a:cubicBezTo>
                  <a:pt x="0" y="34144"/>
                  <a:pt x="34144" y="0"/>
                  <a:pt x="76200" y="0"/>
                </a:cubicBezTo>
                <a:close/>
              </a:path>
            </a:pathLst>
          </a:custGeom>
          <a:solidFill>
            <a:srgbClr val="8B0000">
              <a:alpha val="5098"/>
            </a:srgbClr>
          </a:solidFill>
          <a:ln/>
        </p:spPr>
      </p:sp>
      <p:sp>
        <p:nvSpPr>
          <p:cNvPr id="10" name="Text 8"/>
          <p:cNvSpPr/>
          <p:nvPr/>
        </p:nvSpPr>
        <p:spPr>
          <a:xfrm>
            <a:off x="604838" y="2628900"/>
            <a:ext cx="5172075" cy="266700"/>
          </a:xfrm>
          <a:prstGeom prst="rect">
            <a:avLst/>
          </a:prstGeom>
          <a:noFill/>
          <a:ln/>
        </p:spPr>
        <p:txBody>
          <a:bodyPr wrap="square" lIns="0" tIns="0" rIns="0" bIns="0" rtlCol="0" anchor="ctr"/>
          <a:lstStyle/>
          <a:p>
            <a:pPr algn="ctr">
              <a:lnSpc>
                <a:spcPct val="130000"/>
              </a:lnSpc>
            </a:pPr>
            <a:r>
              <a:rPr lang="en-US" sz="1350" dirty="0">
                <a:solidFill>
                  <a:srgbClr val="8B0000"/>
                </a:solidFill>
                <a:latin typeface="MiSans" pitchFamily="34" charset="0"/>
                <a:ea typeface="MiSans" pitchFamily="34" charset="-122"/>
                <a:cs typeface="MiSans" pitchFamily="34" charset="-120"/>
              </a:rPr>
              <a:t>Score = (Norm. Support Mass − Norm. Refute Mass)</a:t>
            </a:r>
            <a:endParaRPr lang="en-US" sz="1600" dirty="0"/>
          </a:p>
        </p:txBody>
      </p:sp>
      <p:sp>
        <p:nvSpPr>
          <p:cNvPr id="11" name="Text 9"/>
          <p:cNvSpPr/>
          <p:nvPr/>
        </p:nvSpPr>
        <p:spPr>
          <a:xfrm>
            <a:off x="614363" y="2971800"/>
            <a:ext cx="5153025"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Where masses are normalized by total evidence count</a:t>
            </a:r>
            <a:endParaRPr lang="en-US" sz="1600" dirty="0"/>
          </a:p>
        </p:txBody>
      </p:sp>
      <p:sp>
        <p:nvSpPr>
          <p:cNvPr id="12" name="Shape 10"/>
          <p:cNvSpPr/>
          <p:nvPr/>
        </p:nvSpPr>
        <p:spPr>
          <a:xfrm>
            <a:off x="533400" y="33909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22C55E">
              <a:alpha val="10196"/>
            </a:srgbClr>
          </a:solidFill>
          <a:ln/>
        </p:spPr>
      </p:sp>
      <p:sp>
        <p:nvSpPr>
          <p:cNvPr id="13" name="Text 11"/>
          <p:cNvSpPr/>
          <p:nvPr/>
        </p:nvSpPr>
        <p:spPr>
          <a:xfrm>
            <a:off x="571500" y="3524250"/>
            <a:ext cx="685800" cy="228600"/>
          </a:xfrm>
          <a:prstGeom prst="rect">
            <a:avLst/>
          </a:prstGeom>
          <a:noFill/>
          <a:ln/>
        </p:spPr>
        <p:txBody>
          <a:bodyPr wrap="square" lIns="0" tIns="0" rIns="0" bIns="0" rtlCol="0" anchor="ctr"/>
          <a:lstStyle/>
          <a:p>
            <a:pPr algn="ct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+1.0</a:t>
            </a:r>
            <a:endParaRPr lang="en-US" sz="1600" dirty="0"/>
          </a:p>
        </p:txBody>
      </p:sp>
      <p:sp>
        <p:nvSpPr>
          <p:cNvPr id="14" name="Text 12"/>
          <p:cNvSpPr/>
          <p:nvPr/>
        </p:nvSpPr>
        <p:spPr>
          <a:xfrm>
            <a:off x="1333500" y="34671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Absolute Support</a:t>
            </a:r>
            <a:endParaRPr lang="en-US" sz="1600" dirty="0"/>
          </a:p>
        </p:txBody>
      </p:sp>
      <p:sp>
        <p:nvSpPr>
          <p:cNvPr id="15" name="Text 13"/>
          <p:cNvSpPr/>
          <p:nvPr/>
        </p:nvSpPr>
        <p:spPr>
          <a:xfrm>
            <a:off x="1333500" y="36576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All evidence supports the claim</a:t>
            </a:r>
            <a:endParaRPr lang="en-US" sz="1600" dirty="0"/>
          </a:p>
        </p:txBody>
      </p:sp>
      <p:sp>
        <p:nvSpPr>
          <p:cNvPr id="16" name="Shape 14"/>
          <p:cNvSpPr/>
          <p:nvPr/>
        </p:nvSpPr>
        <p:spPr>
          <a:xfrm>
            <a:off x="533400" y="39624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6B7280">
              <a:alpha val="10196"/>
            </a:srgbClr>
          </a:solidFill>
          <a:ln/>
        </p:spPr>
      </p:sp>
      <p:sp>
        <p:nvSpPr>
          <p:cNvPr id="17" name="Text 15"/>
          <p:cNvSpPr/>
          <p:nvPr/>
        </p:nvSpPr>
        <p:spPr>
          <a:xfrm>
            <a:off x="571500" y="4095750"/>
            <a:ext cx="685800" cy="228600"/>
          </a:xfrm>
          <a:prstGeom prst="rect">
            <a:avLst/>
          </a:prstGeom>
          <a:noFill/>
          <a:ln/>
        </p:spPr>
        <p:txBody>
          <a:bodyPr wrap="square" lIns="0" tIns="0" rIns="0" bIns="0" rtlCol="0" anchor="ctr"/>
          <a:lstStyle/>
          <a:p>
            <a:pPr algn="ctr">
              <a:lnSpc>
                <a:spcPct val="130000"/>
              </a:lnSpc>
            </a:pPr>
            <a:r>
              <a:rPr lang="en-US" sz="1200" b="1" dirty="0">
                <a:solidFill>
                  <a:srgbClr val="6B7280"/>
                </a:solidFill>
                <a:latin typeface="Sorts Mill Goudy" pitchFamily="34" charset="0"/>
                <a:ea typeface="Sorts Mill Goudy" pitchFamily="34" charset="-122"/>
                <a:cs typeface="Sorts Mill Goudy" pitchFamily="34" charset="-120"/>
              </a:rPr>
              <a:t>0.0</a:t>
            </a:r>
            <a:endParaRPr lang="en-US" sz="1600" dirty="0"/>
          </a:p>
        </p:txBody>
      </p:sp>
      <p:sp>
        <p:nvSpPr>
          <p:cNvPr id="18" name="Text 16"/>
          <p:cNvSpPr/>
          <p:nvPr/>
        </p:nvSpPr>
        <p:spPr>
          <a:xfrm>
            <a:off x="1333500" y="40386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Ambiguous / NEI</a:t>
            </a:r>
            <a:endParaRPr lang="en-US" sz="1600" dirty="0"/>
          </a:p>
        </p:txBody>
      </p:sp>
      <p:sp>
        <p:nvSpPr>
          <p:cNvPr id="19" name="Text 17"/>
          <p:cNvSpPr/>
          <p:nvPr/>
        </p:nvSpPr>
        <p:spPr>
          <a:xfrm>
            <a:off x="1333500" y="42291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Insufficient or conflicting evidence</a:t>
            </a:r>
            <a:endParaRPr lang="en-US" sz="1600" dirty="0"/>
          </a:p>
        </p:txBody>
      </p:sp>
      <p:sp>
        <p:nvSpPr>
          <p:cNvPr id="20" name="Shape 18"/>
          <p:cNvSpPr/>
          <p:nvPr/>
        </p:nvSpPr>
        <p:spPr>
          <a:xfrm>
            <a:off x="533400" y="45339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8B0000">
              <a:alpha val="10196"/>
            </a:srgbClr>
          </a:solidFill>
          <a:ln/>
        </p:spPr>
      </p:sp>
      <p:sp>
        <p:nvSpPr>
          <p:cNvPr id="21" name="Text 19"/>
          <p:cNvSpPr/>
          <p:nvPr/>
        </p:nvSpPr>
        <p:spPr>
          <a:xfrm>
            <a:off x="571500" y="4667250"/>
            <a:ext cx="685800" cy="228600"/>
          </a:xfrm>
          <a:prstGeom prst="rect">
            <a:avLst/>
          </a:prstGeom>
          <a:noFill/>
          <a:ln/>
        </p:spPr>
        <p:txBody>
          <a:bodyPr wrap="square" lIns="0" tIns="0" rIns="0" bIns="0" rtlCol="0" anchor="ctr"/>
          <a:lstStyle/>
          <a:p>
            <a:pPr algn="ct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-1.0</a:t>
            </a:r>
            <a:endParaRPr lang="en-US" sz="1600" dirty="0"/>
          </a:p>
        </p:txBody>
      </p:sp>
      <p:sp>
        <p:nvSpPr>
          <p:cNvPr id="22" name="Text 20"/>
          <p:cNvSpPr/>
          <p:nvPr/>
        </p:nvSpPr>
        <p:spPr>
          <a:xfrm>
            <a:off x="1333500" y="46101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Absolute Refutation</a:t>
            </a:r>
            <a:endParaRPr lang="en-US" sz="1600" dirty="0"/>
          </a:p>
        </p:txBody>
      </p:sp>
      <p:sp>
        <p:nvSpPr>
          <p:cNvPr id="23" name="Text 21"/>
          <p:cNvSpPr/>
          <p:nvPr/>
        </p:nvSpPr>
        <p:spPr>
          <a:xfrm>
            <a:off x="1333500" y="48006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All evidence refutes the claim</a:t>
            </a:r>
            <a:endParaRPr lang="en-US" sz="1600" dirty="0"/>
          </a:p>
        </p:txBody>
      </p:sp>
      <p:sp>
        <p:nvSpPr>
          <p:cNvPr id="24" name="Shape 22"/>
          <p:cNvSpPr/>
          <p:nvPr/>
        </p:nvSpPr>
        <p:spPr>
          <a:xfrm>
            <a:off x="6210300" y="13335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25" name="Shape 23"/>
          <p:cNvSpPr/>
          <p:nvPr/>
        </p:nvSpPr>
        <p:spPr>
          <a:xfrm>
            <a:off x="6210300" y="13335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22C55E"/>
          </a:solidFill>
          <a:ln/>
        </p:spPr>
      </p:sp>
      <p:sp>
        <p:nvSpPr>
          <p:cNvPr id="26" name="Text 24"/>
          <p:cNvSpPr/>
          <p:nvPr/>
        </p:nvSpPr>
        <p:spPr>
          <a:xfrm>
            <a:off x="6381750" y="1485900"/>
            <a:ext cx="5353050" cy="228600"/>
          </a:xfrm>
          <a:prstGeom prst="rect">
            <a:avLst/>
          </a:prstGeom>
          <a:noFill/>
          <a:ln/>
        </p:spPr>
        <p:txBody>
          <a:bodyPr wrap="square" lIns="0" tIns="0" rIns="0" bIns="0" rtlCol="0" anchor="ctr"/>
          <a:lstStyle/>
          <a:p>
            <a:pP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Strong Support (Score: +0.8)</a:t>
            </a:r>
            <a:endParaRPr lang="en-US" sz="1600" dirty="0"/>
          </a:p>
        </p:txBody>
      </p:sp>
      <p:sp>
        <p:nvSpPr>
          <p:cNvPr id="27" name="Shape 25"/>
          <p:cNvSpPr/>
          <p:nvPr/>
        </p:nvSpPr>
        <p:spPr>
          <a:xfrm>
            <a:off x="6381750" y="17907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5098"/>
            </a:srgbClr>
          </a:solidFill>
          <a:ln/>
        </p:spPr>
      </p:sp>
      <p:sp>
        <p:nvSpPr>
          <p:cNvPr id="28" name="Text 26"/>
          <p:cNvSpPr/>
          <p:nvPr/>
        </p:nvSpPr>
        <p:spPr>
          <a:xfrm>
            <a:off x="6381750" y="17907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4 SUPPORTS (0.9) + 1 NEI (0.5)</a:t>
            </a:r>
            <a:endParaRPr lang="en-US" sz="1600" dirty="0"/>
          </a:p>
        </p:txBody>
      </p:sp>
      <p:sp>
        <p:nvSpPr>
          <p:cNvPr id="29" name="Text 27"/>
          <p:cNvSpPr/>
          <p:nvPr/>
        </p:nvSpPr>
        <p:spPr>
          <a:xfrm>
            <a:off x="6381750" y="22098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(3.6 − 0) / 5 = 0.72 → +0.8 (rounded)</a:t>
            </a:r>
            <a:endParaRPr lang="en-US" sz="1600" dirty="0"/>
          </a:p>
        </p:txBody>
      </p:sp>
      <p:sp>
        <p:nvSpPr>
          <p:cNvPr id="30" name="Shape 28"/>
          <p:cNvSpPr/>
          <p:nvPr/>
        </p:nvSpPr>
        <p:spPr>
          <a:xfrm>
            <a:off x="6210300" y="26670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31" name="Shape 29"/>
          <p:cNvSpPr/>
          <p:nvPr/>
        </p:nvSpPr>
        <p:spPr>
          <a:xfrm>
            <a:off x="6210300" y="26670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6B7280"/>
          </a:solidFill>
          <a:ln/>
        </p:spPr>
      </p:sp>
      <p:sp>
        <p:nvSpPr>
          <p:cNvPr id="32" name="Text 30"/>
          <p:cNvSpPr/>
          <p:nvPr/>
        </p:nvSpPr>
        <p:spPr>
          <a:xfrm>
            <a:off x="6381750" y="2819400"/>
            <a:ext cx="5353050" cy="228600"/>
          </a:xfrm>
          <a:prstGeom prst="rect">
            <a:avLst/>
          </a:prstGeom>
          <a:noFill/>
          <a:ln/>
        </p:spPr>
        <p:txBody>
          <a:bodyPr wrap="square" lIns="0" tIns="0" rIns="0" bIns="0" rtlCol="0" anchor="ctr"/>
          <a:lstStyle/>
          <a:p>
            <a:pPr>
              <a:lnSpc>
                <a:spcPct val="130000"/>
              </a:lnSpc>
            </a:pPr>
            <a:r>
              <a:rPr lang="en-US" sz="1200" b="1" dirty="0">
                <a:solidFill>
                  <a:srgbClr val="6B7280"/>
                </a:solidFill>
                <a:latin typeface="Sorts Mill Goudy" pitchFamily="34" charset="0"/>
                <a:ea typeface="Sorts Mill Goudy" pitchFamily="34" charset="-122"/>
                <a:cs typeface="Sorts Mill Goudy" pitchFamily="34" charset="-120"/>
              </a:rPr>
              <a:t>Ambiguous (Score: 0.0)</a:t>
            </a:r>
            <a:endParaRPr lang="en-US" sz="1600" dirty="0"/>
          </a:p>
        </p:txBody>
      </p:sp>
      <p:sp>
        <p:nvSpPr>
          <p:cNvPr id="33" name="Shape 31"/>
          <p:cNvSpPr/>
          <p:nvPr/>
        </p:nvSpPr>
        <p:spPr>
          <a:xfrm>
            <a:off x="6381750" y="31242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6B7280">
              <a:alpha val="5098"/>
            </a:srgbClr>
          </a:solidFill>
          <a:ln/>
        </p:spPr>
      </p:sp>
      <p:sp>
        <p:nvSpPr>
          <p:cNvPr id="34" name="Text 32"/>
          <p:cNvSpPr/>
          <p:nvPr/>
        </p:nvSpPr>
        <p:spPr>
          <a:xfrm>
            <a:off x="6381750" y="31242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2 SUPPORTS (0.7) + 2 REFUTES (0.7) + 1 NEI</a:t>
            </a:r>
            <a:endParaRPr lang="en-US" sz="1600" dirty="0"/>
          </a:p>
        </p:txBody>
      </p:sp>
      <p:sp>
        <p:nvSpPr>
          <p:cNvPr id="35" name="Text 33"/>
          <p:cNvSpPr/>
          <p:nvPr/>
        </p:nvSpPr>
        <p:spPr>
          <a:xfrm>
            <a:off x="6381750" y="35433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(1.4 − 1.4) / 5 = 0 → 0.0 (NEI)</a:t>
            </a:r>
            <a:endParaRPr lang="en-US" sz="1600" dirty="0"/>
          </a:p>
        </p:txBody>
      </p:sp>
      <p:sp>
        <p:nvSpPr>
          <p:cNvPr id="36" name="Shape 34"/>
          <p:cNvSpPr/>
          <p:nvPr/>
        </p:nvSpPr>
        <p:spPr>
          <a:xfrm>
            <a:off x="6210300" y="40005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37" name="Shape 35"/>
          <p:cNvSpPr/>
          <p:nvPr/>
        </p:nvSpPr>
        <p:spPr>
          <a:xfrm>
            <a:off x="6210300" y="40005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8B0000"/>
          </a:solidFill>
          <a:ln/>
        </p:spPr>
      </p:sp>
      <p:sp>
        <p:nvSpPr>
          <p:cNvPr id="38" name="Text 36"/>
          <p:cNvSpPr/>
          <p:nvPr/>
        </p:nvSpPr>
        <p:spPr>
          <a:xfrm>
            <a:off x="6381750" y="4152900"/>
            <a:ext cx="5353050"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Strong Refutation (Score: -0.6)</a:t>
            </a:r>
            <a:endParaRPr lang="en-US" sz="1600" dirty="0"/>
          </a:p>
        </p:txBody>
      </p:sp>
      <p:sp>
        <p:nvSpPr>
          <p:cNvPr id="39" name="Shape 37"/>
          <p:cNvSpPr/>
          <p:nvPr/>
        </p:nvSpPr>
        <p:spPr>
          <a:xfrm>
            <a:off x="6381750" y="44577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0" name="Text 38"/>
          <p:cNvSpPr/>
          <p:nvPr/>
        </p:nvSpPr>
        <p:spPr>
          <a:xfrm>
            <a:off x="6381750" y="44577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1 SUPPORTS (0.6) + 3 REFUTES (0.8) + 1 NEI</a:t>
            </a:r>
            <a:endParaRPr lang="en-US" sz="1600" dirty="0"/>
          </a:p>
        </p:txBody>
      </p:sp>
      <p:sp>
        <p:nvSpPr>
          <p:cNvPr id="41" name="Text 39"/>
          <p:cNvSpPr/>
          <p:nvPr/>
        </p:nvSpPr>
        <p:spPr>
          <a:xfrm>
            <a:off x="6381750" y="48768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(0.6 − 2.4) / 5 = -0.36 → -0.6 (rounded)</a:t>
            </a:r>
            <a:endParaRPr lang="en-US" sz="1600" dirty="0"/>
          </a:p>
        </p:txBody>
      </p:sp>
      <p:sp>
        <p:nvSpPr>
          <p:cNvPr id="42" name="Shape 40"/>
          <p:cNvSpPr/>
          <p:nvPr/>
        </p:nvSpPr>
        <p:spPr>
          <a:xfrm>
            <a:off x="400050" y="5372100"/>
            <a:ext cx="11410950" cy="971550"/>
          </a:xfrm>
          <a:custGeom>
            <a:avLst/>
            <a:gdLst/>
            <a:ahLst/>
            <a:cxnLst/>
            <a:rect l="l" t="t" r="r" b="b"/>
            <a:pathLst>
              <a:path w="11410950" h="971550">
                <a:moveTo>
                  <a:pt x="38100" y="0"/>
                </a:moveTo>
                <a:lnTo>
                  <a:pt x="11334751" y="0"/>
                </a:lnTo>
                <a:cubicBezTo>
                  <a:pt x="11376835" y="0"/>
                  <a:pt x="11410950" y="34115"/>
                  <a:pt x="11410950" y="76199"/>
                </a:cubicBezTo>
                <a:lnTo>
                  <a:pt x="11410950" y="895351"/>
                </a:lnTo>
                <a:cubicBezTo>
                  <a:pt x="11410950" y="937435"/>
                  <a:pt x="11376835" y="971550"/>
                  <a:pt x="11334751" y="971550"/>
                </a:cubicBezTo>
                <a:lnTo>
                  <a:pt x="38100" y="971550"/>
                </a:lnTo>
                <a:cubicBezTo>
                  <a:pt x="17072" y="971550"/>
                  <a:pt x="0" y="954478"/>
                  <a:pt x="0" y="933450"/>
                </a:cubicBezTo>
                <a:lnTo>
                  <a:pt x="0" y="38100"/>
                </a:lnTo>
                <a:cubicBezTo>
                  <a:pt x="0" y="17072"/>
                  <a:pt x="17072" y="0"/>
                  <a:pt x="38100" y="0"/>
                </a:cubicBezTo>
                <a:close/>
              </a:path>
            </a:pathLst>
          </a:custGeom>
          <a:solidFill>
            <a:srgbClr val="8B0000">
              <a:alpha val="5098"/>
            </a:srgbClr>
          </a:solidFill>
          <a:ln/>
        </p:spPr>
      </p:sp>
      <p:sp>
        <p:nvSpPr>
          <p:cNvPr id="43" name="Shape 41"/>
          <p:cNvSpPr/>
          <p:nvPr/>
        </p:nvSpPr>
        <p:spPr>
          <a:xfrm>
            <a:off x="400050" y="5372100"/>
            <a:ext cx="38100" cy="971550"/>
          </a:xfrm>
          <a:custGeom>
            <a:avLst/>
            <a:gdLst/>
            <a:ahLst/>
            <a:cxnLst/>
            <a:rect l="l" t="t" r="r" b="b"/>
            <a:pathLst>
              <a:path w="38100" h="971550">
                <a:moveTo>
                  <a:pt x="38100" y="0"/>
                </a:moveTo>
                <a:lnTo>
                  <a:pt x="38100" y="0"/>
                </a:lnTo>
                <a:lnTo>
                  <a:pt x="38100" y="971550"/>
                </a:lnTo>
                <a:lnTo>
                  <a:pt x="38100" y="971550"/>
                </a:lnTo>
                <a:cubicBezTo>
                  <a:pt x="17072" y="971550"/>
                  <a:pt x="0" y="954478"/>
                  <a:pt x="0" y="933450"/>
                </a:cubicBezTo>
                <a:lnTo>
                  <a:pt x="0" y="38100"/>
                </a:lnTo>
                <a:cubicBezTo>
                  <a:pt x="0" y="17072"/>
                  <a:pt x="17072" y="0"/>
                  <a:pt x="38100" y="0"/>
                </a:cubicBezTo>
                <a:close/>
              </a:path>
            </a:pathLst>
          </a:custGeom>
          <a:solidFill>
            <a:srgbClr val="8B0000"/>
          </a:solidFill>
          <a:ln/>
        </p:spPr>
      </p:sp>
      <p:sp>
        <p:nvSpPr>
          <p:cNvPr id="44" name="Text 42"/>
          <p:cNvSpPr/>
          <p:nvPr/>
        </p:nvSpPr>
        <p:spPr>
          <a:xfrm>
            <a:off x="533400" y="5486400"/>
            <a:ext cx="11239500" cy="742950"/>
          </a:xfrm>
          <a:prstGeom prst="rect">
            <a:avLst/>
          </a:prstGeom>
          <a:noFill/>
          <a:ln/>
        </p:spPr>
        <p:txBody>
          <a:bodyPr wrap="square" lIns="0" tIns="0" rIns="0" bIns="0" rtlCol="0" anchor="ctr"/>
          <a:lstStyle/>
          <a:p>
            <a:pP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Application to KG Auditing:</a:t>
            </a:r>
            <a:r>
              <a:rPr lang="en-US" sz="1200" dirty="0">
                <a:solidFill>
                  <a:srgbClr val="1F2937"/>
                </a:solidFill>
                <a:latin typeface="Sorts Mill Goudy" pitchFamily="34" charset="0"/>
                <a:ea typeface="Sorts Mill Goudy" pitchFamily="34" charset="-122"/>
                <a:cs typeface="Sorts Mill Goudy" pitchFamily="34" charset="-120"/>
              </a:rPr>
              <a:t> The Polarity Scale converts qualitative verification into quantitative measurement, enabling systematic assessment of entire Knowledge Graph quality. Entities can be ranked by average polarity, identifying problematic domains requiring human review. </a:t>
            </a:r>
            <a:r>
              <a:rPr lang="en-US" sz="1200" b="1" dirty="0">
                <a:solidFill>
                  <a:srgbClr val="1F2937"/>
                </a:solidFill>
                <a:latin typeface="Sorts Mill Goudy" pitchFamily="34" charset="0"/>
                <a:ea typeface="Sorts Mill Goudy" pitchFamily="34" charset="-122"/>
                <a:cs typeface="Sorts Mill Goudy" pitchFamily="34" charset="-120"/>
              </a:rPr>
              <a:t>Important caveat:</a:t>
            </a:r>
            <a:r>
              <a:rPr lang="en-US" sz="1200" dirty="0">
                <a:solidFill>
                  <a:srgbClr val="1F2937"/>
                </a:solidFill>
                <a:latin typeface="Sorts Mill Goudy" pitchFamily="34" charset="0"/>
                <a:ea typeface="Sorts Mill Goudy" pitchFamily="34" charset="-122"/>
                <a:cs typeface="Sorts Mill Goudy" pitchFamily="34" charset="-120"/>
              </a:rPr>
              <a:t> These scores reflect </a:t>
            </a:r>
            <a:r>
              <a:rPr lang="en-US" sz="1200" b="1" dirty="0">
                <a:solidFill>
                  <a:srgbClr val="1F2937"/>
                </a:solidFill>
                <a:latin typeface="Sorts Mill Goudy" pitchFamily="34" charset="0"/>
                <a:ea typeface="Sorts Mill Goudy" pitchFamily="34" charset="-122"/>
                <a:cs typeface="Sorts Mill Goudy" pitchFamily="34" charset="-120"/>
              </a:rPr>
              <a:t>provenance alignment</a:t>
            </a:r>
            <a:r>
              <a:rPr lang="en-US" sz="1200" dirty="0">
                <a:solidFill>
                  <a:srgbClr val="1F2937"/>
                </a:solidFill>
                <a:latin typeface="Sorts Mill Goudy" pitchFamily="34" charset="0"/>
                <a:ea typeface="Sorts Mill Goudy" pitchFamily="34" charset="-122"/>
                <a:cs typeface="Sorts Mill Goudy" pitchFamily="34" charset="-120"/>
              </a:rPr>
              <a:t>, not factual accuracy.</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 y="1814"/>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2.7 CRITICAL PIVOT</a:t>
            </a:r>
            <a:endParaRPr lang="en-US" sz="1600" dirty="0"/>
          </a:p>
        </p:txBody>
      </p:sp>
      <p:sp>
        <p:nvSpPr>
          <p:cNvPr id="3" name="Text 1"/>
          <p:cNvSpPr/>
          <p:nvPr/>
        </p:nvSpPr>
        <p:spPr>
          <a:xfrm>
            <a:off x="31750" y="224064"/>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'Audit over Performance' Strategy</a:t>
            </a:r>
            <a:endParaRPr lang="en-US" sz="1600" dirty="0"/>
          </a:p>
        </p:txBody>
      </p:sp>
      <p:sp>
        <p:nvSpPr>
          <p:cNvPr id="4" name="Shape 2"/>
          <p:cNvSpPr/>
          <p:nvPr/>
        </p:nvSpPr>
        <p:spPr>
          <a:xfrm>
            <a:off x="31750" y="636814"/>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 y="827314"/>
            <a:ext cx="11557000" cy="1135063"/>
          </a:xfrm>
          <a:custGeom>
            <a:avLst/>
            <a:gdLst/>
            <a:ahLst/>
            <a:cxnLst/>
            <a:rect l="l" t="t" r="r" b="b"/>
            <a:pathLst>
              <a:path w="11557000" h="1135063">
                <a:moveTo>
                  <a:pt x="63495" y="0"/>
                </a:moveTo>
                <a:lnTo>
                  <a:pt x="11493505" y="0"/>
                </a:lnTo>
                <a:cubicBezTo>
                  <a:pt x="11528572" y="0"/>
                  <a:pt x="11557000" y="28428"/>
                  <a:pt x="11557000" y="63495"/>
                </a:cubicBezTo>
                <a:lnTo>
                  <a:pt x="11557000" y="1071567"/>
                </a:lnTo>
                <a:cubicBezTo>
                  <a:pt x="11557000" y="1106635"/>
                  <a:pt x="11528572" y="1135062"/>
                  <a:pt x="11493505" y="1135063"/>
                </a:cubicBezTo>
                <a:lnTo>
                  <a:pt x="63495" y="1135063"/>
                </a:lnTo>
                <a:cubicBezTo>
                  <a:pt x="28428" y="1135063"/>
                  <a:pt x="0" y="1106635"/>
                  <a:pt x="0" y="1071567"/>
                </a:cubicBezTo>
                <a:lnTo>
                  <a:pt x="0" y="63495"/>
                </a:lnTo>
                <a:cubicBezTo>
                  <a:pt x="0" y="28451"/>
                  <a:pt x="28451" y="0"/>
                  <a:pt x="63495" y="0"/>
                </a:cubicBezTo>
                <a:close/>
              </a:path>
            </a:pathLst>
          </a:custGeom>
          <a:solidFill>
            <a:srgbClr val="8B0000"/>
          </a:solidFill>
          <a:ln/>
          <a:effectLst>
            <a:outerShdw blurRad="119063" dist="79375" dir="5400000" algn="bl" rotWithShape="0">
              <a:srgbClr val="000000">
                <a:alpha val="10196"/>
              </a:srgbClr>
            </a:outerShdw>
          </a:effectLst>
        </p:spPr>
      </p:sp>
      <p:sp>
        <p:nvSpPr>
          <p:cNvPr id="6" name="Text 4"/>
          <p:cNvSpPr/>
          <p:nvPr/>
        </p:nvSpPr>
        <p:spPr>
          <a:xfrm>
            <a:off x="190500" y="986064"/>
            <a:ext cx="113347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Why Full Pipeline Testing Was Not Conducted</a:t>
            </a:r>
            <a:endParaRPr lang="en-US" sz="1600" dirty="0"/>
          </a:p>
        </p:txBody>
      </p:sp>
      <p:sp>
        <p:nvSpPr>
          <p:cNvPr id="7" name="Text 5"/>
          <p:cNvSpPr/>
          <p:nvPr/>
        </p:nvSpPr>
        <p:spPr>
          <a:xfrm>
            <a:off x="190500" y="1335314"/>
            <a:ext cx="113109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Preliminary audits of the Retrieval and Claim Entailment modules showed they were </a:t>
            </a:r>
            <a:r>
              <a:rPr lang="en-US" sz="1125" b="1" dirty="0">
                <a:solidFill>
                  <a:srgbClr val="FFFFFF"/>
                </a:solidFill>
                <a:latin typeface="Sorts Mill Goudy" pitchFamily="34" charset="0"/>
                <a:ea typeface="Sorts Mill Goudy" pitchFamily="34" charset="-122"/>
                <a:cs typeface="Sorts Mill Goudy" pitchFamily="34" charset="-120"/>
              </a:rPr>
              <a:t>underperforming compared to the original ProVe API</a:t>
            </a:r>
            <a:r>
              <a:rPr lang="en-US" sz="1125" dirty="0">
                <a:solidFill>
                  <a:srgbClr val="FFFFFF"/>
                </a:solidFill>
                <a:latin typeface="Sorts Mill Goudy" pitchFamily="34" charset="0"/>
                <a:ea typeface="Sorts Mill Goudy" pitchFamily="34" charset="-122"/>
                <a:cs typeface="Sorts Mill Goudy" pitchFamily="34" charset="-120"/>
              </a:rPr>
              <a:t>. Rather than continuing with flawed metrics and generating misleading performance numbers, the focus shifted to </a:t>
            </a:r>
            <a:r>
              <a:rPr lang="en-US" sz="1125" b="1" dirty="0">
                <a:solidFill>
                  <a:srgbClr val="FFFFFF"/>
                </a:solidFill>
                <a:latin typeface="Sorts Mill Goudy" pitchFamily="34" charset="0"/>
                <a:ea typeface="Sorts Mill Goudy" pitchFamily="34" charset="-122"/>
                <a:cs typeface="Sorts Mill Goudy" pitchFamily="34" charset="-120"/>
              </a:rPr>
              <a:t>Root Cause Analysis</a:t>
            </a:r>
            <a:r>
              <a:rPr lang="en-US" sz="1125"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31750" y="2133033"/>
            <a:ext cx="5683250" cy="1075531"/>
          </a:xfrm>
          <a:custGeom>
            <a:avLst/>
            <a:gdLst/>
            <a:ahLst/>
            <a:cxnLst/>
            <a:rect l="l" t="t" r="r" b="b"/>
            <a:pathLst>
              <a:path w="5683250" h="1460500">
                <a:moveTo>
                  <a:pt x="31750" y="0"/>
                </a:moveTo>
                <a:lnTo>
                  <a:pt x="5651500" y="0"/>
                </a:lnTo>
                <a:cubicBezTo>
                  <a:pt x="5669023" y="0"/>
                  <a:pt x="5683250" y="14227"/>
                  <a:pt x="5683250" y="31750"/>
                </a:cubicBezTo>
                <a:lnTo>
                  <a:pt x="5683250" y="1396997"/>
                </a:lnTo>
                <a:cubicBezTo>
                  <a:pt x="5683250" y="1432069"/>
                  <a:pt x="5654819" y="1460500"/>
                  <a:pt x="5619747" y="1460500"/>
                </a:cubicBezTo>
                <a:lnTo>
                  <a:pt x="63503" y="1460500"/>
                </a:lnTo>
                <a:cubicBezTo>
                  <a:pt x="28431" y="1460500"/>
                  <a:pt x="0" y="1432069"/>
                  <a:pt x="0" y="1396997"/>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9" name="Shape 7"/>
          <p:cNvSpPr/>
          <p:nvPr/>
        </p:nvSpPr>
        <p:spPr>
          <a:xfrm>
            <a:off x="31750" y="2133033"/>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10" name="Shape 8"/>
          <p:cNvSpPr/>
          <p:nvPr/>
        </p:nvSpPr>
        <p:spPr>
          <a:xfrm>
            <a:off x="222250" y="2307658"/>
            <a:ext cx="238125" cy="238125"/>
          </a:xfrm>
          <a:custGeom>
            <a:avLst/>
            <a:gdLst/>
            <a:ahLst/>
            <a:cxnLst/>
            <a:rect l="l" t="t" r="r" b="b"/>
            <a:pathLst>
              <a:path w="238125" h="238125">
                <a:moveTo>
                  <a:pt x="119062" y="238125"/>
                </a:moveTo>
                <a:cubicBezTo>
                  <a:pt x="184775" y="238125"/>
                  <a:pt x="238125" y="184775"/>
                  <a:pt x="238125" y="119062"/>
                </a:cubicBezTo>
                <a:cubicBezTo>
                  <a:pt x="238125" y="53350"/>
                  <a:pt x="184775" y="0"/>
                  <a:pt x="119062" y="0"/>
                </a:cubicBezTo>
                <a:cubicBezTo>
                  <a:pt x="53350" y="0"/>
                  <a:pt x="0" y="53350"/>
                  <a:pt x="0" y="119062"/>
                </a:cubicBezTo>
                <a:cubicBezTo>
                  <a:pt x="0" y="184775"/>
                  <a:pt x="53350" y="238125"/>
                  <a:pt x="119062" y="238125"/>
                </a:cubicBezTo>
                <a:close/>
                <a:moveTo>
                  <a:pt x="77670" y="77670"/>
                </a:moveTo>
                <a:cubicBezTo>
                  <a:pt x="82042" y="73298"/>
                  <a:pt x="89111" y="73298"/>
                  <a:pt x="93436" y="77670"/>
                </a:cubicBezTo>
                <a:lnTo>
                  <a:pt x="119016" y="103250"/>
                </a:lnTo>
                <a:lnTo>
                  <a:pt x="144596" y="77670"/>
                </a:lnTo>
                <a:cubicBezTo>
                  <a:pt x="148968" y="73298"/>
                  <a:pt x="156037" y="73298"/>
                  <a:pt x="160362" y="77670"/>
                </a:cubicBezTo>
                <a:cubicBezTo>
                  <a:pt x="164688" y="82042"/>
                  <a:pt x="164734" y="89111"/>
                  <a:pt x="160362" y="93436"/>
                </a:cubicBezTo>
                <a:lnTo>
                  <a:pt x="134782" y="119016"/>
                </a:lnTo>
                <a:lnTo>
                  <a:pt x="160362" y="144596"/>
                </a:lnTo>
                <a:cubicBezTo>
                  <a:pt x="164734" y="148968"/>
                  <a:pt x="164734" y="156037"/>
                  <a:pt x="160362" y="160362"/>
                </a:cubicBezTo>
                <a:cubicBezTo>
                  <a:pt x="155990" y="164688"/>
                  <a:pt x="148921" y="164734"/>
                  <a:pt x="144596" y="160362"/>
                </a:cubicBezTo>
                <a:lnTo>
                  <a:pt x="119016" y="134782"/>
                </a:lnTo>
                <a:lnTo>
                  <a:pt x="93436" y="160362"/>
                </a:lnTo>
                <a:cubicBezTo>
                  <a:pt x="89064" y="164734"/>
                  <a:pt x="81995" y="164734"/>
                  <a:pt x="77670" y="160362"/>
                </a:cubicBezTo>
                <a:cubicBezTo>
                  <a:pt x="73344" y="155990"/>
                  <a:pt x="73298" y="148921"/>
                  <a:pt x="77670" y="144596"/>
                </a:cubicBezTo>
                <a:lnTo>
                  <a:pt x="103250" y="119016"/>
                </a:lnTo>
                <a:lnTo>
                  <a:pt x="77670" y="93436"/>
                </a:lnTo>
                <a:cubicBezTo>
                  <a:pt x="73298" y="89064"/>
                  <a:pt x="73298" y="81995"/>
                  <a:pt x="77670" y="77670"/>
                </a:cubicBezTo>
                <a:close/>
              </a:path>
            </a:pathLst>
          </a:custGeom>
          <a:solidFill>
            <a:srgbClr val="8B0000"/>
          </a:solidFill>
          <a:ln/>
        </p:spPr>
      </p:sp>
      <p:sp>
        <p:nvSpPr>
          <p:cNvPr id="11" name="Text 9"/>
          <p:cNvSpPr/>
          <p:nvPr/>
        </p:nvSpPr>
        <p:spPr>
          <a:xfrm>
            <a:off x="583406" y="2315595"/>
            <a:ext cx="138906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What We Avoided</a:t>
            </a:r>
            <a:endParaRPr lang="en-US" sz="1600" dirty="0"/>
          </a:p>
        </p:txBody>
      </p:sp>
      <p:sp>
        <p:nvSpPr>
          <p:cNvPr id="12" name="Shape 10"/>
          <p:cNvSpPr/>
          <p:nvPr/>
        </p:nvSpPr>
        <p:spPr>
          <a:xfrm>
            <a:off x="206375" y="2704533"/>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8B0000"/>
          </a:solidFill>
          <a:ln/>
        </p:spPr>
      </p:sp>
      <p:sp>
        <p:nvSpPr>
          <p:cNvPr id="13" name="Text 11"/>
          <p:cNvSpPr/>
          <p:nvPr/>
        </p:nvSpPr>
        <p:spPr>
          <a:xfrm>
            <a:off x="412750" y="2672783"/>
            <a:ext cx="242887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Publishing incomplete performance metrics</a:t>
            </a:r>
            <a:endParaRPr lang="en-US" sz="1600" dirty="0"/>
          </a:p>
        </p:txBody>
      </p:sp>
      <p:sp>
        <p:nvSpPr>
          <p:cNvPr id="14" name="Shape 12"/>
          <p:cNvSpPr/>
          <p:nvPr/>
        </p:nvSpPr>
        <p:spPr>
          <a:xfrm>
            <a:off x="206375" y="2990283"/>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8B0000"/>
          </a:solidFill>
          <a:ln/>
        </p:spPr>
      </p:sp>
      <p:sp>
        <p:nvSpPr>
          <p:cNvPr id="15" name="Text 13"/>
          <p:cNvSpPr/>
          <p:nvPr/>
        </p:nvSpPr>
        <p:spPr>
          <a:xfrm>
            <a:off x="412750" y="2958533"/>
            <a:ext cx="280987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Masking underlying issues with aggregate statistics</a:t>
            </a:r>
            <a:endParaRPr lang="en-US" sz="1600" dirty="0"/>
          </a:p>
        </p:txBody>
      </p:sp>
      <p:sp>
        <p:nvSpPr>
          <p:cNvPr id="18" name="Shape 16"/>
          <p:cNvSpPr/>
          <p:nvPr/>
        </p:nvSpPr>
        <p:spPr>
          <a:xfrm>
            <a:off x="5905500" y="2133033"/>
            <a:ext cx="5683250" cy="1460500"/>
          </a:xfrm>
          <a:custGeom>
            <a:avLst/>
            <a:gdLst/>
            <a:ahLst/>
            <a:cxnLst/>
            <a:rect l="l" t="t" r="r" b="b"/>
            <a:pathLst>
              <a:path w="5683250" h="1460500">
                <a:moveTo>
                  <a:pt x="31750" y="0"/>
                </a:moveTo>
                <a:lnTo>
                  <a:pt x="5651500" y="0"/>
                </a:lnTo>
                <a:cubicBezTo>
                  <a:pt x="5669023" y="0"/>
                  <a:pt x="5683250" y="14227"/>
                  <a:pt x="5683250" y="31750"/>
                </a:cubicBezTo>
                <a:lnTo>
                  <a:pt x="5683250" y="1396997"/>
                </a:lnTo>
                <a:cubicBezTo>
                  <a:pt x="5683250" y="1432069"/>
                  <a:pt x="5654819" y="1460500"/>
                  <a:pt x="5619747" y="1460500"/>
                </a:cubicBezTo>
                <a:lnTo>
                  <a:pt x="63503" y="1460500"/>
                </a:lnTo>
                <a:cubicBezTo>
                  <a:pt x="28431" y="1460500"/>
                  <a:pt x="0" y="1432069"/>
                  <a:pt x="0" y="1396997"/>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5905500" y="2133033"/>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22C55E"/>
          </a:solidFill>
          <a:ln/>
        </p:spPr>
      </p:sp>
      <p:sp>
        <p:nvSpPr>
          <p:cNvPr id="20" name="Shape 18"/>
          <p:cNvSpPr/>
          <p:nvPr/>
        </p:nvSpPr>
        <p:spPr>
          <a:xfrm>
            <a:off x="6096000" y="2307658"/>
            <a:ext cx="238125" cy="238125"/>
          </a:xfrm>
          <a:custGeom>
            <a:avLst/>
            <a:gdLst/>
            <a:ahLst/>
            <a:cxnLst/>
            <a:rect l="l" t="t" r="r" b="b"/>
            <a:pathLst>
              <a:path w="238125" h="238125">
                <a:moveTo>
                  <a:pt x="119062" y="238125"/>
                </a:moveTo>
                <a:cubicBezTo>
                  <a:pt x="184775" y="238125"/>
                  <a:pt x="238125" y="184775"/>
                  <a:pt x="238125" y="119062"/>
                </a:cubicBezTo>
                <a:cubicBezTo>
                  <a:pt x="238125" y="53350"/>
                  <a:pt x="184775" y="0"/>
                  <a:pt x="119062" y="0"/>
                </a:cubicBezTo>
                <a:cubicBezTo>
                  <a:pt x="53350" y="0"/>
                  <a:pt x="0" y="53350"/>
                  <a:pt x="0" y="119062"/>
                </a:cubicBezTo>
                <a:cubicBezTo>
                  <a:pt x="0" y="184775"/>
                  <a:pt x="53350" y="238125"/>
                  <a:pt x="119062" y="238125"/>
                </a:cubicBezTo>
                <a:close/>
                <a:moveTo>
                  <a:pt x="158316" y="98924"/>
                </a:moveTo>
                <a:lnTo>
                  <a:pt x="121109" y="158455"/>
                </a:lnTo>
                <a:cubicBezTo>
                  <a:pt x="119156" y="161572"/>
                  <a:pt x="115807" y="163525"/>
                  <a:pt x="112133" y="163711"/>
                </a:cubicBezTo>
                <a:cubicBezTo>
                  <a:pt x="108458" y="163897"/>
                  <a:pt x="104924" y="162223"/>
                  <a:pt x="102738" y="159246"/>
                </a:cubicBezTo>
                <a:lnTo>
                  <a:pt x="80414" y="129480"/>
                </a:lnTo>
                <a:cubicBezTo>
                  <a:pt x="76693" y="124551"/>
                  <a:pt x="77716" y="117574"/>
                  <a:pt x="82646" y="113854"/>
                </a:cubicBezTo>
                <a:cubicBezTo>
                  <a:pt x="87576" y="110133"/>
                  <a:pt x="94552" y="111156"/>
                  <a:pt x="98273" y="116086"/>
                </a:cubicBezTo>
                <a:lnTo>
                  <a:pt x="110830" y="132829"/>
                </a:lnTo>
                <a:lnTo>
                  <a:pt x="139387" y="87111"/>
                </a:lnTo>
                <a:cubicBezTo>
                  <a:pt x="142642" y="81902"/>
                  <a:pt x="149526" y="80274"/>
                  <a:pt x="154781" y="83576"/>
                </a:cubicBezTo>
                <a:cubicBezTo>
                  <a:pt x="160037" y="86878"/>
                  <a:pt x="161618" y="93715"/>
                  <a:pt x="158316" y="98971"/>
                </a:cubicBezTo>
                <a:close/>
              </a:path>
            </a:pathLst>
          </a:custGeom>
          <a:solidFill>
            <a:srgbClr val="22C55E"/>
          </a:solidFill>
          <a:ln/>
        </p:spPr>
      </p:sp>
      <p:sp>
        <p:nvSpPr>
          <p:cNvPr id="21" name="Text 19"/>
          <p:cNvSpPr/>
          <p:nvPr/>
        </p:nvSpPr>
        <p:spPr>
          <a:xfrm>
            <a:off x="6457157" y="2315595"/>
            <a:ext cx="1587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What We Did Instead</a:t>
            </a:r>
            <a:endParaRPr lang="en-US" sz="1600" dirty="0"/>
          </a:p>
        </p:txBody>
      </p:sp>
      <p:sp>
        <p:nvSpPr>
          <p:cNvPr id="22" name="Shape 20"/>
          <p:cNvSpPr/>
          <p:nvPr/>
        </p:nvSpPr>
        <p:spPr>
          <a:xfrm>
            <a:off x="6080125" y="2704533"/>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3" name="Text 21"/>
          <p:cNvSpPr/>
          <p:nvPr/>
        </p:nvSpPr>
        <p:spPr>
          <a:xfrm>
            <a:off x="6286500" y="2672783"/>
            <a:ext cx="2738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Investigating why performance differed from API</a:t>
            </a:r>
            <a:endParaRPr lang="en-US" sz="1600" dirty="0"/>
          </a:p>
        </p:txBody>
      </p:sp>
      <p:sp>
        <p:nvSpPr>
          <p:cNvPr id="24" name="Shape 22"/>
          <p:cNvSpPr/>
          <p:nvPr/>
        </p:nvSpPr>
        <p:spPr>
          <a:xfrm>
            <a:off x="6080125" y="2990283"/>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5" name="Text 23"/>
          <p:cNvSpPr/>
          <p:nvPr/>
        </p:nvSpPr>
        <p:spPr>
          <a:xfrm>
            <a:off x="6286500" y="2958533"/>
            <a:ext cx="260350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Identified private weights and proprietary logic</a:t>
            </a:r>
            <a:endParaRPr lang="en-US" sz="1600" dirty="0"/>
          </a:p>
        </p:txBody>
      </p:sp>
      <p:sp>
        <p:nvSpPr>
          <p:cNvPr id="26" name="Shape 24"/>
          <p:cNvSpPr/>
          <p:nvPr/>
        </p:nvSpPr>
        <p:spPr>
          <a:xfrm>
            <a:off x="6080125" y="3276033"/>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7" name="Text 25"/>
          <p:cNvSpPr/>
          <p:nvPr/>
        </p:nvSpPr>
        <p:spPr>
          <a:xfrm>
            <a:off x="6286500" y="3244283"/>
            <a:ext cx="212725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Documented the Reproducibility Gap</a:t>
            </a:r>
            <a:endParaRPr lang="en-US" sz="1600" dirty="0"/>
          </a:p>
        </p:txBody>
      </p:sp>
      <p:sp>
        <p:nvSpPr>
          <p:cNvPr id="28" name="Text 26"/>
          <p:cNvSpPr/>
          <p:nvPr/>
        </p:nvSpPr>
        <p:spPr>
          <a:xfrm>
            <a:off x="47625" y="3228408"/>
            <a:ext cx="11652250" cy="254000"/>
          </a:xfrm>
          <a:prstGeom prst="rect">
            <a:avLst/>
          </a:prstGeom>
          <a:noFill/>
          <a:ln/>
        </p:spPr>
        <p:txBody>
          <a:bodyPr wrap="square" lIns="0" tIns="0" rIns="0" bIns="0" rtlCol="0" anchor="ctr"/>
          <a:lstStyle/>
          <a:p>
            <a:pPr>
              <a:lnSpc>
                <a:spcPct val="110000"/>
              </a:lnSpc>
            </a:pPr>
            <a:r>
              <a:rPr lang="en-US" sz="1500" b="1" dirty="0">
                <a:solidFill>
                  <a:srgbClr val="1F2937"/>
                </a:solidFill>
                <a:latin typeface="Sorts Mill Goudy" pitchFamily="34" charset="0"/>
                <a:ea typeface="Sorts Mill Goudy" pitchFamily="34" charset="-122"/>
                <a:cs typeface="Sorts Mill Goudy" pitchFamily="34" charset="-120"/>
              </a:rPr>
              <a:t>The Pivot Timeline</a:t>
            </a:r>
            <a:endParaRPr lang="en-US" sz="1600" dirty="0"/>
          </a:p>
        </p:txBody>
      </p:sp>
      <p:sp>
        <p:nvSpPr>
          <p:cNvPr id="29" name="Shape 27"/>
          <p:cNvSpPr/>
          <p:nvPr/>
        </p:nvSpPr>
        <p:spPr>
          <a:xfrm>
            <a:off x="238125" y="3609408"/>
            <a:ext cx="31750" cy="3079750"/>
          </a:xfrm>
          <a:custGeom>
            <a:avLst/>
            <a:gdLst/>
            <a:ahLst/>
            <a:cxnLst/>
            <a:rect l="l" t="t" r="r" b="b"/>
            <a:pathLst>
              <a:path w="31750" h="3079750">
                <a:moveTo>
                  <a:pt x="0" y="0"/>
                </a:moveTo>
                <a:lnTo>
                  <a:pt x="31750" y="0"/>
                </a:lnTo>
                <a:lnTo>
                  <a:pt x="31750" y="3079750"/>
                </a:lnTo>
                <a:lnTo>
                  <a:pt x="0" y="3079750"/>
                </a:lnTo>
                <a:lnTo>
                  <a:pt x="0" y="0"/>
                </a:lnTo>
                <a:close/>
              </a:path>
            </a:pathLst>
          </a:custGeom>
          <a:solidFill>
            <a:srgbClr val="8B0000"/>
          </a:solidFill>
          <a:ln/>
        </p:spPr>
      </p:sp>
      <p:sp>
        <p:nvSpPr>
          <p:cNvPr id="30" name="Shape 28"/>
          <p:cNvSpPr/>
          <p:nvPr/>
        </p:nvSpPr>
        <p:spPr>
          <a:xfrm>
            <a:off x="571500" y="3609408"/>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1" name="Shape 29"/>
          <p:cNvSpPr/>
          <p:nvPr/>
        </p:nvSpPr>
        <p:spPr>
          <a:xfrm>
            <a:off x="571500" y="3609408"/>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8B0000"/>
          </a:solidFill>
          <a:ln/>
        </p:spPr>
      </p:sp>
      <p:sp>
        <p:nvSpPr>
          <p:cNvPr id="32" name="Text 30"/>
          <p:cNvSpPr/>
          <p:nvPr/>
        </p:nvSpPr>
        <p:spPr>
          <a:xfrm>
            <a:off x="682625" y="3704658"/>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Initial Testing</a:t>
            </a:r>
            <a:endParaRPr lang="en-US" sz="1600" dirty="0"/>
          </a:p>
        </p:txBody>
      </p:sp>
      <p:sp>
        <p:nvSpPr>
          <p:cNvPr id="33" name="Text 31"/>
          <p:cNvSpPr/>
          <p:nvPr/>
        </p:nvSpPr>
        <p:spPr>
          <a:xfrm>
            <a:off x="682625" y="3895158"/>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Ran baseline tests on Retrieval &amp; Entailment modules</a:t>
            </a:r>
            <a:endParaRPr lang="en-US" sz="1600" dirty="0"/>
          </a:p>
        </p:txBody>
      </p:sp>
      <p:sp>
        <p:nvSpPr>
          <p:cNvPr id="34" name="Shape 32"/>
          <p:cNvSpPr/>
          <p:nvPr/>
        </p:nvSpPr>
        <p:spPr>
          <a:xfrm>
            <a:off x="571500" y="4244408"/>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5" name="Shape 33"/>
          <p:cNvSpPr/>
          <p:nvPr/>
        </p:nvSpPr>
        <p:spPr>
          <a:xfrm>
            <a:off x="571500" y="4244408"/>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8B0000"/>
          </a:solidFill>
          <a:ln/>
        </p:spPr>
      </p:sp>
      <p:sp>
        <p:nvSpPr>
          <p:cNvPr id="36" name="Text 34"/>
          <p:cNvSpPr/>
          <p:nvPr/>
        </p:nvSpPr>
        <p:spPr>
          <a:xfrm>
            <a:off x="682625" y="4339658"/>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Performance Gap Identified</a:t>
            </a:r>
            <a:endParaRPr lang="en-US" sz="1600" dirty="0"/>
          </a:p>
        </p:txBody>
      </p:sp>
      <p:sp>
        <p:nvSpPr>
          <p:cNvPr id="37" name="Text 35"/>
          <p:cNvSpPr/>
          <p:nvPr/>
        </p:nvSpPr>
        <p:spPr>
          <a:xfrm>
            <a:off x="682625" y="4530158"/>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Local modules underperformed vs original API</a:t>
            </a:r>
            <a:endParaRPr lang="en-US" sz="1600" dirty="0"/>
          </a:p>
        </p:txBody>
      </p:sp>
      <p:sp>
        <p:nvSpPr>
          <p:cNvPr id="38" name="Shape 36"/>
          <p:cNvSpPr/>
          <p:nvPr/>
        </p:nvSpPr>
        <p:spPr>
          <a:xfrm>
            <a:off x="571500" y="4879408"/>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59E0B">
              <a:alpha val="10196"/>
            </a:srgbClr>
          </a:solidFill>
          <a:ln/>
          <a:effectLst>
            <a:outerShdw blurRad="23813" dist="7938" dir="5400000" algn="bl" rotWithShape="0">
              <a:srgbClr val="000000">
                <a:alpha val="10196"/>
              </a:srgbClr>
            </a:outerShdw>
          </a:effectLst>
        </p:spPr>
      </p:sp>
      <p:sp>
        <p:nvSpPr>
          <p:cNvPr id="39" name="Shape 37"/>
          <p:cNvSpPr/>
          <p:nvPr/>
        </p:nvSpPr>
        <p:spPr>
          <a:xfrm>
            <a:off x="571500" y="4879408"/>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F59E0B"/>
          </a:solidFill>
          <a:ln/>
        </p:spPr>
      </p:sp>
      <p:sp>
        <p:nvSpPr>
          <p:cNvPr id="40" name="Text 38"/>
          <p:cNvSpPr/>
          <p:nvPr/>
        </p:nvSpPr>
        <p:spPr>
          <a:xfrm>
            <a:off x="682625" y="4974658"/>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Decision Point</a:t>
            </a:r>
            <a:endParaRPr lang="en-US" sz="1600" dirty="0"/>
          </a:p>
        </p:txBody>
      </p:sp>
      <p:sp>
        <p:nvSpPr>
          <p:cNvPr id="41" name="Text 39"/>
          <p:cNvSpPr/>
          <p:nvPr/>
        </p:nvSpPr>
        <p:spPr>
          <a:xfrm>
            <a:off x="682625" y="5165158"/>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Continue with flawed metrics OR investigate root cause?</a:t>
            </a:r>
            <a:endParaRPr lang="en-US" sz="1600" dirty="0"/>
          </a:p>
        </p:txBody>
      </p:sp>
      <p:sp>
        <p:nvSpPr>
          <p:cNvPr id="42" name="Shape 40"/>
          <p:cNvSpPr/>
          <p:nvPr/>
        </p:nvSpPr>
        <p:spPr>
          <a:xfrm>
            <a:off x="571500" y="5514408"/>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3" name="Shape 41"/>
          <p:cNvSpPr/>
          <p:nvPr/>
        </p:nvSpPr>
        <p:spPr>
          <a:xfrm>
            <a:off x="571500" y="5514408"/>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22C55E"/>
          </a:solidFill>
          <a:ln/>
        </p:spPr>
      </p:sp>
      <p:sp>
        <p:nvSpPr>
          <p:cNvPr id="44" name="Text 42"/>
          <p:cNvSpPr/>
          <p:nvPr/>
        </p:nvSpPr>
        <p:spPr>
          <a:xfrm>
            <a:off x="682625" y="5609658"/>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Pivot to Root Cause Analysis</a:t>
            </a:r>
            <a:endParaRPr lang="en-US" sz="1600" dirty="0"/>
          </a:p>
        </p:txBody>
      </p:sp>
      <p:sp>
        <p:nvSpPr>
          <p:cNvPr id="45" name="Text 43"/>
          <p:cNvSpPr/>
          <p:nvPr/>
        </p:nvSpPr>
        <p:spPr>
          <a:xfrm>
            <a:off x="682625" y="5800158"/>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Shifted focus to understanding the gap</a:t>
            </a:r>
            <a:endParaRPr lang="en-US" sz="1600" dirty="0"/>
          </a:p>
        </p:txBody>
      </p:sp>
      <p:sp>
        <p:nvSpPr>
          <p:cNvPr id="46" name="Shape 44"/>
          <p:cNvSpPr/>
          <p:nvPr/>
        </p:nvSpPr>
        <p:spPr>
          <a:xfrm>
            <a:off x="571500" y="6149408"/>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7" name="Shape 45"/>
          <p:cNvSpPr/>
          <p:nvPr/>
        </p:nvSpPr>
        <p:spPr>
          <a:xfrm>
            <a:off x="571500" y="6149408"/>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22C55E"/>
          </a:solidFill>
          <a:ln/>
        </p:spPr>
      </p:sp>
      <p:sp>
        <p:nvSpPr>
          <p:cNvPr id="48" name="Text 46"/>
          <p:cNvSpPr/>
          <p:nvPr/>
        </p:nvSpPr>
        <p:spPr>
          <a:xfrm>
            <a:off x="682625" y="6244658"/>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Reproducibility Gap Discovered</a:t>
            </a:r>
            <a:endParaRPr lang="en-US" sz="1600" dirty="0"/>
          </a:p>
        </p:txBody>
      </p:sp>
      <p:sp>
        <p:nvSpPr>
          <p:cNvPr id="49" name="Text 47"/>
          <p:cNvSpPr/>
          <p:nvPr/>
        </p:nvSpPr>
        <p:spPr>
          <a:xfrm>
            <a:off x="682625" y="6435158"/>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Identified private weights and proprietary logic in API</a:t>
            </a:r>
            <a:endParaRPr lang="en-US" sz="1600" dirty="0"/>
          </a:p>
        </p:txBody>
      </p:sp>
      <p:sp>
        <p:nvSpPr>
          <p:cNvPr id="53" name="Shape 51"/>
          <p:cNvSpPr/>
          <p:nvPr/>
        </p:nvSpPr>
        <p:spPr>
          <a:xfrm>
            <a:off x="47625" y="3609408"/>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4" name="Text 52"/>
          <p:cNvSpPr/>
          <p:nvPr/>
        </p:nvSpPr>
        <p:spPr>
          <a:xfrm>
            <a:off x="15875" y="3609408"/>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55" name="Shape 53"/>
          <p:cNvSpPr/>
          <p:nvPr/>
        </p:nvSpPr>
        <p:spPr>
          <a:xfrm>
            <a:off x="47625" y="4244408"/>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6" name="Text 54"/>
          <p:cNvSpPr/>
          <p:nvPr/>
        </p:nvSpPr>
        <p:spPr>
          <a:xfrm>
            <a:off x="15875" y="4244408"/>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57" name="Shape 55"/>
          <p:cNvSpPr/>
          <p:nvPr/>
        </p:nvSpPr>
        <p:spPr>
          <a:xfrm>
            <a:off x="47625" y="4879408"/>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F59E0B"/>
          </a:solidFill>
          <a:ln/>
        </p:spPr>
      </p:sp>
      <p:sp>
        <p:nvSpPr>
          <p:cNvPr id="58" name="Text 56"/>
          <p:cNvSpPr/>
          <p:nvPr/>
        </p:nvSpPr>
        <p:spPr>
          <a:xfrm>
            <a:off x="15875" y="4879408"/>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59" name="Shape 57"/>
          <p:cNvSpPr/>
          <p:nvPr/>
        </p:nvSpPr>
        <p:spPr>
          <a:xfrm>
            <a:off x="47625" y="5514408"/>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22C55E"/>
          </a:solidFill>
          <a:ln/>
        </p:spPr>
      </p:sp>
      <p:sp>
        <p:nvSpPr>
          <p:cNvPr id="60" name="Text 58"/>
          <p:cNvSpPr/>
          <p:nvPr/>
        </p:nvSpPr>
        <p:spPr>
          <a:xfrm>
            <a:off x="15875" y="5514408"/>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61" name="Shape 59"/>
          <p:cNvSpPr/>
          <p:nvPr/>
        </p:nvSpPr>
        <p:spPr>
          <a:xfrm>
            <a:off x="47625" y="6149408"/>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22C55E"/>
          </a:solidFill>
          <a:ln/>
        </p:spPr>
      </p:sp>
      <p:sp>
        <p:nvSpPr>
          <p:cNvPr id="62" name="Text 60"/>
          <p:cNvSpPr/>
          <p:nvPr/>
        </p:nvSpPr>
        <p:spPr>
          <a:xfrm>
            <a:off x="15875" y="6149408"/>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
        <p:nvSpPr>
          <p:cNvPr id="124" name="Text 26">
            <a:extLst>
              <a:ext uri="{FF2B5EF4-FFF2-40B4-BE49-F238E27FC236}">
                <a16:creationId xmlns:a16="http://schemas.microsoft.com/office/drawing/2014/main" id="{7418A04C-128A-9CC0-1BB3-98E8BB212FAF}"/>
              </a:ext>
            </a:extLst>
          </p:cNvPr>
          <p:cNvSpPr/>
          <p:nvPr/>
        </p:nvSpPr>
        <p:spPr>
          <a:xfrm>
            <a:off x="47625" y="3240314"/>
            <a:ext cx="11652250" cy="254000"/>
          </a:xfrm>
          <a:prstGeom prst="rect">
            <a:avLst/>
          </a:prstGeom>
          <a:noFill/>
          <a:ln/>
        </p:spPr>
        <p:txBody>
          <a:bodyPr wrap="square" lIns="0" tIns="0" rIns="0" bIns="0" rtlCol="0" anchor="ctr"/>
          <a:lstStyle/>
          <a:p>
            <a:pPr>
              <a:lnSpc>
                <a:spcPct val="110000"/>
              </a:lnSpc>
            </a:pPr>
            <a:r>
              <a:rPr lang="en-US" sz="1500" b="1" dirty="0">
                <a:solidFill>
                  <a:srgbClr val="1F2937"/>
                </a:solidFill>
                <a:latin typeface="Sorts Mill Goudy" pitchFamily="34" charset="0"/>
                <a:ea typeface="Sorts Mill Goudy" pitchFamily="34" charset="-122"/>
                <a:cs typeface="Sorts Mill Goudy" pitchFamily="34" charset="-120"/>
              </a:rPr>
              <a:t>The Pivot Timeline</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2.8 ROOT CAUSE ANALYSIS</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17.5% Reproducibility Gap</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71563"/>
          </a:xfrm>
          <a:custGeom>
            <a:avLst/>
            <a:gdLst/>
            <a:ahLst/>
            <a:cxnLst/>
            <a:rect l="l" t="t" r="r" b="b"/>
            <a:pathLst>
              <a:path w="11557000" h="1071563">
                <a:moveTo>
                  <a:pt x="63501" y="0"/>
                </a:moveTo>
                <a:lnTo>
                  <a:pt x="11493499" y="0"/>
                </a:lnTo>
                <a:cubicBezTo>
                  <a:pt x="11528570" y="0"/>
                  <a:pt x="11557000" y="28430"/>
                  <a:pt x="11557000" y="63501"/>
                </a:cubicBezTo>
                <a:lnTo>
                  <a:pt x="11557000" y="1008062"/>
                </a:lnTo>
                <a:cubicBezTo>
                  <a:pt x="11557000" y="1043132"/>
                  <a:pt x="11528570" y="1071563"/>
                  <a:pt x="11493499" y="1071562"/>
                </a:cubicBezTo>
                <a:lnTo>
                  <a:pt x="63501" y="1071563"/>
                </a:lnTo>
                <a:cubicBezTo>
                  <a:pt x="28430" y="1071562"/>
                  <a:pt x="0" y="1043132"/>
                  <a:pt x="0" y="1008062"/>
                </a:cubicBezTo>
                <a:lnTo>
                  <a:pt x="0" y="63501"/>
                </a:lnTo>
                <a:cubicBezTo>
                  <a:pt x="0" y="28454"/>
                  <a:pt x="28454" y="0"/>
                  <a:pt x="63501"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476250" y="1246188"/>
            <a:ext cx="238125" cy="238125"/>
          </a:xfrm>
          <a:custGeom>
            <a:avLst/>
            <a:gdLst/>
            <a:ahLst/>
            <a:cxnLst/>
            <a:rect l="l" t="t" r="r" b="b"/>
            <a:pathLst>
              <a:path w="238125" h="238125">
                <a:moveTo>
                  <a:pt x="193477" y="96738"/>
                </a:moveTo>
                <a:cubicBezTo>
                  <a:pt x="193477" y="118086"/>
                  <a:pt x="186547" y="137806"/>
                  <a:pt x="174873" y="153805"/>
                </a:cubicBezTo>
                <a:lnTo>
                  <a:pt x="233753" y="212731"/>
                </a:lnTo>
                <a:cubicBezTo>
                  <a:pt x="239567" y="218545"/>
                  <a:pt x="239567" y="227986"/>
                  <a:pt x="233753" y="233800"/>
                </a:cubicBezTo>
                <a:cubicBezTo>
                  <a:pt x="227940" y="239613"/>
                  <a:pt x="218498" y="239613"/>
                  <a:pt x="212685" y="233800"/>
                </a:cubicBezTo>
                <a:lnTo>
                  <a:pt x="153805" y="174873"/>
                </a:lnTo>
                <a:cubicBezTo>
                  <a:pt x="137806" y="186547"/>
                  <a:pt x="118086" y="193477"/>
                  <a:pt x="96738" y="193477"/>
                </a:cubicBezTo>
                <a:cubicBezTo>
                  <a:pt x="43300" y="193477"/>
                  <a:pt x="0" y="150177"/>
                  <a:pt x="0" y="96738"/>
                </a:cubicBezTo>
                <a:cubicBezTo>
                  <a:pt x="0" y="43300"/>
                  <a:pt x="43300" y="0"/>
                  <a:pt x="96738" y="0"/>
                </a:cubicBezTo>
                <a:cubicBezTo>
                  <a:pt x="150177" y="0"/>
                  <a:pt x="193477" y="43300"/>
                  <a:pt x="193477" y="96738"/>
                </a:cubicBezTo>
                <a:close/>
                <a:moveTo>
                  <a:pt x="96738" y="163711"/>
                </a:moveTo>
                <a:cubicBezTo>
                  <a:pt x="133701" y="163711"/>
                  <a:pt x="163711" y="133701"/>
                  <a:pt x="163711" y="96738"/>
                </a:cubicBezTo>
                <a:cubicBezTo>
                  <a:pt x="163711" y="59775"/>
                  <a:pt x="133701" y="29766"/>
                  <a:pt x="96738" y="29766"/>
                </a:cubicBezTo>
                <a:cubicBezTo>
                  <a:pt x="59775" y="29766"/>
                  <a:pt x="29766" y="59775"/>
                  <a:pt x="29766" y="96738"/>
                </a:cubicBezTo>
                <a:cubicBezTo>
                  <a:pt x="29766" y="133701"/>
                  <a:pt x="59775" y="163711"/>
                  <a:pt x="96738" y="163711"/>
                </a:cubicBezTo>
                <a:close/>
              </a:path>
            </a:pathLst>
          </a:custGeom>
          <a:solidFill>
            <a:srgbClr val="FFFFFF"/>
          </a:solidFill>
          <a:ln/>
        </p:spPr>
      </p:sp>
      <p:sp>
        <p:nvSpPr>
          <p:cNvPr id="7" name="Text 5"/>
          <p:cNvSpPr/>
          <p:nvPr/>
        </p:nvSpPr>
        <p:spPr>
          <a:xfrm>
            <a:off x="869156" y="1238250"/>
            <a:ext cx="1960563"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8" name="Text 6"/>
          <p:cNvSpPr/>
          <p:nvPr/>
        </p:nvSpPr>
        <p:spPr>
          <a:xfrm>
            <a:off x="444500" y="1587500"/>
            <a:ext cx="113744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The original API likely uses </a:t>
            </a:r>
            <a:r>
              <a:rPr lang="en-US" sz="1125" b="1" dirty="0">
                <a:solidFill>
                  <a:srgbClr val="FFFFFF"/>
                </a:solidFill>
                <a:latin typeface="Sorts Mill Goudy" pitchFamily="34" charset="0"/>
                <a:ea typeface="Sorts Mill Goudy" pitchFamily="34" charset="-122"/>
                <a:cs typeface="Sorts Mill Goudy" pitchFamily="34" charset="-120"/>
              </a:rPr>
              <a:t>private weights and proprietary logic</a:t>
            </a:r>
            <a:r>
              <a:rPr lang="en-US" sz="1125" dirty="0">
                <a:solidFill>
                  <a:srgbClr val="FFFFFF"/>
                </a:solidFill>
                <a:latin typeface="Sorts Mill Goudy" pitchFamily="34" charset="0"/>
                <a:ea typeface="Sorts Mill Goudy" pitchFamily="34" charset="-122"/>
                <a:cs typeface="Sorts Mill Goudy" pitchFamily="34" charset="-120"/>
              </a:rPr>
              <a:t> that are not available in the public repository. This represents a critical </a:t>
            </a:r>
            <a:r>
              <a:rPr lang="en-US" sz="1125" b="1" dirty="0">
                <a:solidFill>
                  <a:srgbClr val="FFFFFF"/>
                </a:solidFill>
                <a:latin typeface="Sorts Mill Goudy" pitchFamily="34" charset="0"/>
                <a:ea typeface="Sorts Mill Goudy" pitchFamily="34" charset="-122"/>
                <a:cs typeface="Sorts Mill Goudy" pitchFamily="34" charset="-120"/>
              </a:rPr>
              <a:t>Reproducibility Crisis</a:t>
            </a:r>
            <a:r>
              <a:rPr lang="en-US" sz="1125" dirty="0">
                <a:solidFill>
                  <a:srgbClr val="FFFFFF"/>
                </a:solidFill>
                <a:latin typeface="Sorts Mill Goudy" pitchFamily="34" charset="0"/>
                <a:ea typeface="Sorts Mill Goudy" pitchFamily="34" charset="-122"/>
                <a:cs typeface="Sorts Mill Goudy" pitchFamily="34" charset="-120"/>
              </a:rPr>
              <a:t> in automated KG verification research.</a:t>
            </a:r>
            <a:endParaRPr lang="en-US" sz="1600" dirty="0"/>
          </a:p>
        </p:txBody>
      </p:sp>
      <p:sp>
        <p:nvSpPr>
          <p:cNvPr id="9" name="Shape 7"/>
          <p:cNvSpPr/>
          <p:nvPr/>
        </p:nvSpPr>
        <p:spPr>
          <a:xfrm>
            <a:off x="317500" y="2321719"/>
            <a:ext cx="3770313" cy="968375"/>
          </a:xfrm>
          <a:custGeom>
            <a:avLst/>
            <a:gdLst/>
            <a:ahLst/>
            <a:cxnLst/>
            <a:rect l="l" t="t" r="r" b="b"/>
            <a:pathLst>
              <a:path w="3770313" h="968375">
                <a:moveTo>
                  <a:pt x="31750" y="0"/>
                </a:moveTo>
                <a:lnTo>
                  <a:pt x="3738563" y="0"/>
                </a:lnTo>
                <a:cubicBezTo>
                  <a:pt x="3756086" y="0"/>
                  <a:pt x="3770313" y="14227"/>
                  <a:pt x="3770313" y="31750"/>
                </a:cubicBezTo>
                <a:lnTo>
                  <a:pt x="3770313" y="904879"/>
                </a:lnTo>
                <a:cubicBezTo>
                  <a:pt x="3770313" y="939947"/>
                  <a:pt x="3741884" y="968375"/>
                  <a:pt x="3706816" y="968375"/>
                </a:cubicBezTo>
                <a:lnTo>
                  <a:pt x="63496" y="968375"/>
                </a:lnTo>
                <a:cubicBezTo>
                  <a:pt x="28428" y="968375"/>
                  <a:pt x="0" y="939947"/>
                  <a:pt x="0" y="904879"/>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0" name="Shape 8"/>
          <p:cNvSpPr/>
          <p:nvPr/>
        </p:nvSpPr>
        <p:spPr>
          <a:xfrm>
            <a:off x="317500" y="2321719"/>
            <a:ext cx="3770313" cy="31750"/>
          </a:xfrm>
          <a:custGeom>
            <a:avLst/>
            <a:gdLst/>
            <a:ahLst/>
            <a:cxnLst/>
            <a:rect l="l" t="t" r="r" b="b"/>
            <a:pathLst>
              <a:path w="3770313" h="31750">
                <a:moveTo>
                  <a:pt x="31750" y="0"/>
                </a:moveTo>
                <a:lnTo>
                  <a:pt x="3738563" y="0"/>
                </a:lnTo>
                <a:cubicBezTo>
                  <a:pt x="3756086" y="0"/>
                  <a:pt x="3770313" y="14227"/>
                  <a:pt x="3770313" y="31750"/>
                </a:cubicBezTo>
                <a:lnTo>
                  <a:pt x="3770313" y="31750"/>
                </a:lnTo>
                <a:lnTo>
                  <a:pt x="0" y="31750"/>
                </a:lnTo>
                <a:lnTo>
                  <a:pt x="0" y="31750"/>
                </a:lnTo>
                <a:cubicBezTo>
                  <a:pt x="0" y="14227"/>
                  <a:pt x="14227" y="0"/>
                  <a:pt x="31750" y="0"/>
                </a:cubicBezTo>
                <a:close/>
              </a:path>
            </a:pathLst>
          </a:custGeom>
          <a:solidFill>
            <a:srgbClr val="22C55E"/>
          </a:solidFill>
          <a:ln/>
        </p:spPr>
      </p:sp>
      <p:sp>
        <p:nvSpPr>
          <p:cNvPr id="11" name="Text 9"/>
          <p:cNvSpPr/>
          <p:nvPr/>
        </p:nvSpPr>
        <p:spPr>
          <a:xfrm>
            <a:off x="373063" y="2464594"/>
            <a:ext cx="3659187" cy="317500"/>
          </a:xfrm>
          <a:prstGeom prst="rect">
            <a:avLst/>
          </a:prstGeom>
          <a:noFill/>
          <a:ln/>
        </p:spPr>
        <p:txBody>
          <a:bodyPr wrap="square" lIns="0" tIns="0" rIns="0" bIns="0" rtlCol="0" anchor="ctr"/>
          <a:lstStyle/>
          <a:p>
            <a:pPr algn="ctr">
              <a:lnSpc>
                <a:spcPct val="90000"/>
              </a:lnSpc>
            </a:pPr>
            <a:r>
              <a:rPr lang="en-US" sz="2250"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12" name="Text 10"/>
          <p:cNvSpPr/>
          <p:nvPr/>
        </p:nvSpPr>
        <p:spPr>
          <a:xfrm>
            <a:off x="416719" y="2845594"/>
            <a:ext cx="357187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Processing Success Rate</a:t>
            </a:r>
            <a:endParaRPr lang="en-US" sz="1600" dirty="0"/>
          </a:p>
        </p:txBody>
      </p:sp>
      <p:sp>
        <p:nvSpPr>
          <p:cNvPr id="13" name="Text 11"/>
          <p:cNvSpPr/>
          <p:nvPr/>
        </p:nvSpPr>
        <p:spPr>
          <a:xfrm>
            <a:off x="420688" y="3036094"/>
            <a:ext cx="3563938" cy="127000"/>
          </a:xfrm>
          <a:prstGeom prst="rect">
            <a:avLst/>
          </a:prstGeom>
          <a:noFill/>
          <a:ln/>
        </p:spPr>
        <p:txBody>
          <a:bodyPr wrap="square" lIns="0" tIns="0" rIns="0" bIns="0" rtlCol="0" anchor="ctr"/>
          <a:lstStyle/>
          <a:p>
            <a:pPr algn="ctr">
              <a:lnSpc>
                <a:spcPct val="110000"/>
              </a:lnSpc>
            </a:pPr>
            <a:r>
              <a:rPr lang="en-US" sz="750" dirty="0">
                <a:solidFill>
                  <a:srgbClr val="22C55E"/>
                </a:solidFill>
                <a:latin typeface="Sorts Mill Goudy" pitchFamily="34" charset="0"/>
                <a:ea typeface="Sorts Mill Goudy" pitchFamily="34" charset="-122"/>
                <a:cs typeface="Sorts Mill Goudy" pitchFamily="34" charset="-120"/>
              </a:rPr>
              <a:t>Technical stability achieved</a:t>
            </a:r>
            <a:endParaRPr lang="en-US" sz="1600" dirty="0"/>
          </a:p>
        </p:txBody>
      </p:sp>
      <p:sp>
        <p:nvSpPr>
          <p:cNvPr id="14" name="Shape 12"/>
          <p:cNvSpPr/>
          <p:nvPr/>
        </p:nvSpPr>
        <p:spPr>
          <a:xfrm>
            <a:off x="4218923" y="2312647"/>
            <a:ext cx="3752170" cy="974045"/>
          </a:xfrm>
          <a:custGeom>
            <a:avLst/>
            <a:gdLst/>
            <a:ahLst/>
            <a:cxnLst/>
            <a:rect l="l" t="t" r="r" b="b"/>
            <a:pathLst>
              <a:path w="3752170" h="974045">
                <a:moveTo>
                  <a:pt x="63498" y="0"/>
                </a:moveTo>
                <a:lnTo>
                  <a:pt x="3688672" y="0"/>
                </a:lnTo>
                <a:cubicBezTo>
                  <a:pt x="3723741" y="0"/>
                  <a:pt x="3752170" y="28429"/>
                  <a:pt x="3752170" y="63498"/>
                </a:cubicBezTo>
                <a:lnTo>
                  <a:pt x="3752170" y="910547"/>
                </a:lnTo>
                <a:cubicBezTo>
                  <a:pt x="3752170" y="945616"/>
                  <a:pt x="3723741" y="974045"/>
                  <a:pt x="3688672" y="974045"/>
                </a:cubicBezTo>
                <a:lnTo>
                  <a:pt x="63498" y="974045"/>
                </a:lnTo>
                <a:cubicBezTo>
                  <a:pt x="28429" y="974045"/>
                  <a:pt x="0" y="945616"/>
                  <a:pt x="0" y="910547"/>
                </a:cubicBezTo>
                <a:lnTo>
                  <a:pt x="0" y="63498"/>
                </a:lnTo>
                <a:cubicBezTo>
                  <a:pt x="0" y="28452"/>
                  <a:pt x="28452" y="0"/>
                  <a:pt x="63498" y="0"/>
                </a:cubicBezTo>
                <a:close/>
              </a:path>
            </a:pathLst>
          </a:custGeom>
          <a:solidFill>
            <a:srgbClr val="8B0000">
              <a:alpha val="10196"/>
            </a:srgbClr>
          </a:solidFill>
          <a:ln w="21771">
            <a:solidFill>
              <a:srgbClr val="8B0000"/>
            </a:solidFill>
            <a:prstDash val="solid"/>
          </a:ln>
          <a:effectLst>
            <a:outerShdw blurRad="23813" dist="7938" dir="5400000" algn="bl" rotWithShape="0">
              <a:srgbClr val="000000">
                <a:alpha val="10196"/>
              </a:srgbClr>
            </a:outerShdw>
          </a:effectLst>
        </p:spPr>
      </p:sp>
      <p:sp>
        <p:nvSpPr>
          <p:cNvPr id="15" name="Text 13"/>
          <p:cNvSpPr/>
          <p:nvPr/>
        </p:nvSpPr>
        <p:spPr>
          <a:xfrm>
            <a:off x="4281289" y="2446448"/>
            <a:ext cx="3627438" cy="317500"/>
          </a:xfrm>
          <a:prstGeom prst="rect">
            <a:avLst/>
          </a:prstGeom>
          <a:noFill/>
          <a:ln/>
        </p:spPr>
        <p:txBody>
          <a:bodyPr wrap="square" lIns="0" tIns="0" rIns="0" bIns="0" rtlCol="0" anchor="ctr"/>
          <a:lstStyle/>
          <a:p>
            <a:pPr algn="ctr">
              <a:lnSpc>
                <a:spcPct val="90000"/>
              </a:lnSpc>
            </a:pPr>
            <a:r>
              <a:rPr lang="en-US" sz="2250" b="1" dirty="0">
                <a:solidFill>
                  <a:srgbClr val="8B0000"/>
                </a:solidFill>
                <a:latin typeface="Sorts Mill Goudy" pitchFamily="34" charset="0"/>
                <a:ea typeface="Sorts Mill Goudy" pitchFamily="34" charset="-122"/>
                <a:cs typeface="Sorts Mill Goudy" pitchFamily="34" charset="-120"/>
              </a:rPr>
              <a:t>-37.5%</a:t>
            </a:r>
            <a:endParaRPr lang="en-US" sz="1600" dirty="0"/>
          </a:p>
        </p:txBody>
      </p:sp>
      <p:sp>
        <p:nvSpPr>
          <p:cNvPr id="16" name="Text 14"/>
          <p:cNvSpPr/>
          <p:nvPr/>
        </p:nvSpPr>
        <p:spPr>
          <a:xfrm>
            <a:off x="4324945" y="2827448"/>
            <a:ext cx="354012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Overall Performance Gap</a:t>
            </a:r>
            <a:endParaRPr lang="en-US" sz="1600" dirty="0"/>
          </a:p>
        </p:txBody>
      </p:sp>
      <p:sp>
        <p:nvSpPr>
          <p:cNvPr id="17" name="Text 15"/>
          <p:cNvSpPr/>
          <p:nvPr/>
        </p:nvSpPr>
        <p:spPr>
          <a:xfrm>
            <a:off x="4328914" y="3017948"/>
            <a:ext cx="3532188" cy="127000"/>
          </a:xfrm>
          <a:prstGeom prst="rect">
            <a:avLst/>
          </a:prstGeom>
          <a:noFill/>
          <a:ln/>
        </p:spPr>
        <p:txBody>
          <a:bodyPr wrap="square" lIns="0" tIns="0" rIns="0" bIns="0" rtlCol="0" anchor="ctr"/>
          <a:lstStyle/>
          <a:p>
            <a:pPr algn="ctr">
              <a:lnSpc>
                <a:spcPct val="110000"/>
              </a:lnSpc>
            </a:pPr>
            <a:r>
              <a:rPr lang="en-US" sz="750" dirty="0">
                <a:solidFill>
                  <a:srgbClr val="8B0000"/>
                </a:solidFill>
                <a:latin typeface="Sorts Mill Goudy" pitchFamily="34" charset="0"/>
                <a:ea typeface="Sorts Mill Goudy" pitchFamily="34" charset="-122"/>
                <a:cs typeface="Sorts Mill Goudy" pitchFamily="34" charset="-120"/>
              </a:rPr>
              <a:t>API: 87.5% → Local: ~70%</a:t>
            </a:r>
            <a:endParaRPr lang="en-US" sz="1600" dirty="0"/>
          </a:p>
        </p:txBody>
      </p:sp>
      <p:sp>
        <p:nvSpPr>
          <p:cNvPr id="18" name="Shape 16"/>
          <p:cNvSpPr/>
          <p:nvPr/>
        </p:nvSpPr>
        <p:spPr>
          <a:xfrm>
            <a:off x="8106810" y="2321719"/>
            <a:ext cx="3770313" cy="968375"/>
          </a:xfrm>
          <a:custGeom>
            <a:avLst/>
            <a:gdLst/>
            <a:ahLst/>
            <a:cxnLst/>
            <a:rect l="l" t="t" r="r" b="b"/>
            <a:pathLst>
              <a:path w="3770313" h="968375">
                <a:moveTo>
                  <a:pt x="31750" y="0"/>
                </a:moveTo>
                <a:lnTo>
                  <a:pt x="3738563" y="0"/>
                </a:lnTo>
                <a:cubicBezTo>
                  <a:pt x="3756086" y="0"/>
                  <a:pt x="3770313" y="14227"/>
                  <a:pt x="3770313" y="31750"/>
                </a:cubicBezTo>
                <a:lnTo>
                  <a:pt x="3770313" y="904879"/>
                </a:lnTo>
                <a:cubicBezTo>
                  <a:pt x="3770313" y="939947"/>
                  <a:pt x="3741884" y="968375"/>
                  <a:pt x="3706816" y="968375"/>
                </a:cubicBezTo>
                <a:lnTo>
                  <a:pt x="63496" y="968375"/>
                </a:lnTo>
                <a:cubicBezTo>
                  <a:pt x="28428" y="968375"/>
                  <a:pt x="0" y="939947"/>
                  <a:pt x="0" y="904879"/>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9" name="Shape 17"/>
          <p:cNvSpPr/>
          <p:nvPr/>
        </p:nvSpPr>
        <p:spPr>
          <a:xfrm>
            <a:off x="8106810" y="2321719"/>
            <a:ext cx="3770313" cy="31750"/>
          </a:xfrm>
          <a:custGeom>
            <a:avLst/>
            <a:gdLst/>
            <a:ahLst/>
            <a:cxnLst/>
            <a:rect l="l" t="t" r="r" b="b"/>
            <a:pathLst>
              <a:path w="3770313" h="31750">
                <a:moveTo>
                  <a:pt x="31750" y="0"/>
                </a:moveTo>
                <a:lnTo>
                  <a:pt x="3738563" y="0"/>
                </a:lnTo>
                <a:cubicBezTo>
                  <a:pt x="3756086" y="0"/>
                  <a:pt x="3770313" y="14227"/>
                  <a:pt x="3770313" y="31750"/>
                </a:cubicBezTo>
                <a:lnTo>
                  <a:pt x="3770313" y="31750"/>
                </a:lnTo>
                <a:lnTo>
                  <a:pt x="0" y="31750"/>
                </a:lnTo>
                <a:lnTo>
                  <a:pt x="0" y="31750"/>
                </a:lnTo>
                <a:cubicBezTo>
                  <a:pt x="0" y="14227"/>
                  <a:pt x="14227" y="0"/>
                  <a:pt x="31750" y="0"/>
                </a:cubicBezTo>
                <a:close/>
              </a:path>
            </a:pathLst>
          </a:custGeom>
          <a:solidFill>
            <a:srgbClr val="F59E0B"/>
          </a:solidFill>
          <a:ln/>
        </p:spPr>
      </p:sp>
      <p:sp>
        <p:nvSpPr>
          <p:cNvPr id="20" name="Text 18"/>
          <p:cNvSpPr/>
          <p:nvPr/>
        </p:nvSpPr>
        <p:spPr>
          <a:xfrm>
            <a:off x="8162373" y="2464594"/>
            <a:ext cx="3659187" cy="317500"/>
          </a:xfrm>
          <a:prstGeom prst="rect">
            <a:avLst/>
          </a:prstGeom>
          <a:noFill/>
          <a:ln/>
        </p:spPr>
        <p:txBody>
          <a:bodyPr wrap="square" lIns="0" tIns="0" rIns="0" bIns="0" rtlCol="0" anchor="ctr"/>
          <a:lstStyle/>
          <a:p>
            <a:pPr algn="ctr">
              <a:lnSpc>
                <a:spcPct val="90000"/>
              </a:lnSpc>
            </a:pPr>
            <a:r>
              <a:rPr lang="en-US" sz="2250"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21" name="Text 19"/>
          <p:cNvSpPr/>
          <p:nvPr/>
        </p:nvSpPr>
        <p:spPr>
          <a:xfrm>
            <a:off x="8206029" y="2845594"/>
            <a:ext cx="357187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Reproducibility Status</a:t>
            </a:r>
            <a:endParaRPr lang="en-US" sz="1600" dirty="0"/>
          </a:p>
        </p:txBody>
      </p:sp>
      <p:sp>
        <p:nvSpPr>
          <p:cNvPr id="22" name="Text 20"/>
          <p:cNvSpPr/>
          <p:nvPr/>
        </p:nvSpPr>
        <p:spPr>
          <a:xfrm>
            <a:off x="8209998" y="3036094"/>
            <a:ext cx="3563938" cy="127000"/>
          </a:xfrm>
          <a:prstGeom prst="rect">
            <a:avLst/>
          </a:prstGeom>
          <a:noFill/>
          <a:ln/>
        </p:spPr>
        <p:txBody>
          <a:bodyPr wrap="square" lIns="0" tIns="0" rIns="0" bIns="0" rtlCol="0" anchor="ctr"/>
          <a:lstStyle/>
          <a:p>
            <a:pPr algn="ctr">
              <a:lnSpc>
                <a:spcPct val="110000"/>
              </a:lnSpc>
            </a:pPr>
            <a:r>
              <a:rPr lang="en-US" sz="750" dirty="0">
                <a:solidFill>
                  <a:srgbClr val="F59E0B"/>
                </a:solidFill>
                <a:latin typeface="Sorts Mill Goudy" pitchFamily="34" charset="0"/>
                <a:ea typeface="Sorts Mill Goudy" pitchFamily="34" charset="-122"/>
                <a:cs typeface="Sorts Mill Goudy" pitchFamily="34" charset="-120"/>
              </a:rPr>
              <a:t>Documented, not masked</a:t>
            </a:r>
            <a:endParaRPr lang="en-US" sz="1600" dirty="0"/>
          </a:p>
        </p:txBody>
      </p:sp>
      <p:sp>
        <p:nvSpPr>
          <p:cNvPr id="23" name="Shape 21"/>
          <p:cNvSpPr/>
          <p:nvPr/>
        </p:nvSpPr>
        <p:spPr>
          <a:xfrm>
            <a:off x="317500" y="3417094"/>
            <a:ext cx="11557000" cy="1397000"/>
          </a:xfrm>
          <a:custGeom>
            <a:avLst/>
            <a:gdLst/>
            <a:ahLst/>
            <a:cxnLst/>
            <a:rect l="l" t="t" r="r" b="b"/>
            <a:pathLst>
              <a:path w="11557000" h="1397000">
                <a:moveTo>
                  <a:pt x="63494" y="0"/>
                </a:moveTo>
                <a:lnTo>
                  <a:pt x="11493506" y="0"/>
                </a:lnTo>
                <a:cubicBezTo>
                  <a:pt x="11528573" y="0"/>
                  <a:pt x="11557000" y="28427"/>
                  <a:pt x="11557000" y="63494"/>
                </a:cubicBezTo>
                <a:lnTo>
                  <a:pt x="11557000" y="1333506"/>
                </a:lnTo>
                <a:cubicBezTo>
                  <a:pt x="11557000" y="1368573"/>
                  <a:pt x="11528573" y="1397000"/>
                  <a:pt x="11493506" y="1397000"/>
                </a:cubicBezTo>
                <a:lnTo>
                  <a:pt x="63494" y="1397000"/>
                </a:lnTo>
                <a:cubicBezTo>
                  <a:pt x="28427" y="1397000"/>
                  <a:pt x="0" y="1368573"/>
                  <a:pt x="0" y="1333506"/>
                </a:cubicBezTo>
                <a:lnTo>
                  <a:pt x="0" y="63494"/>
                </a:lnTo>
                <a:cubicBezTo>
                  <a:pt x="0" y="28451"/>
                  <a:pt x="28451" y="0"/>
                  <a:pt x="63494" y="0"/>
                </a:cubicBezTo>
                <a:close/>
              </a:path>
            </a:pathLst>
          </a:custGeom>
          <a:solidFill>
            <a:srgbClr val="FFFFFF"/>
          </a:solidFill>
          <a:ln/>
          <a:effectLst>
            <a:outerShdw blurRad="119063" dist="79375" dir="5400000" algn="bl" rotWithShape="0">
              <a:srgbClr val="000000">
                <a:alpha val="10196"/>
              </a:srgbClr>
            </a:outerShdw>
          </a:effectLst>
        </p:spPr>
      </p:sp>
      <p:sp>
        <p:nvSpPr>
          <p:cNvPr id="24" name="Text 22"/>
          <p:cNvSpPr/>
          <p:nvPr/>
        </p:nvSpPr>
        <p:spPr>
          <a:xfrm>
            <a:off x="444500" y="3544094"/>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Gap Sources Identified</a:t>
            </a:r>
            <a:endParaRPr lang="en-US" sz="1600" dirty="0"/>
          </a:p>
        </p:txBody>
      </p:sp>
      <p:sp>
        <p:nvSpPr>
          <p:cNvPr id="25" name="Shape 23"/>
          <p:cNvSpPr/>
          <p:nvPr/>
        </p:nvSpPr>
        <p:spPr>
          <a:xfrm>
            <a:off x="46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26" name="Shape 24"/>
          <p:cNvSpPr/>
          <p:nvPr/>
        </p:nvSpPr>
        <p:spPr>
          <a:xfrm>
            <a:off x="46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27" name="Shape 25"/>
          <p:cNvSpPr/>
          <p:nvPr/>
        </p:nvSpPr>
        <p:spPr>
          <a:xfrm>
            <a:off x="57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28" name="Text 26"/>
          <p:cNvSpPr/>
          <p:nvPr/>
        </p:nvSpPr>
        <p:spPr>
          <a:xfrm>
            <a:off x="53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29" name="Text 27"/>
          <p:cNvSpPr/>
          <p:nvPr/>
        </p:nvSpPr>
        <p:spPr>
          <a:xfrm>
            <a:off x="889000" y="3988594"/>
            <a:ext cx="69056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Private API</a:t>
            </a:r>
            <a:endParaRPr lang="en-US" sz="1600" dirty="0"/>
          </a:p>
        </p:txBody>
      </p:sp>
      <p:sp>
        <p:nvSpPr>
          <p:cNvPr id="30" name="Text 28"/>
          <p:cNvSpPr/>
          <p:nvPr/>
        </p:nvSpPr>
        <p:spPr>
          <a:xfrm>
            <a:off x="571500" y="4274344"/>
            <a:ext cx="3516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Private/proprietary API implementations not shared in repository</a:t>
            </a:r>
            <a:endParaRPr lang="en-US" sz="1600" dirty="0"/>
          </a:p>
        </p:txBody>
      </p:sp>
      <p:sp>
        <p:nvSpPr>
          <p:cNvPr id="31" name="Shape 29"/>
          <p:cNvSpPr/>
          <p:nvPr/>
        </p:nvSpPr>
        <p:spPr>
          <a:xfrm>
            <a:off x="427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32" name="Shape 30"/>
          <p:cNvSpPr/>
          <p:nvPr/>
        </p:nvSpPr>
        <p:spPr>
          <a:xfrm>
            <a:off x="427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33" name="Shape 31"/>
          <p:cNvSpPr/>
          <p:nvPr/>
        </p:nvSpPr>
        <p:spPr>
          <a:xfrm>
            <a:off x="438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34" name="Text 32"/>
          <p:cNvSpPr/>
          <p:nvPr/>
        </p:nvSpPr>
        <p:spPr>
          <a:xfrm>
            <a:off x="434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35" name="Text 33"/>
          <p:cNvSpPr/>
          <p:nvPr/>
        </p:nvSpPr>
        <p:spPr>
          <a:xfrm>
            <a:off x="4699000" y="3988594"/>
            <a:ext cx="1023938"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Degraded Models</a:t>
            </a:r>
            <a:endParaRPr lang="en-US" sz="1600" dirty="0"/>
          </a:p>
        </p:txBody>
      </p:sp>
      <p:sp>
        <p:nvSpPr>
          <p:cNvPr id="36" name="Text 34"/>
          <p:cNvSpPr/>
          <p:nvPr/>
        </p:nvSpPr>
        <p:spPr>
          <a:xfrm>
            <a:off x="4381500" y="4274344"/>
            <a:ext cx="3516313" cy="31750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Repository models showing degraded performance (bit-rot, incompatible dependencies)</a:t>
            </a:r>
            <a:endParaRPr lang="en-US" sz="1600" dirty="0"/>
          </a:p>
        </p:txBody>
      </p:sp>
      <p:sp>
        <p:nvSpPr>
          <p:cNvPr id="37" name="Shape 35"/>
          <p:cNvSpPr/>
          <p:nvPr/>
        </p:nvSpPr>
        <p:spPr>
          <a:xfrm>
            <a:off x="808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38" name="Shape 36"/>
          <p:cNvSpPr/>
          <p:nvPr/>
        </p:nvSpPr>
        <p:spPr>
          <a:xfrm>
            <a:off x="808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39" name="Shape 37"/>
          <p:cNvSpPr/>
          <p:nvPr/>
        </p:nvSpPr>
        <p:spPr>
          <a:xfrm>
            <a:off x="819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40" name="Text 38"/>
          <p:cNvSpPr/>
          <p:nvPr/>
        </p:nvSpPr>
        <p:spPr>
          <a:xfrm>
            <a:off x="815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41" name="Text 39"/>
          <p:cNvSpPr/>
          <p:nvPr/>
        </p:nvSpPr>
        <p:spPr>
          <a:xfrm>
            <a:off x="8509000" y="3988594"/>
            <a:ext cx="793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Missing Docs</a:t>
            </a:r>
            <a:endParaRPr lang="en-US" sz="1600" dirty="0"/>
          </a:p>
        </p:txBody>
      </p:sp>
      <p:sp>
        <p:nvSpPr>
          <p:cNvPr id="42" name="Text 40"/>
          <p:cNvSpPr/>
          <p:nvPr/>
        </p:nvSpPr>
        <p:spPr>
          <a:xfrm>
            <a:off x="8191500" y="4274344"/>
            <a:ext cx="3516313" cy="31750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Missing documentation of critical details (vocabulary sizes, custom tokens)</a:t>
            </a:r>
            <a:endParaRPr lang="en-US" sz="1600" dirty="0"/>
          </a:p>
        </p:txBody>
      </p:sp>
      <p:sp>
        <p:nvSpPr>
          <p:cNvPr id="43" name="Shape 41"/>
          <p:cNvSpPr/>
          <p:nvPr/>
        </p:nvSpPr>
        <p:spPr>
          <a:xfrm>
            <a:off x="317500" y="4941094"/>
            <a:ext cx="11557000" cy="1722438"/>
          </a:xfrm>
          <a:custGeom>
            <a:avLst/>
            <a:gdLst/>
            <a:ahLst/>
            <a:cxnLst/>
            <a:rect l="l" t="t" r="r" b="b"/>
            <a:pathLst>
              <a:path w="11557000" h="1722438">
                <a:moveTo>
                  <a:pt x="63506" y="0"/>
                </a:moveTo>
                <a:lnTo>
                  <a:pt x="11493494" y="0"/>
                </a:lnTo>
                <a:cubicBezTo>
                  <a:pt x="11528567" y="0"/>
                  <a:pt x="11557000" y="28433"/>
                  <a:pt x="11557000" y="63506"/>
                </a:cubicBezTo>
                <a:lnTo>
                  <a:pt x="11557000" y="1658931"/>
                </a:lnTo>
                <a:cubicBezTo>
                  <a:pt x="11557000" y="1694005"/>
                  <a:pt x="11528567" y="1722438"/>
                  <a:pt x="11493494" y="1722438"/>
                </a:cubicBezTo>
                <a:lnTo>
                  <a:pt x="63506" y="1722438"/>
                </a:lnTo>
                <a:cubicBezTo>
                  <a:pt x="28433" y="1722438"/>
                  <a:pt x="0" y="1694005"/>
                  <a:pt x="0" y="1658931"/>
                </a:cubicBezTo>
                <a:lnTo>
                  <a:pt x="0" y="63506"/>
                </a:lnTo>
                <a:cubicBezTo>
                  <a:pt x="0" y="28433"/>
                  <a:pt x="28433" y="0"/>
                  <a:pt x="63506" y="0"/>
                </a:cubicBezTo>
                <a:close/>
              </a:path>
            </a:pathLst>
          </a:custGeom>
          <a:solidFill>
            <a:srgbClr val="FFFFFF"/>
          </a:solidFill>
          <a:ln/>
          <a:effectLst>
            <a:outerShdw blurRad="119063" dist="79375" dir="5400000" algn="bl" rotWithShape="0">
              <a:srgbClr val="000000">
                <a:alpha val="10196"/>
              </a:srgbClr>
            </a:outerShdw>
          </a:effectLst>
        </p:spPr>
      </p:sp>
      <p:sp>
        <p:nvSpPr>
          <p:cNvPr id="44" name="Text 42"/>
          <p:cNvSpPr/>
          <p:nvPr/>
        </p:nvSpPr>
        <p:spPr>
          <a:xfrm>
            <a:off x="444500" y="5068094"/>
            <a:ext cx="11374438"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Restoration vs Original Comparison</a:t>
            </a:r>
            <a:endParaRPr lang="en-US" sz="1600" dirty="0"/>
          </a:p>
        </p:txBody>
      </p:sp>
      <p:graphicFrame>
        <p:nvGraphicFramePr>
          <p:cNvPr id="45" name="Table 0"/>
          <p:cNvGraphicFramePr>
            <a:graphicFrameLocks noGrp="1"/>
          </p:cNvGraphicFramePr>
          <p:nvPr>
            <p:extLst>
              <p:ext uri="{D42A27DB-BD31-4B8C-83A1-F6EECF244321}">
                <p14:modId xmlns:p14="http://schemas.microsoft.com/office/powerpoint/2010/main" val="1579011935"/>
              </p:ext>
            </p:extLst>
          </p:nvPr>
        </p:nvGraphicFramePr>
        <p:xfrm>
          <a:off x="444500" y="5385594"/>
          <a:ext cx="11303001" cy="1150940"/>
        </p:xfrm>
        <a:graphic>
          <a:graphicData uri="http://schemas.openxmlformats.org/drawingml/2006/table">
            <a:tbl>
              <a:tblPr/>
              <a:tblGrid>
                <a:gridCol w="2982406">
                  <a:extLst>
                    <a:ext uri="{9D8B030D-6E8A-4147-A177-3AD203B41FA5}">
                      <a16:colId xmlns:a16="http://schemas.microsoft.com/office/drawing/2014/main" val="20000"/>
                    </a:ext>
                  </a:extLst>
                </a:gridCol>
                <a:gridCol w="2855495">
                  <a:extLst>
                    <a:ext uri="{9D8B030D-6E8A-4147-A177-3AD203B41FA5}">
                      <a16:colId xmlns:a16="http://schemas.microsoft.com/office/drawing/2014/main" val="20001"/>
                    </a:ext>
                  </a:extLst>
                </a:gridCol>
                <a:gridCol w="3077589">
                  <a:extLst>
                    <a:ext uri="{9D8B030D-6E8A-4147-A177-3AD203B41FA5}">
                      <a16:colId xmlns:a16="http://schemas.microsoft.com/office/drawing/2014/main" val="20002"/>
                    </a:ext>
                  </a:extLst>
                </a:gridCol>
                <a:gridCol w="2387511">
                  <a:extLst>
                    <a:ext uri="{9D8B030D-6E8A-4147-A177-3AD203B41FA5}">
                      <a16:colId xmlns:a16="http://schemas.microsoft.com/office/drawing/2014/main" val="20003"/>
                    </a:ext>
                  </a:extLst>
                </a:gridCol>
              </a:tblGrid>
              <a:tr h="287735">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Module</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Original API</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Local Pipeline</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Status</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Verbalization</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 (~96%)</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 (95.2%)</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PARITY</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Retrieval</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b="1" u="none" dirty="0">
                          <a:solidFill>
                            <a:srgbClr val="F59E0B"/>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Verification</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b="1" u="none" dirty="0">
                          <a:solidFill>
                            <a:srgbClr val="F59E0B"/>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3"/>
                  </a:ext>
                </a:extLst>
              </a:tr>
            </a:tbl>
          </a:graphicData>
        </a:graphic>
      </p:graphicFrame>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static.wixstatic.com/9b63710efb6ffb7ea682bf945a0e2c1d112c79f0.png"/>
          <p:cNvPicPr>
            <a:picLocks noChangeAspect="1"/>
          </p:cNvPicPr>
          <p:nvPr/>
        </p:nvPicPr>
        <p:blipFill>
          <a:blip r:embed="rId3">
            <a:alphaModFix amt="15000"/>
          </a:blip>
          <a:srcRect t="13710" b="13710"/>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028700"/>
            <a:ext cx="1076325" cy="342900"/>
          </a:xfrm>
          <a:custGeom>
            <a:avLst/>
            <a:gdLst/>
            <a:ahLst/>
            <a:cxnLst/>
            <a:rect l="l" t="t" r="r" b="b"/>
            <a:pathLst>
              <a:path w="1076325" h="342900">
                <a:moveTo>
                  <a:pt x="0" y="0"/>
                </a:moveTo>
                <a:lnTo>
                  <a:pt x="1076325" y="0"/>
                </a:lnTo>
                <a:lnTo>
                  <a:pt x="1076325" y="342900"/>
                </a:lnTo>
                <a:lnTo>
                  <a:pt x="0" y="342900"/>
                </a:lnTo>
                <a:lnTo>
                  <a:pt x="0" y="0"/>
                </a:lnTo>
                <a:close/>
              </a:path>
            </a:pathLst>
          </a:custGeom>
          <a:solidFill>
            <a:srgbClr val="8B0000"/>
          </a:solidFill>
          <a:ln/>
        </p:spPr>
      </p:sp>
      <p:sp>
        <p:nvSpPr>
          <p:cNvPr id="5" name="Text 2"/>
          <p:cNvSpPr/>
          <p:nvPr/>
        </p:nvSpPr>
        <p:spPr>
          <a:xfrm>
            <a:off x="381000" y="1028700"/>
            <a:ext cx="114300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3</a:t>
            </a:r>
            <a:endParaRPr lang="en-US" sz="1600" dirty="0"/>
          </a:p>
        </p:txBody>
      </p:sp>
      <p:sp>
        <p:nvSpPr>
          <p:cNvPr id="6" name="Text 3"/>
          <p:cNvSpPr/>
          <p:nvPr/>
        </p:nvSpPr>
        <p:spPr>
          <a:xfrm>
            <a:off x="381000" y="152400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7" name="Shape 4"/>
          <p:cNvSpPr/>
          <p:nvPr/>
        </p:nvSpPr>
        <p:spPr>
          <a:xfrm>
            <a:off x="381000" y="224790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51460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Why keyword-based heuristics outperformed SOTA Dense Retrieval for fact-checking</a:t>
            </a:r>
            <a:endParaRPr lang="en-US" sz="1600" dirty="0"/>
          </a:p>
        </p:txBody>
      </p:sp>
      <p:sp>
        <p:nvSpPr>
          <p:cNvPr id="9" name="Shape 6"/>
          <p:cNvSpPr/>
          <p:nvPr/>
        </p:nvSpPr>
        <p:spPr>
          <a:xfrm>
            <a:off x="400050" y="365760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6576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3B82F6"/>
          </a:solidFill>
          <a:ln/>
        </p:spPr>
      </p:sp>
      <p:sp>
        <p:nvSpPr>
          <p:cNvPr id="11" name="Shape 8"/>
          <p:cNvSpPr/>
          <p:nvPr/>
        </p:nvSpPr>
        <p:spPr>
          <a:xfrm>
            <a:off x="647700" y="3905250"/>
            <a:ext cx="285750" cy="228600"/>
          </a:xfrm>
          <a:custGeom>
            <a:avLst/>
            <a:gdLst/>
            <a:ahLst/>
            <a:cxnLst/>
            <a:rect l="l" t="t" r="r" b="b"/>
            <a:pathLst>
              <a:path w="285750" h="228600">
                <a:moveTo>
                  <a:pt x="157163" y="0"/>
                </a:moveTo>
                <a:cubicBezTo>
                  <a:pt x="157163" y="-7903"/>
                  <a:pt x="150778" y="-14287"/>
                  <a:pt x="142875" y="-14287"/>
                </a:cubicBezTo>
                <a:cubicBezTo>
                  <a:pt x="134972" y="-14287"/>
                  <a:pt x="128588" y="-7903"/>
                  <a:pt x="128588" y="0"/>
                </a:cubicBezTo>
                <a:lnTo>
                  <a:pt x="128588" y="28575"/>
                </a:lnTo>
                <a:lnTo>
                  <a:pt x="85725" y="28575"/>
                </a:lnTo>
                <a:cubicBezTo>
                  <a:pt x="62061" y="28575"/>
                  <a:pt x="42863" y="47774"/>
                  <a:pt x="42863" y="71438"/>
                </a:cubicBezTo>
                <a:lnTo>
                  <a:pt x="42863" y="171450"/>
                </a:lnTo>
                <a:cubicBezTo>
                  <a:pt x="42863" y="195114"/>
                  <a:pt x="62061" y="214313"/>
                  <a:pt x="85725" y="214313"/>
                </a:cubicBezTo>
                <a:lnTo>
                  <a:pt x="200025" y="214313"/>
                </a:lnTo>
                <a:cubicBezTo>
                  <a:pt x="223689" y="214313"/>
                  <a:pt x="242888" y="195114"/>
                  <a:pt x="242888" y="171450"/>
                </a:cubicBezTo>
                <a:lnTo>
                  <a:pt x="242888" y="71438"/>
                </a:lnTo>
                <a:cubicBezTo>
                  <a:pt x="242888" y="47774"/>
                  <a:pt x="223689" y="28575"/>
                  <a:pt x="200025" y="28575"/>
                </a:cubicBezTo>
                <a:lnTo>
                  <a:pt x="157163" y="28575"/>
                </a:lnTo>
                <a:lnTo>
                  <a:pt x="157163" y="0"/>
                </a:lnTo>
                <a:close/>
                <a:moveTo>
                  <a:pt x="71438" y="164306"/>
                </a:moveTo>
                <a:cubicBezTo>
                  <a:pt x="71438" y="158368"/>
                  <a:pt x="76215" y="153591"/>
                  <a:pt x="82153" y="153591"/>
                </a:cubicBezTo>
                <a:lnTo>
                  <a:pt x="96441" y="153591"/>
                </a:lnTo>
                <a:cubicBezTo>
                  <a:pt x="102379" y="153591"/>
                  <a:pt x="107156" y="158368"/>
                  <a:pt x="107156" y="164306"/>
                </a:cubicBezTo>
                <a:cubicBezTo>
                  <a:pt x="107156" y="170244"/>
                  <a:pt x="102379" y="175022"/>
                  <a:pt x="96441" y="175022"/>
                </a:cubicBezTo>
                <a:lnTo>
                  <a:pt x="82153" y="175022"/>
                </a:lnTo>
                <a:cubicBezTo>
                  <a:pt x="76215" y="175022"/>
                  <a:pt x="71438" y="170244"/>
                  <a:pt x="71438" y="164306"/>
                </a:cubicBezTo>
                <a:close/>
                <a:moveTo>
                  <a:pt x="125016" y="164306"/>
                </a:moveTo>
                <a:cubicBezTo>
                  <a:pt x="125016" y="158368"/>
                  <a:pt x="129793" y="153591"/>
                  <a:pt x="135731" y="153591"/>
                </a:cubicBezTo>
                <a:lnTo>
                  <a:pt x="150019" y="153591"/>
                </a:lnTo>
                <a:cubicBezTo>
                  <a:pt x="155957" y="153591"/>
                  <a:pt x="160734" y="158368"/>
                  <a:pt x="160734" y="164306"/>
                </a:cubicBezTo>
                <a:cubicBezTo>
                  <a:pt x="160734" y="170244"/>
                  <a:pt x="155957" y="175022"/>
                  <a:pt x="150019" y="175022"/>
                </a:cubicBezTo>
                <a:lnTo>
                  <a:pt x="135731" y="175022"/>
                </a:lnTo>
                <a:cubicBezTo>
                  <a:pt x="129793" y="175022"/>
                  <a:pt x="125016" y="170244"/>
                  <a:pt x="125016" y="164306"/>
                </a:cubicBezTo>
                <a:close/>
                <a:moveTo>
                  <a:pt x="178594" y="164306"/>
                </a:moveTo>
                <a:cubicBezTo>
                  <a:pt x="178594" y="158368"/>
                  <a:pt x="183371" y="153591"/>
                  <a:pt x="189309" y="153591"/>
                </a:cubicBezTo>
                <a:lnTo>
                  <a:pt x="203597" y="153591"/>
                </a:lnTo>
                <a:cubicBezTo>
                  <a:pt x="209535" y="153591"/>
                  <a:pt x="214313" y="158368"/>
                  <a:pt x="214313" y="164306"/>
                </a:cubicBezTo>
                <a:cubicBezTo>
                  <a:pt x="214313" y="170244"/>
                  <a:pt x="209535" y="175022"/>
                  <a:pt x="203597" y="175022"/>
                </a:cubicBezTo>
                <a:lnTo>
                  <a:pt x="189309" y="175022"/>
                </a:lnTo>
                <a:cubicBezTo>
                  <a:pt x="183371" y="175022"/>
                  <a:pt x="178594" y="170244"/>
                  <a:pt x="178594" y="164306"/>
                </a:cubicBezTo>
                <a:close/>
                <a:moveTo>
                  <a:pt x="100013" y="78581"/>
                </a:moveTo>
                <a:cubicBezTo>
                  <a:pt x="111841" y="78581"/>
                  <a:pt x="121444" y="88184"/>
                  <a:pt x="121444" y="100013"/>
                </a:cubicBezTo>
                <a:cubicBezTo>
                  <a:pt x="121444" y="111841"/>
                  <a:pt x="111841" y="121444"/>
                  <a:pt x="100013" y="121444"/>
                </a:cubicBezTo>
                <a:cubicBezTo>
                  <a:pt x="88184" y="121444"/>
                  <a:pt x="78581" y="111841"/>
                  <a:pt x="78581" y="100013"/>
                </a:cubicBezTo>
                <a:cubicBezTo>
                  <a:pt x="78581" y="88184"/>
                  <a:pt x="88184" y="78581"/>
                  <a:pt x="100013" y="78581"/>
                </a:cubicBezTo>
                <a:close/>
                <a:moveTo>
                  <a:pt x="164306" y="100013"/>
                </a:moveTo>
                <a:cubicBezTo>
                  <a:pt x="164306" y="88184"/>
                  <a:pt x="173909" y="78581"/>
                  <a:pt x="185738" y="78581"/>
                </a:cubicBezTo>
                <a:cubicBezTo>
                  <a:pt x="197566" y="78581"/>
                  <a:pt x="207169" y="88184"/>
                  <a:pt x="207169" y="100013"/>
                </a:cubicBezTo>
                <a:cubicBezTo>
                  <a:pt x="207169" y="111841"/>
                  <a:pt x="197566" y="121444"/>
                  <a:pt x="185738" y="121444"/>
                </a:cubicBezTo>
                <a:cubicBezTo>
                  <a:pt x="173909" y="121444"/>
                  <a:pt x="164306" y="111841"/>
                  <a:pt x="164306" y="100013"/>
                </a:cubicBezTo>
                <a:close/>
                <a:moveTo>
                  <a:pt x="28575" y="100013"/>
                </a:moveTo>
                <a:cubicBezTo>
                  <a:pt x="28575" y="92110"/>
                  <a:pt x="22190" y="85725"/>
                  <a:pt x="14288" y="85725"/>
                </a:cubicBezTo>
                <a:cubicBezTo>
                  <a:pt x="6385" y="85725"/>
                  <a:pt x="0" y="92110"/>
                  <a:pt x="0" y="100013"/>
                </a:cubicBezTo>
                <a:lnTo>
                  <a:pt x="0" y="142875"/>
                </a:lnTo>
                <a:cubicBezTo>
                  <a:pt x="0" y="150778"/>
                  <a:pt x="6385" y="157163"/>
                  <a:pt x="14288" y="157163"/>
                </a:cubicBezTo>
                <a:cubicBezTo>
                  <a:pt x="22190" y="157163"/>
                  <a:pt x="28575" y="150778"/>
                  <a:pt x="28575" y="142875"/>
                </a:cubicBezTo>
                <a:lnTo>
                  <a:pt x="28575" y="100013"/>
                </a:lnTo>
                <a:close/>
                <a:moveTo>
                  <a:pt x="271463" y="85725"/>
                </a:moveTo>
                <a:cubicBezTo>
                  <a:pt x="263560" y="85725"/>
                  <a:pt x="257175" y="92110"/>
                  <a:pt x="257175" y="100013"/>
                </a:cubicBezTo>
                <a:lnTo>
                  <a:pt x="257175" y="142875"/>
                </a:lnTo>
                <a:cubicBezTo>
                  <a:pt x="257175" y="150778"/>
                  <a:pt x="263560" y="157163"/>
                  <a:pt x="271463" y="157163"/>
                </a:cubicBezTo>
                <a:cubicBezTo>
                  <a:pt x="279365" y="157163"/>
                  <a:pt x="285750" y="150778"/>
                  <a:pt x="285750" y="142875"/>
                </a:cubicBezTo>
                <a:lnTo>
                  <a:pt x="285750" y="100013"/>
                </a:lnTo>
                <a:cubicBezTo>
                  <a:pt x="285750" y="92110"/>
                  <a:pt x="279365" y="85725"/>
                  <a:pt x="271463" y="85725"/>
                </a:cubicBezTo>
                <a:close/>
              </a:path>
            </a:pathLst>
          </a:custGeom>
          <a:solidFill>
            <a:srgbClr val="3B82F6"/>
          </a:solidFill>
          <a:ln/>
        </p:spPr>
      </p:sp>
      <p:sp>
        <p:nvSpPr>
          <p:cNvPr id="12" name="Text 9"/>
          <p:cNvSpPr/>
          <p:nvPr/>
        </p:nvSpPr>
        <p:spPr>
          <a:xfrm>
            <a:off x="1047750" y="3886200"/>
            <a:ext cx="20002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SOTA Dense Retrieval</a:t>
            </a:r>
            <a:endParaRPr lang="en-US" sz="1600" dirty="0"/>
          </a:p>
        </p:txBody>
      </p:sp>
      <p:sp>
        <p:nvSpPr>
          <p:cNvPr id="13" name="Text 10"/>
          <p:cNvSpPr/>
          <p:nvPr/>
        </p:nvSpPr>
        <p:spPr>
          <a:xfrm>
            <a:off x="647700" y="426720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State-of-the-art neural embeddings with theoretical superiority but task misalignment</a:t>
            </a:r>
            <a:endParaRPr lang="en-US" sz="1600" dirty="0"/>
          </a:p>
        </p:txBody>
      </p:sp>
      <p:sp>
        <p:nvSpPr>
          <p:cNvPr id="14" name="Shape 11"/>
          <p:cNvSpPr/>
          <p:nvPr/>
        </p:nvSpPr>
        <p:spPr>
          <a:xfrm>
            <a:off x="6229350" y="365760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36576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22C55E"/>
          </a:solidFill>
          <a:ln/>
        </p:spPr>
      </p:sp>
      <p:sp>
        <p:nvSpPr>
          <p:cNvPr id="16" name="Shape 13"/>
          <p:cNvSpPr/>
          <p:nvPr/>
        </p:nvSpPr>
        <p:spPr>
          <a:xfrm>
            <a:off x="6505575" y="3905250"/>
            <a:ext cx="228600" cy="228600"/>
          </a:xfrm>
          <a:custGeom>
            <a:avLst/>
            <a:gdLst/>
            <a:ahLst/>
            <a:cxnLst/>
            <a:rect l="l" t="t" r="r" b="b"/>
            <a:pathLst>
              <a:path w="228600" h="228600">
                <a:moveTo>
                  <a:pt x="185738" y="92869"/>
                </a:moveTo>
                <a:cubicBezTo>
                  <a:pt x="185738" y="113362"/>
                  <a:pt x="179085" y="132293"/>
                  <a:pt x="167878" y="147652"/>
                </a:cubicBezTo>
                <a:lnTo>
                  <a:pt x="224403" y="204222"/>
                </a:lnTo>
                <a:cubicBezTo>
                  <a:pt x="229984" y="209803"/>
                  <a:pt x="229984" y="218867"/>
                  <a:pt x="224403" y="224448"/>
                </a:cubicBezTo>
                <a:cubicBezTo>
                  <a:pt x="218822" y="230029"/>
                  <a:pt x="209758" y="230029"/>
                  <a:pt x="204177" y="224448"/>
                </a:cubicBezTo>
                <a:lnTo>
                  <a:pt x="147652" y="167878"/>
                </a:lnTo>
                <a:cubicBezTo>
                  <a:pt x="132293" y="179085"/>
                  <a:pt x="113362" y="185738"/>
                  <a:pt x="92869" y="185738"/>
                </a:cubicBezTo>
                <a:cubicBezTo>
                  <a:pt x="41568" y="185738"/>
                  <a:pt x="0" y="144170"/>
                  <a:pt x="0" y="92869"/>
                </a:cubicBezTo>
                <a:cubicBezTo>
                  <a:pt x="0" y="41568"/>
                  <a:pt x="41568" y="0"/>
                  <a:pt x="92869" y="0"/>
                </a:cubicBezTo>
                <a:cubicBezTo>
                  <a:pt x="144170" y="0"/>
                  <a:pt x="185738" y="41568"/>
                  <a:pt x="185738" y="92869"/>
                </a:cubicBezTo>
                <a:close/>
                <a:moveTo>
                  <a:pt x="92869" y="157163"/>
                </a:moveTo>
                <a:cubicBezTo>
                  <a:pt x="128353" y="157163"/>
                  <a:pt x="157163" y="128353"/>
                  <a:pt x="157163" y="92869"/>
                </a:cubicBezTo>
                <a:cubicBezTo>
                  <a:pt x="157163" y="57384"/>
                  <a:pt x="128353" y="28575"/>
                  <a:pt x="92869" y="28575"/>
                </a:cubicBezTo>
                <a:cubicBezTo>
                  <a:pt x="57384" y="28575"/>
                  <a:pt x="28575" y="57384"/>
                  <a:pt x="28575" y="92869"/>
                </a:cubicBezTo>
                <a:cubicBezTo>
                  <a:pt x="28575" y="128353"/>
                  <a:pt x="57384" y="157163"/>
                  <a:pt x="92869" y="157163"/>
                </a:cubicBezTo>
                <a:close/>
              </a:path>
            </a:pathLst>
          </a:custGeom>
          <a:solidFill>
            <a:srgbClr val="22C55E"/>
          </a:solidFill>
          <a:ln/>
        </p:spPr>
      </p:sp>
      <p:sp>
        <p:nvSpPr>
          <p:cNvPr id="17" name="Text 14"/>
          <p:cNvSpPr/>
          <p:nvPr/>
        </p:nvSpPr>
        <p:spPr>
          <a:xfrm>
            <a:off x="6877051" y="3886200"/>
            <a:ext cx="231457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Legacy Keyword Heuristics</a:t>
            </a:r>
            <a:endParaRPr lang="en-US" sz="1600" dirty="0"/>
          </a:p>
        </p:txBody>
      </p:sp>
      <p:sp>
        <p:nvSpPr>
          <p:cNvPr id="18" name="Text 15"/>
          <p:cNvSpPr/>
          <p:nvPr/>
        </p:nvSpPr>
        <p:spPr>
          <a:xfrm>
            <a:off x="6477000" y="426720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Simple lexical matching with superior performance for provenance verification</a:t>
            </a:r>
            <a:endParaRPr lang="en-US" sz="1600" dirty="0"/>
          </a:p>
        </p:txBody>
      </p:sp>
      <p:sp>
        <p:nvSpPr>
          <p:cNvPr id="19" name="Shape 16"/>
          <p:cNvSpPr/>
          <p:nvPr/>
        </p:nvSpPr>
        <p:spPr>
          <a:xfrm>
            <a:off x="400050" y="5257800"/>
            <a:ext cx="11410950" cy="571500"/>
          </a:xfrm>
          <a:custGeom>
            <a:avLst/>
            <a:gdLst/>
            <a:ahLst/>
            <a:cxnLst/>
            <a:rect l="l" t="t" r="r" b="b"/>
            <a:pathLst>
              <a:path w="11410950" h="571500">
                <a:moveTo>
                  <a:pt x="38100" y="0"/>
                </a:moveTo>
                <a:lnTo>
                  <a:pt x="11334752" y="0"/>
                </a:lnTo>
                <a:cubicBezTo>
                  <a:pt x="11376835" y="0"/>
                  <a:pt x="11410950" y="34115"/>
                  <a:pt x="11410950" y="76198"/>
                </a:cubicBezTo>
                <a:lnTo>
                  <a:pt x="11410950" y="495302"/>
                </a:lnTo>
                <a:cubicBezTo>
                  <a:pt x="11410950" y="537385"/>
                  <a:pt x="11376835" y="571500"/>
                  <a:pt x="11334752" y="571500"/>
                </a:cubicBezTo>
                <a:lnTo>
                  <a:pt x="38100" y="571500"/>
                </a:lnTo>
                <a:cubicBezTo>
                  <a:pt x="17072" y="571500"/>
                  <a:pt x="0" y="554428"/>
                  <a:pt x="0" y="533400"/>
                </a:cubicBezTo>
                <a:lnTo>
                  <a:pt x="0" y="38100"/>
                </a:lnTo>
                <a:cubicBezTo>
                  <a:pt x="0" y="17072"/>
                  <a:pt x="17072" y="0"/>
                  <a:pt x="38100" y="0"/>
                </a:cubicBezTo>
                <a:close/>
              </a:path>
            </a:pathLst>
          </a:custGeom>
          <a:solidFill>
            <a:srgbClr val="8B0000">
              <a:alpha val="10196"/>
            </a:srgbClr>
          </a:solidFill>
          <a:ln/>
        </p:spPr>
      </p:sp>
      <p:sp>
        <p:nvSpPr>
          <p:cNvPr id="20" name="Shape 17"/>
          <p:cNvSpPr/>
          <p:nvPr/>
        </p:nvSpPr>
        <p:spPr>
          <a:xfrm>
            <a:off x="400050" y="5257800"/>
            <a:ext cx="38100" cy="571500"/>
          </a:xfrm>
          <a:custGeom>
            <a:avLst/>
            <a:gdLst/>
            <a:ahLst/>
            <a:cxnLst/>
            <a:rect l="l" t="t" r="r" b="b"/>
            <a:pathLst>
              <a:path w="38100" h="571500">
                <a:moveTo>
                  <a:pt x="38100" y="0"/>
                </a:moveTo>
                <a:lnTo>
                  <a:pt x="38100" y="0"/>
                </a:lnTo>
                <a:lnTo>
                  <a:pt x="38100" y="571500"/>
                </a:lnTo>
                <a:lnTo>
                  <a:pt x="38100" y="571500"/>
                </a:lnTo>
                <a:cubicBezTo>
                  <a:pt x="17072" y="571500"/>
                  <a:pt x="0" y="554428"/>
                  <a:pt x="0" y="533400"/>
                </a:cubicBezTo>
                <a:lnTo>
                  <a:pt x="0" y="38100"/>
                </a:lnTo>
                <a:cubicBezTo>
                  <a:pt x="0" y="17072"/>
                  <a:pt x="17072" y="0"/>
                  <a:pt x="38100" y="0"/>
                </a:cubicBezTo>
                <a:close/>
              </a:path>
            </a:pathLst>
          </a:custGeom>
          <a:solidFill>
            <a:srgbClr val="8B0000"/>
          </a:solidFill>
          <a:ln/>
        </p:spPr>
      </p:sp>
      <p:sp>
        <p:nvSpPr>
          <p:cNvPr id="21" name="Text 18"/>
          <p:cNvSpPr/>
          <p:nvPr/>
        </p:nvSpPr>
        <p:spPr>
          <a:xfrm>
            <a:off x="571500" y="5410200"/>
            <a:ext cx="11172825" cy="266700"/>
          </a:xfrm>
          <a:prstGeom prst="rect">
            <a:avLst/>
          </a:prstGeom>
          <a:noFill/>
          <a:ln/>
        </p:spPr>
        <p:txBody>
          <a:bodyPr wrap="square" lIns="0" tIns="0" rIns="0" bIns="0" rtlCol="0" anchor="ctr"/>
          <a:lstStyle/>
          <a:p>
            <a:pPr>
              <a:lnSpc>
                <a:spcPct val="130000"/>
              </a:lnSpc>
            </a:pPr>
            <a:r>
              <a:rPr lang="en-US" sz="1350" b="1" dirty="0">
                <a:solidFill>
                  <a:srgbClr val="8B0000"/>
                </a:solidFill>
                <a:latin typeface="Sorts Mill Goudy" pitchFamily="34" charset="0"/>
                <a:ea typeface="Sorts Mill Goudy" pitchFamily="34" charset="-122"/>
                <a:cs typeface="Sorts Mill Goudy" pitchFamily="34" charset="-120"/>
              </a:rPr>
              <a:t>Core Finding:</a:t>
            </a:r>
            <a:r>
              <a:rPr lang="en-US" sz="1350" dirty="0">
                <a:solidFill>
                  <a:srgbClr val="1F2937"/>
                </a:solidFill>
                <a:latin typeface="Sorts Mill Goudy" pitchFamily="34" charset="0"/>
                <a:ea typeface="Sorts Mill Goudy" pitchFamily="34" charset="-122"/>
                <a:cs typeface="Sorts Mill Goudy" pitchFamily="34" charset="-120"/>
              </a:rPr>
              <a:t> Task alignment matters more than model sophistication — understand your requirements before selecting your approach.</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PRESENTATION STRUCTURE</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Presentation Overview</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74750"/>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6" name="Shape 4"/>
          <p:cNvSpPr/>
          <p:nvPr/>
        </p:nvSpPr>
        <p:spPr>
          <a:xfrm>
            <a:off x="333375" y="1174750"/>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7" name="Shape 5"/>
          <p:cNvSpPr/>
          <p:nvPr/>
        </p:nvSpPr>
        <p:spPr>
          <a:xfrm>
            <a:off x="508000" y="1333500"/>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8" name="Text 6"/>
          <p:cNvSpPr/>
          <p:nvPr/>
        </p:nvSpPr>
        <p:spPr>
          <a:xfrm>
            <a:off x="468313" y="1333500"/>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01</a:t>
            </a:r>
            <a:endParaRPr lang="en-US" sz="1600" dirty="0"/>
          </a:p>
        </p:txBody>
      </p:sp>
      <p:sp>
        <p:nvSpPr>
          <p:cNvPr id="9" name="Text 7"/>
          <p:cNvSpPr/>
          <p:nvPr/>
        </p:nvSpPr>
        <p:spPr>
          <a:xfrm>
            <a:off x="984250" y="1412875"/>
            <a:ext cx="3000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Introduction &amp; The Reproducibility Crisis</a:t>
            </a:r>
            <a:endParaRPr lang="en-US" sz="1600" dirty="0"/>
          </a:p>
        </p:txBody>
      </p:sp>
      <p:sp>
        <p:nvSpPr>
          <p:cNvPr id="10" name="Text 8"/>
          <p:cNvSpPr/>
          <p:nvPr/>
        </p:nvSpPr>
        <p:spPr>
          <a:xfrm>
            <a:off x="984250" y="1778000"/>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The forensic audit motivation and project pivot from scaling to investigation</a:t>
            </a:r>
            <a:endParaRPr lang="en-US" sz="1600" dirty="0"/>
          </a:p>
        </p:txBody>
      </p:sp>
      <p:sp>
        <p:nvSpPr>
          <p:cNvPr id="11" name="Shape 9"/>
          <p:cNvSpPr/>
          <p:nvPr/>
        </p:nvSpPr>
        <p:spPr>
          <a:xfrm>
            <a:off x="6238875" y="1174750"/>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12" name="Shape 10"/>
          <p:cNvSpPr/>
          <p:nvPr/>
        </p:nvSpPr>
        <p:spPr>
          <a:xfrm>
            <a:off x="6238875" y="1174750"/>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13" name="Shape 11"/>
          <p:cNvSpPr/>
          <p:nvPr/>
        </p:nvSpPr>
        <p:spPr>
          <a:xfrm>
            <a:off x="6413500" y="1333500"/>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14" name="Text 12"/>
          <p:cNvSpPr/>
          <p:nvPr/>
        </p:nvSpPr>
        <p:spPr>
          <a:xfrm>
            <a:off x="6373813" y="1333500"/>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02</a:t>
            </a:r>
            <a:endParaRPr lang="en-US" sz="1600" dirty="0"/>
          </a:p>
        </p:txBody>
      </p:sp>
      <p:sp>
        <p:nvSpPr>
          <p:cNvPr id="15" name="Text 13"/>
          <p:cNvSpPr/>
          <p:nvPr/>
        </p:nvSpPr>
        <p:spPr>
          <a:xfrm>
            <a:off x="6889750" y="1412875"/>
            <a:ext cx="175418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Methodology Deep Dive</a:t>
            </a:r>
            <a:endParaRPr lang="en-US" sz="1600" dirty="0"/>
          </a:p>
        </p:txBody>
      </p:sp>
      <p:sp>
        <p:nvSpPr>
          <p:cNvPr id="16" name="Text 14"/>
          <p:cNvSpPr/>
          <p:nvPr/>
        </p:nvSpPr>
        <p:spPr>
          <a:xfrm>
            <a:off x="6889750" y="1778000"/>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Pipeline architecture with PARITY vs GAP status labels for each module</a:t>
            </a:r>
            <a:endParaRPr lang="en-US" sz="1600" dirty="0"/>
          </a:p>
        </p:txBody>
      </p:sp>
      <p:sp>
        <p:nvSpPr>
          <p:cNvPr id="17" name="Shape 15"/>
          <p:cNvSpPr/>
          <p:nvPr/>
        </p:nvSpPr>
        <p:spPr>
          <a:xfrm>
            <a:off x="333375" y="2584436"/>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18" name="Shape 16"/>
          <p:cNvSpPr/>
          <p:nvPr/>
        </p:nvSpPr>
        <p:spPr>
          <a:xfrm>
            <a:off x="333375" y="2584436"/>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19" name="Shape 17"/>
          <p:cNvSpPr/>
          <p:nvPr/>
        </p:nvSpPr>
        <p:spPr>
          <a:xfrm>
            <a:off x="508000" y="274318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20" name="Text 18"/>
          <p:cNvSpPr/>
          <p:nvPr/>
        </p:nvSpPr>
        <p:spPr>
          <a:xfrm>
            <a:off x="468313" y="2743186"/>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03</a:t>
            </a:r>
            <a:endParaRPr lang="en-US" sz="1600" dirty="0"/>
          </a:p>
        </p:txBody>
      </p:sp>
      <p:sp>
        <p:nvSpPr>
          <p:cNvPr id="21" name="Text 19"/>
          <p:cNvSpPr/>
          <p:nvPr/>
        </p:nvSpPr>
        <p:spPr>
          <a:xfrm>
            <a:off x="984250" y="2822561"/>
            <a:ext cx="177006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22" name="Text 20"/>
          <p:cNvSpPr/>
          <p:nvPr/>
        </p:nvSpPr>
        <p:spPr>
          <a:xfrm>
            <a:off x="984250" y="3187686"/>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Why keyword heuristics outperformed SOTA Dense Retrieval for fact-checking</a:t>
            </a:r>
            <a:endParaRPr lang="en-US" sz="1600" dirty="0"/>
          </a:p>
        </p:txBody>
      </p:sp>
      <p:sp>
        <p:nvSpPr>
          <p:cNvPr id="23" name="Shape 21"/>
          <p:cNvSpPr/>
          <p:nvPr/>
        </p:nvSpPr>
        <p:spPr>
          <a:xfrm>
            <a:off x="6238875" y="2584436"/>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24" name="Shape 22"/>
          <p:cNvSpPr/>
          <p:nvPr/>
        </p:nvSpPr>
        <p:spPr>
          <a:xfrm>
            <a:off x="6238875" y="2584436"/>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25" name="Shape 23"/>
          <p:cNvSpPr/>
          <p:nvPr/>
        </p:nvSpPr>
        <p:spPr>
          <a:xfrm>
            <a:off x="6413500" y="274318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26" name="Text 24"/>
          <p:cNvSpPr/>
          <p:nvPr/>
        </p:nvSpPr>
        <p:spPr>
          <a:xfrm>
            <a:off x="6373813" y="2743186"/>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04</a:t>
            </a:r>
            <a:endParaRPr lang="en-US" sz="1600" dirty="0"/>
          </a:p>
        </p:txBody>
      </p:sp>
      <p:sp>
        <p:nvSpPr>
          <p:cNvPr id="27" name="Text 25"/>
          <p:cNvSpPr/>
          <p:nvPr/>
        </p:nvSpPr>
        <p:spPr>
          <a:xfrm>
            <a:off x="6889750" y="2822561"/>
            <a:ext cx="1889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Technical Implementation</a:t>
            </a:r>
            <a:endParaRPr lang="en-US" sz="1600" dirty="0"/>
          </a:p>
        </p:txBody>
      </p:sp>
      <p:sp>
        <p:nvSpPr>
          <p:cNvPr id="28" name="Text 26"/>
          <p:cNvSpPr/>
          <p:nvPr/>
        </p:nvSpPr>
        <p:spPr>
          <a:xfrm>
            <a:off x="6889750" y="3187686"/>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VRAM optimization, BERT resizing, persistence patterns, and debugging log</a:t>
            </a:r>
            <a:endParaRPr lang="en-US" sz="1600" dirty="0"/>
          </a:p>
        </p:txBody>
      </p:sp>
      <p:sp>
        <p:nvSpPr>
          <p:cNvPr id="29" name="Shape 27"/>
          <p:cNvSpPr/>
          <p:nvPr/>
        </p:nvSpPr>
        <p:spPr>
          <a:xfrm>
            <a:off x="333375" y="3994122"/>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30" name="Shape 28"/>
          <p:cNvSpPr/>
          <p:nvPr/>
        </p:nvSpPr>
        <p:spPr>
          <a:xfrm>
            <a:off x="333375" y="3994122"/>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31" name="Shape 29"/>
          <p:cNvSpPr/>
          <p:nvPr/>
        </p:nvSpPr>
        <p:spPr>
          <a:xfrm>
            <a:off x="508000" y="4152872"/>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2" name="Text 30"/>
          <p:cNvSpPr/>
          <p:nvPr/>
        </p:nvSpPr>
        <p:spPr>
          <a:xfrm>
            <a:off x="468313" y="4152872"/>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05</a:t>
            </a:r>
            <a:endParaRPr lang="en-US" sz="1600" dirty="0"/>
          </a:p>
        </p:txBody>
      </p:sp>
      <p:sp>
        <p:nvSpPr>
          <p:cNvPr id="33" name="Text 31"/>
          <p:cNvSpPr/>
          <p:nvPr/>
        </p:nvSpPr>
        <p:spPr>
          <a:xfrm>
            <a:off x="984250" y="4232247"/>
            <a:ext cx="326231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'Ciobama' Audit &amp; Quantitative Analysis</a:t>
            </a:r>
            <a:endParaRPr lang="en-US" sz="1600" dirty="0"/>
          </a:p>
        </p:txBody>
      </p:sp>
      <p:sp>
        <p:nvSpPr>
          <p:cNvPr id="34" name="Text 32"/>
          <p:cNvSpPr/>
          <p:nvPr/>
        </p:nvSpPr>
        <p:spPr>
          <a:xfrm>
            <a:off x="984250" y="4597372"/>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Provenance vs Truth gap with data-driven evidence from 1,259 claims</a:t>
            </a:r>
            <a:endParaRPr lang="en-US" sz="1600" dirty="0"/>
          </a:p>
        </p:txBody>
      </p:sp>
      <p:sp>
        <p:nvSpPr>
          <p:cNvPr id="35" name="Shape 33"/>
          <p:cNvSpPr/>
          <p:nvPr/>
        </p:nvSpPr>
        <p:spPr>
          <a:xfrm>
            <a:off x="6238875" y="3994122"/>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36" name="Shape 34"/>
          <p:cNvSpPr/>
          <p:nvPr/>
        </p:nvSpPr>
        <p:spPr>
          <a:xfrm>
            <a:off x="6238875" y="3994122"/>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37" name="Shape 35"/>
          <p:cNvSpPr/>
          <p:nvPr/>
        </p:nvSpPr>
        <p:spPr>
          <a:xfrm>
            <a:off x="6413500" y="4152872"/>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8" name="Text 36"/>
          <p:cNvSpPr/>
          <p:nvPr/>
        </p:nvSpPr>
        <p:spPr>
          <a:xfrm>
            <a:off x="6373813" y="4152872"/>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06</a:t>
            </a:r>
            <a:endParaRPr lang="en-US" sz="1600" dirty="0"/>
          </a:p>
        </p:txBody>
      </p:sp>
      <p:sp>
        <p:nvSpPr>
          <p:cNvPr id="39" name="Text 37"/>
          <p:cNvSpPr/>
          <p:nvPr/>
        </p:nvSpPr>
        <p:spPr>
          <a:xfrm>
            <a:off x="6889750" y="4232247"/>
            <a:ext cx="146843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Six Lessons Learned</a:t>
            </a:r>
            <a:endParaRPr lang="en-US" sz="1600" dirty="0"/>
          </a:p>
        </p:txBody>
      </p:sp>
      <p:sp>
        <p:nvSpPr>
          <p:cNvPr id="40" name="Text 38"/>
          <p:cNvSpPr/>
          <p:nvPr/>
        </p:nvSpPr>
        <p:spPr>
          <a:xfrm>
            <a:off x="6889750" y="4597372"/>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From infrastructure to parametric memory - understanding over documenting</a:t>
            </a:r>
            <a:endParaRPr lang="en-US" sz="1600" dirty="0"/>
          </a:p>
        </p:txBody>
      </p:sp>
      <p:sp>
        <p:nvSpPr>
          <p:cNvPr id="41" name="Shape 39"/>
          <p:cNvSpPr/>
          <p:nvPr/>
        </p:nvSpPr>
        <p:spPr>
          <a:xfrm>
            <a:off x="333375" y="5403807"/>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42" name="Shape 40"/>
          <p:cNvSpPr/>
          <p:nvPr/>
        </p:nvSpPr>
        <p:spPr>
          <a:xfrm>
            <a:off x="333375" y="5403807"/>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43" name="Shape 41"/>
          <p:cNvSpPr/>
          <p:nvPr/>
        </p:nvSpPr>
        <p:spPr>
          <a:xfrm>
            <a:off x="508000" y="5562557"/>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4" name="Text 42"/>
          <p:cNvSpPr/>
          <p:nvPr/>
        </p:nvSpPr>
        <p:spPr>
          <a:xfrm>
            <a:off x="468313" y="5562557"/>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07</a:t>
            </a:r>
            <a:endParaRPr lang="en-US" sz="1600" dirty="0"/>
          </a:p>
        </p:txBody>
      </p:sp>
      <p:sp>
        <p:nvSpPr>
          <p:cNvPr id="45" name="Text 43"/>
          <p:cNvSpPr/>
          <p:nvPr/>
        </p:nvSpPr>
        <p:spPr>
          <a:xfrm>
            <a:off x="984250" y="5641932"/>
            <a:ext cx="200025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Future Work &amp; Conclusion</a:t>
            </a:r>
            <a:endParaRPr lang="en-US" sz="1600" dirty="0"/>
          </a:p>
        </p:txBody>
      </p:sp>
      <p:sp>
        <p:nvSpPr>
          <p:cNvPr id="46" name="Text 44"/>
          <p:cNvSpPr/>
          <p:nvPr/>
        </p:nvSpPr>
        <p:spPr>
          <a:xfrm>
            <a:off x="984250" y="6007057"/>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Closing the 17.5% performance gap and honest assessment of achievements</a:t>
            </a:r>
            <a:endParaRPr lang="en-US" sz="1600" dirty="0"/>
          </a:p>
        </p:txBody>
      </p:sp>
      <p:sp>
        <p:nvSpPr>
          <p:cNvPr id="47" name="Shape 45"/>
          <p:cNvSpPr/>
          <p:nvPr/>
        </p:nvSpPr>
        <p:spPr>
          <a:xfrm>
            <a:off x="6238875" y="5403807"/>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48" name="Shape 46"/>
          <p:cNvSpPr/>
          <p:nvPr/>
        </p:nvSpPr>
        <p:spPr>
          <a:xfrm>
            <a:off x="6238875" y="5403807"/>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49" name="Shape 47"/>
          <p:cNvSpPr/>
          <p:nvPr/>
        </p:nvSpPr>
        <p:spPr>
          <a:xfrm>
            <a:off x="6413500" y="5562557"/>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0" name="Text 48"/>
          <p:cNvSpPr/>
          <p:nvPr/>
        </p:nvSpPr>
        <p:spPr>
          <a:xfrm>
            <a:off x="6373813" y="5562557"/>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08</a:t>
            </a:r>
            <a:endParaRPr lang="en-US" sz="1600" dirty="0"/>
          </a:p>
        </p:txBody>
      </p:sp>
      <p:sp>
        <p:nvSpPr>
          <p:cNvPr id="51" name="Text 49"/>
          <p:cNvSpPr/>
          <p:nvPr/>
        </p:nvSpPr>
        <p:spPr>
          <a:xfrm>
            <a:off x="6889750" y="5641932"/>
            <a:ext cx="96043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Bibliography</a:t>
            </a:r>
            <a:endParaRPr lang="en-US" sz="1600" dirty="0"/>
          </a:p>
        </p:txBody>
      </p:sp>
      <p:sp>
        <p:nvSpPr>
          <p:cNvPr id="52" name="Text 50"/>
          <p:cNvSpPr/>
          <p:nvPr/>
        </p:nvSpPr>
        <p:spPr>
          <a:xfrm>
            <a:off x="6889750" y="6007057"/>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Formal academic references and foundational works</a:t>
            </a:r>
            <a:endParaRPr lang="en-US" sz="1600" dirty="0"/>
          </a:p>
        </p:txBody>
      </p:sp>
      <p:sp>
        <p:nvSpPr>
          <p:cNvPr id="55" name="Text 53"/>
          <p:cNvSpPr/>
          <p:nvPr/>
        </p:nvSpPr>
        <p:spPr>
          <a:xfrm>
            <a:off x="476250" y="6908744"/>
            <a:ext cx="1133475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 performance gap between the original ProVe API (87.5%) and locally reproducible models (~70%), revealing a critical reproducibility crisis in automated KG verification</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3.1 CRITICAL DISCOVERY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Dense Retrieval vs Keyword Heuristics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896938"/>
          </a:xfrm>
          <a:custGeom>
            <a:avLst/>
            <a:gdLst/>
            <a:ahLst/>
            <a:cxnLst/>
            <a:rect l="l" t="t" r="r" b="b"/>
            <a:pathLst>
              <a:path w="11557000" h="896938">
                <a:moveTo>
                  <a:pt x="63503" y="0"/>
                </a:moveTo>
                <a:lnTo>
                  <a:pt x="11493497" y="0"/>
                </a:lnTo>
                <a:cubicBezTo>
                  <a:pt x="11528569" y="0"/>
                  <a:pt x="11557000" y="28431"/>
                  <a:pt x="11557000" y="63503"/>
                </a:cubicBezTo>
                <a:lnTo>
                  <a:pt x="11557000" y="833434"/>
                </a:lnTo>
                <a:cubicBezTo>
                  <a:pt x="11557000" y="868506"/>
                  <a:pt x="11528569" y="896938"/>
                  <a:pt x="11493497" y="896938"/>
                </a:cubicBezTo>
                <a:lnTo>
                  <a:pt x="63503" y="896938"/>
                </a:lnTo>
                <a:cubicBezTo>
                  <a:pt x="28431" y="896938"/>
                  <a:pt x="0" y="868506"/>
                  <a:pt x="0" y="833434"/>
                </a:cubicBezTo>
                <a:lnTo>
                  <a:pt x="0" y="63503"/>
                </a:lnTo>
                <a:cubicBezTo>
                  <a:pt x="0" y="28431"/>
                  <a:pt x="28431" y="0"/>
                  <a:pt x="63503"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8000" y="1309688"/>
            <a:ext cx="238125" cy="238125"/>
          </a:xfrm>
          <a:custGeom>
            <a:avLst/>
            <a:gdLst/>
            <a:ahLst/>
            <a:cxnLst/>
            <a:rect l="l" t="t" r="r" b="b"/>
            <a:pathLst>
              <a:path w="238125" h="238125">
                <a:moveTo>
                  <a:pt x="119062" y="0"/>
                </a:moveTo>
                <a:cubicBezTo>
                  <a:pt x="125899" y="0"/>
                  <a:pt x="132178" y="3767"/>
                  <a:pt x="135434" y="9767"/>
                </a:cubicBezTo>
                <a:lnTo>
                  <a:pt x="235893" y="195802"/>
                </a:lnTo>
                <a:cubicBezTo>
                  <a:pt x="239009" y="201569"/>
                  <a:pt x="238869" y="208545"/>
                  <a:pt x="235521" y="214173"/>
                </a:cubicBezTo>
                <a:cubicBezTo>
                  <a:pt x="232172" y="219801"/>
                  <a:pt x="226079" y="223242"/>
                  <a:pt x="219521" y="223242"/>
                </a:cubicBezTo>
                <a:lnTo>
                  <a:pt x="18604" y="223242"/>
                </a:lnTo>
                <a:cubicBezTo>
                  <a:pt x="12046" y="223242"/>
                  <a:pt x="6000" y="219801"/>
                  <a:pt x="2604" y="214173"/>
                </a:cubicBezTo>
                <a:cubicBezTo>
                  <a:pt x="-791" y="208545"/>
                  <a:pt x="-884" y="201569"/>
                  <a:pt x="2232" y="195802"/>
                </a:cubicBezTo>
                <a:lnTo>
                  <a:pt x="102691" y="9767"/>
                </a:lnTo>
                <a:cubicBezTo>
                  <a:pt x="105947" y="3767"/>
                  <a:pt x="112226" y="0"/>
                  <a:pt x="119062" y="0"/>
                </a:cubicBezTo>
                <a:close/>
                <a:moveTo>
                  <a:pt x="119062" y="78135"/>
                </a:moveTo>
                <a:cubicBezTo>
                  <a:pt x="112877" y="78135"/>
                  <a:pt x="107900" y="83111"/>
                  <a:pt x="107900" y="89297"/>
                </a:cubicBezTo>
                <a:lnTo>
                  <a:pt x="107900" y="141387"/>
                </a:lnTo>
                <a:cubicBezTo>
                  <a:pt x="107900" y="147572"/>
                  <a:pt x="112877" y="152549"/>
                  <a:pt x="119062" y="152549"/>
                </a:cubicBezTo>
                <a:cubicBezTo>
                  <a:pt x="125248" y="152549"/>
                  <a:pt x="130225" y="147572"/>
                  <a:pt x="130225" y="141387"/>
                </a:cubicBezTo>
                <a:lnTo>
                  <a:pt x="130225" y="89297"/>
                </a:lnTo>
                <a:cubicBezTo>
                  <a:pt x="130225" y="83111"/>
                  <a:pt x="125248" y="78135"/>
                  <a:pt x="119062" y="78135"/>
                </a:cubicBezTo>
                <a:close/>
                <a:moveTo>
                  <a:pt x="131480" y="178594"/>
                </a:moveTo>
                <a:cubicBezTo>
                  <a:pt x="131763" y="173984"/>
                  <a:pt x="129464" y="169599"/>
                  <a:pt x="125513" y="167209"/>
                </a:cubicBezTo>
                <a:cubicBezTo>
                  <a:pt x="121561" y="164819"/>
                  <a:pt x="116610" y="164819"/>
                  <a:pt x="112659" y="167209"/>
                </a:cubicBezTo>
                <a:cubicBezTo>
                  <a:pt x="108707" y="169599"/>
                  <a:pt x="106409" y="173984"/>
                  <a:pt x="106691" y="178594"/>
                </a:cubicBezTo>
                <a:cubicBezTo>
                  <a:pt x="106409" y="183203"/>
                  <a:pt x="108707" y="187589"/>
                  <a:pt x="112659" y="189979"/>
                </a:cubicBezTo>
                <a:cubicBezTo>
                  <a:pt x="116610" y="192369"/>
                  <a:pt x="121561" y="192369"/>
                  <a:pt x="125513" y="189979"/>
                </a:cubicBezTo>
                <a:cubicBezTo>
                  <a:pt x="129464" y="187589"/>
                  <a:pt x="131763" y="183203"/>
                  <a:pt x="131480" y="178594"/>
                </a:cubicBezTo>
                <a:close/>
              </a:path>
            </a:pathLst>
          </a:custGeom>
          <a:solidFill>
            <a:srgbClr val="FFFFFF"/>
          </a:solidFill>
          <a:ln/>
        </p:spPr>
      </p:sp>
      <p:sp>
        <p:nvSpPr>
          <p:cNvPr id="7" name="Text 5"/>
          <p:cNvSpPr/>
          <p:nvPr/>
        </p:nvSpPr>
        <p:spPr>
          <a:xfrm>
            <a:off x="900906" y="1301750"/>
            <a:ext cx="26352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Counter-Intuitive Finding</a:t>
            </a:r>
            <a:endParaRPr lang="en-US" sz="1600" dirty="0"/>
          </a:p>
        </p:txBody>
      </p:sp>
      <p:sp>
        <p:nvSpPr>
          <p:cNvPr id="8" name="Text 6"/>
          <p:cNvSpPr/>
          <p:nvPr/>
        </p:nvSpPr>
        <p:spPr>
          <a:xfrm>
            <a:off x="476250" y="1651000"/>
            <a:ext cx="11310938" cy="230188"/>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State-of-the-art Dense Retrieval </a:t>
            </a:r>
            <a:r>
              <a:rPr lang="en-US" sz="1125" b="1" dirty="0">
                <a:solidFill>
                  <a:srgbClr val="FFFFFF"/>
                </a:solidFill>
                <a:latin typeface="Sorts Mill Goudy" pitchFamily="34" charset="0"/>
                <a:ea typeface="Sorts Mill Goudy" pitchFamily="34" charset="-122"/>
                <a:cs typeface="Sorts Mill Goudy" pitchFamily="34" charset="-120"/>
              </a:rPr>
              <a:t>underperformed compared to legacy word-level heuristics</a:t>
            </a:r>
            <a:r>
              <a:rPr lang="en-US" sz="1125" dirty="0">
                <a:solidFill>
                  <a:srgbClr val="FFFFFF"/>
                </a:solidFill>
                <a:latin typeface="Sorts Mill Goudy" pitchFamily="34" charset="0"/>
                <a:ea typeface="Sorts Mill Goudy" pitchFamily="34" charset="-122"/>
                <a:cs typeface="Sorts Mill Goudy" pitchFamily="34" charset="-120"/>
              </a:rPr>
              <a:t> for provenance verification. This is the </a:t>
            </a:r>
            <a:r>
              <a:rPr lang="en-US" sz="1125" b="1" dirty="0">
                <a:solidFill>
                  <a:srgbClr val="FFFFFF"/>
                </a:solidFill>
                <a:latin typeface="Sorts Mill Goudy" pitchFamily="34" charset="0"/>
                <a:ea typeface="Sorts Mill Goudy" pitchFamily="34" charset="-122"/>
                <a:cs typeface="Sorts Mill Goudy" pitchFamily="34" charset="-120"/>
              </a:rPr>
              <a:t>"Modernization Trap"</a:t>
            </a:r>
            <a:r>
              <a:rPr lang="en-US" sz="1125"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9" name="Shape 7"/>
          <p:cNvSpPr/>
          <p:nvPr/>
        </p:nvSpPr>
        <p:spPr>
          <a:xfrm>
            <a:off x="317500" y="2216547"/>
            <a:ext cx="5683250" cy="1793875"/>
          </a:xfrm>
          <a:custGeom>
            <a:avLst/>
            <a:gdLst/>
            <a:ahLst/>
            <a:cxnLst/>
            <a:rect l="l" t="t" r="r" b="b"/>
            <a:pathLst>
              <a:path w="5683250" h="1793875">
                <a:moveTo>
                  <a:pt x="31750" y="0"/>
                </a:moveTo>
                <a:lnTo>
                  <a:pt x="5651500" y="0"/>
                </a:lnTo>
                <a:cubicBezTo>
                  <a:pt x="5669023" y="0"/>
                  <a:pt x="5683250" y="14227"/>
                  <a:pt x="5683250" y="31750"/>
                </a:cubicBezTo>
                <a:lnTo>
                  <a:pt x="5683250" y="1730372"/>
                </a:lnTo>
                <a:cubicBezTo>
                  <a:pt x="5683250" y="1765444"/>
                  <a:pt x="5654819" y="1793875"/>
                  <a:pt x="5619747" y="1793875"/>
                </a:cubicBezTo>
                <a:lnTo>
                  <a:pt x="63503" y="1793875"/>
                </a:lnTo>
                <a:cubicBezTo>
                  <a:pt x="28431" y="1793875"/>
                  <a:pt x="0" y="1765444"/>
                  <a:pt x="0" y="1730372"/>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0" name="Shape 8"/>
          <p:cNvSpPr/>
          <p:nvPr/>
        </p:nvSpPr>
        <p:spPr>
          <a:xfrm>
            <a:off x="317500" y="2216547"/>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3B82F6"/>
          </a:solidFill>
          <a:ln/>
        </p:spPr>
      </p:sp>
      <p:sp>
        <p:nvSpPr>
          <p:cNvPr id="11" name="Text 9"/>
          <p:cNvSpPr/>
          <p:nvPr/>
        </p:nvSpPr>
        <p:spPr>
          <a:xfrm>
            <a:off x="476250" y="2391172"/>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Strength of Dense Retrieval</a:t>
            </a:r>
            <a:endParaRPr lang="en-US" sz="1600" dirty="0"/>
          </a:p>
        </p:txBody>
      </p:sp>
      <p:sp>
        <p:nvSpPr>
          <p:cNvPr id="12" name="Shape 10"/>
          <p:cNvSpPr/>
          <p:nvPr/>
        </p:nvSpPr>
        <p:spPr>
          <a:xfrm>
            <a:off x="492125" y="277217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3" name="Text 11"/>
          <p:cNvSpPr/>
          <p:nvPr/>
        </p:nvSpPr>
        <p:spPr>
          <a:xfrm>
            <a:off x="730250" y="2740422"/>
            <a:ext cx="39846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Dense retrieval excels at capturing </a:t>
            </a:r>
            <a:r>
              <a:rPr lang="en-US" sz="1000" b="1" dirty="0">
                <a:solidFill>
                  <a:srgbClr val="1F2937"/>
                </a:solidFill>
                <a:latin typeface="Sorts Mill Goudy" pitchFamily="34" charset="0"/>
                <a:ea typeface="Sorts Mill Goudy" pitchFamily="34" charset="-122"/>
                <a:cs typeface="Sorts Mill Goudy" pitchFamily="34" charset="-120"/>
              </a:rPr>
              <a:t>thematic context</a:t>
            </a:r>
            <a:r>
              <a:rPr lang="en-US" sz="1000" dirty="0">
                <a:solidFill>
                  <a:srgbClr val="1F2937"/>
                </a:solidFill>
                <a:latin typeface="Sorts Mill Goudy" pitchFamily="34" charset="0"/>
                <a:ea typeface="Sorts Mill Goudy" pitchFamily="34" charset="-122"/>
                <a:cs typeface="Sorts Mill Goudy" pitchFamily="34" charset="-120"/>
              </a:rPr>
              <a:t> or "topic" of a claim</a:t>
            </a:r>
            <a:endParaRPr lang="en-US" sz="1600" dirty="0"/>
          </a:p>
        </p:txBody>
      </p:sp>
      <p:sp>
        <p:nvSpPr>
          <p:cNvPr id="14" name="Shape 12"/>
          <p:cNvSpPr/>
          <p:nvPr/>
        </p:nvSpPr>
        <p:spPr>
          <a:xfrm>
            <a:off x="492125" y="305792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5" name="Text 13"/>
          <p:cNvSpPr/>
          <p:nvPr/>
        </p:nvSpPr>
        <p:spPr>
          <a:xfrm>
            <a:off x="730250" y="3026172"/>
            <a:ext cx="349250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It understands </a:t>
            </a:r>
            <a:r>
              <a:rPr lang="en-US" sz="1000" b="1" dirty="0">
                <a:solidFill>
                  <a:srgbClr val="1F2937"/>
                </a:solidFill>
                <a:latin typeface="Sorts Mill Goudy" pitchFamily="34" charset="0"/>
                <a:ea typeface="Sorts Mill Goudy" pitchFamily="34" charset="-122"/>
                <a:cs typeface="Sorts Mill Goudy" pitchFamily="34" charset="-120"/>
              </a:rPr>
              <a:t>semantic similarity</a:t>
            </a:r>
            <a:r>
              <a:rPr lang="en-US" sz="1000" dirty="0">
                <a:solidFill>
                  <a:srgbClr val="1F2937"/>
                </a:solidFill>
                <a:latin typeface="Sorts Mill Goudy" pitchFamily="34" charset="0"/>
                <a:ea typeface="Sorts Mill Goudy" pitchFamily="34" charset="-122"/>
                <a:cs typeface="Sorts Mill Goudy" pitchFamily="34" charset="-120"/>
              </a:rPr>
              <a:t> and conceptual relationships</a:t>
            </a:r>
            <a:endParaRPr lang="en-US" sz="1600" dirty="0"/>
          </a:p>
        </p:txBody>
      </p:sp>
      <p:sp>
        <p:nvSpPr>
          <p:cNvPr id="16" name="Shape 14"/>
          <p:cNvSpPr/>
          <p:nvPr/>
        </p:nvSpPr>
        <p:spPr>
          <a:xfrm>
            <a:off x="476250" y="3311922"/>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3B82F6">
              <a:alpha val="10196"/>
            </a:srgbClr>
          </a:solidFill>
          <a:ln/>
        </p:spPr>
      </p:sp>
      <p:sp>
        <p:nvSpPr>
          <p:cNvPr id="17" name="Text 15"/>
          <p:cNvSpPr/>
          <p:nvPr/>
        </p:nvSpPr>
        <p:spPr>
          <a:xfrm>
            <a:off x="571500" y="3407172"/>
            <a:ext cx="5230813" cy="158750"/>
          </a:xfrm>
          <a:prstGeom prst="rect">
            <a:avLst/>
          </a:prstGeom>
          <a:noFill/>
          <a:ln/>
        </p:spPr>
        <p:txBody>
          <a:bodyPr wrap="square" lIns="0" tIns="0" rIns="0" bIns="0" rtlCol="0" anchor="ctr"/>
          <a:lstStyle/>
          <a:p>
            <a:pPr>
              <a:lnSpc>
                <a:spcPct val="120000"/>
              </a:lnSpc>
            </a:pPr>
            <a:r>
              <a:rPr lang="en-US" sz="875" b="1" dirty="0">
                <a:solidFill>
                  <a:srgbClr val="3B82F6"/>
                </a:solidFill>
                <a:latin typeface="Sorts Mill Goudy" pitchFamily="34" charset="0"/>
                <a:ea typeface="Sorts Mill Goudy" pitchFamily="34" charset="-122"/>
                <a:cs typeface="Sorts Mill Goudy" pitchFamily="34" charset="-120"/>
              </a:rPr>
              <a:t>✓ Excellent for: Semantic search, topic modeling, document clustering</a:t>
            </a:r>
            <a:endParaRPr lang="en-US" sz="1600" dirty="0"/>
          </a:p>
        </p:txBody>
      </p:sp>
      <p:sp>
        <p:nvSpPr>
          <p:cNvPr id="18" name="Shape 16"/>
          <p:cNvSpPr/>
          <p:nvPr/>
        </p:nvSpPr>
        <p:spPr>
          <a:xfrm>
            <a:off x="6191250" y="2216547"/>
            <a:ext cx="5683250" cy="1793875"/>
          </a:xfrm>
          <a:custGeom>
            <a:avLst/>
            <a:gdLst/>
            <a:ahLst/>
            <a:cxnLst/>
            <a:rect l="l" t="t" r="r" b="b"/>
            <a:pathLst>
              <a:path w="5683250" h="1793875">
                <a:moveTo>
                  <a:pt x="31750" y="0"/>
                </a:moveTo>
                <a:lnTo>
                  <a:pt x="5651500" y="0"/>
                </a:lnTo>
                <a:cubicBezTo>
                  <a:pt x="5669023" y="0"/>
                  <a:pt x="5683250" y="14227"/>
                  <a:pt x="5683250" y="31750"/>
                </a:cubicBezTo>
                <a:lnTo>
                  <a:pt x="5683250" y="1730372"/>
                </a:lnTo>
                <a:cubicBezTo>
                  <a:pt x="5683250" y="1765444"/>
                  <a:pt x="5654819" y="1793875"/>
                  <a:pt x="5619747" y="1793875"/>
                </a:cubicBezTo>
                <a:lnTo>
                  <a:pt x="63503" y="1793875"/>
                </a:lnTo>
                <a:cubicBezTo>
                  <a:pt x="28431" y="1793875"/>
                  <a:pt x="0" y="1765444"/>
                  <a:pt x="0" y="1730372"/>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6191250" y="2216547"/>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20" name="Text 18"/>
          <p:cNvSpPr/>
          <p:nvPr/>
        </p:nvSpPr>
        <p:spPr>
          <a:xfrm>
            <a:off x="6350000" y="2391172"/>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Weakness</a:t>
            </a:r>
            <a:endParaRPr lang="en-US" sz="1600" dirty="0"/>
          </a:p>
        </p:txBody>
      </p:sp>
      <p:sp>
        <p:nvSpPr>
          <p:cNvPr id="21" name="Shape 19"/>
          <p:cNvSpPr/>
          <p:nvPr/>
        </p:nvSpPr>
        <p:spPr>
          <a:xfrm>
            <a:off x="6365875" y="277217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2" name="Text 20"/>
          <p:cNvSpPr/>
          <p:nvPr/>
        </p:nvSpPr>
        <p:spPr>
          <a:xfrm>
            <a:off x="6604000" y="2740422"/>
            <a:ext cx="5175250" cy="3810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But lacks </a:t>
            </a:r>
            <a:r>
              <a:rPr lang="en-US" sz="1000" b="1" dirty="0">
                <a:solidFill>
                  <a:srgbClr val="1F2937"/>
                </a:solidFill>
                <a:latin typeface="Sorts Mill Goudy" pitchFamily="34" charset="0"/>
                <a:ea typeface="Sorts Mill Goudy" pitchFamily="34" charset="-122"/>
                <a:cs typeface="Sorts Mill Goudy" pitchFamily="34" charset="-120"/>
              </a:rPr>
              <a:t>strict lexical precision</a:t>
            </a:r>
            <a:r>
              <a:rPr lang="en-US" sz="1000" dirty="0">
                <a:solidFill>
                  <a:srgbClr val="1F2937"/>
                </a:solidFill>
                <a:latin typeface="Sorts Mill Goudy" pitchFamily="34" charset="0"/>
                <a:ea typeface="Sorts Mill Goudy" pitchFamily="34" charset="-122"/>
                <a:cs typeface="Sorts Mill Goudy" pitchFamily="34" charset="-120"/>
              </a:rPr>
              <a:t> (exact dates, numbers, proper nouns) required for provenance verification</a:t>
            </a:r>
            <a:endParaRPr lang="en-US" sz="1600" dirty="0"/>
          </a:p>
        </p:txBody>
      </p:sp>
      <p:sp>
        <p:nvSpPr>
          <p:cNvPr id="23" name="Shape 21"/>
          <p:cNvSpPr/>
          <p:nvPr/>
        </p:nvSpPr>
        <p:spPr>
          <a:xfrm>
            <a:off x="6365875" y="324842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4" name="Text 22"/>
          <p:cNvSpPr/>
          <p:nvPr/>
        </p:nvSpPr>
        <p:spPr>
          <a:xfrm>
            <a:off x="6604000" y="3216672"/>
            <a:ext cx="2611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High semantic similarity, </a:t>
            </a:r>
            <a:r>
              <a:rPr lang="en-US" sz="1000" b="1" dirty="0">
                <a:solidFill>
                  <a:srgbClr val="1F2937"/>
                </a:solidFill>
                <a:latin typeface="Sorts Mill Goudy" pitchFamily="34" charset="0"/>
                <a:ea typeface="Sorts Mill Goudy" pitchFamily="34" charset="-122"/>
                <a:cs typeface="Sorts Mill Goudy" pitchFamily="34" charset="-120"/>
              </a:rPr>
              <a:t>zero factual relevance</a:t>
            </a:r>
            <a:endParaRPr lang="en-US" sz="1600" dirty="0"/>
          </a:p>
        </p:txBody>
      </p:sp>
      <p:sp>
        <p:nvSpPr>
          <p:cNvPr id="25" name="Shape 23"/>
          <p:cNvSpPr/>
          <p:nvPr/>
        </p:nvSpPr>
        <p:spPr>
          <a:xfrm>
            <a:off x="6350000" y="3502422"/>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10196"/>
            </a:srgbClr>
          </a:solidFill>
          <a:ln/>
        </p:spPr>
      </p:sp>
      <p:sp>
        <p:nvSpPr>
          <p:cNvPr id="26" name="Text 24"/>
          <p:cNvSpPr/>
          <p:nvPr/>
        </p:nvSpPr>
        <p:spPr>
          <a:xfrm>
            <a:off x="6445250" y="3597672"/>
            <a:ext cx="523081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 Poor for: Fact-checking, provenance verification, exact matching</a:t>
            </a:r>
            <a:endParaRPr lang="en-US" sz="1600" dirty="0"/>
          </a:p>
        </p:txBody>
      </p:sp>
      <p:sp>
        <p:nvSpPr>
          <p:cNvPr id="27" name="Shape 25"/>
          <p:cNvSpPr/>
          <p:nvPr/>
        </p:nvSpPr>
        <p:spPr>
          <a:xfrm>
            <a:off x="333375" y="4169173"/>
            <a:ext cx="11541125" cy="2688828"/>
          </a:xfrm>
          <a:custGeom>
            <a:avLst/>
            <a:gdLst/>
            <a:ahLst/>
            <a:cxnLst/>
            <a:rect l="l" t="t" r="r" b="b"/>
            <a:pathLst>
              <a:path w="11541125" h="2786063">
                <a:moveTo>
                  <a:pt x="31750" y="0"/>
                </a:moveTo>
                <a:lnTo>
                  <a:pt x="11477631" y="0"/>
                </a:lnTo>
                <a:cubicBezTo>
                  <a:pt x="11512698" y="0"/>
                  <a:pt x="11541125" y="28427"/>
                  <a:pt x="11541125" y="63494"/>
                </a:cubicBezTo>
                <a:lnTo>
                  <a:pt x="11541125" y="2722568"/>
                </a:lnTo>
                <a:cubicBezTo>
                  <a:pt x="11541125" y="2757635"/>
                  <a:pt x="11512698" y="2786062"/>
                  <a:pt x="11477631" y="2786063"/>
                </a:cubicBezTo>
                <a:lnTo>
                  <a:pt x="31750" y="2786063"/>
                </a:lnTo>
                <a:cubicBezTo>
                  <a:pt x="14215" y="2786063"/>
                  <a:pt x="0" y="2771848"/>
                  <a:pt x="0" y="275431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8" name="Shape 26"/>
          <p:cNvSpPr/>
          <p:nvPr/>
        </p:nvSpPr>
        <p:spPr>
          <a:xfrm>
            <a:off x="333375" y="4169172"/>
            <a:ext cx="31750" cy="2786063"/>
          </a:xfrm>
          <a:custGeom>
            <a:avLst/>
            <a:gdLst/>
            <a:ahLst/>
            <a:cxnLst/>
            <a:rect l="l" t="t" r="r" b="b"/>
            <a:pathLst>
              <a:path w="31750" h="2786063">
                <a:moveTo>
                  <a:pt x="31750" y="0"/>
                </a:moveTo>
                <a:lnTo>
                  <a:pt x="31750" y="0"/>
                </a:lnTo>
                <a:lnTo>
                  <a:pt x="31750" y="2786063"/>
                </a:lnTo>
                <a:lnTo>
                  <a:pt x="31750" y="2786063"/>
                </a:lnTo>
                <a:cubicBezTo>
                  <a:pt x="14227" y="2786063"/>
                  <a:pt x="0" y="2771836"/>
                  <a:pt x="0" y="2754313"/>
                </a:cubicBezTo>
                <a:lnTo>
                  <a:pt x="0" y="31750"/>
                </a:lnTo>
                <a:cubicBezTo>
                  <a:pt x="0" y="14227"/>
                  <a:pt x="14227" y="0"/>
                  <a:pt x="31750" y="0"/>
                </a:cubicBezTo>
                <a:close/>
              </a:path>
            </a:pathLst>
          </a:custGeom>
          <a:solidFill>
            <a:srgbClr val="8B0000"/>
          </a:solidFill>
          <a:ln/>
        </p:spPr>
      </p:sp>
      <p:sp>
        <p:nvSpPr>
          <p:cNvPr id="29" name="Text 27"/>
          <p:cNvSpPr/>
          <p:nvPr/>
        </p:nvSpPr>
        <p:spPr>
          <a:xfrm>
            <a:off x="508000" y="4327922"/>
            <a:ext cx="11287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30" name="Text 28"/>
          <p:cNvSpPr/>
          <p:nvPr/>
        </p:nvSpPr>
        <p:spPr>
          <a:xfrm>
            <a:off x="508000" y="4677172"/>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31" name="Shape 29"/>
          <p:cNvSpPr/>
          <p:nvPr/>
        </p:nvSpPr>
        <p:spPr>
          <a:xfrm>
            <a:off x="508000" y="4931172"/>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5098"/>
            </a:srgbClr>
          </a:solidFill>
          <a:ln/>
        </p:spPr>
      </p:sp>
      <p:sp>
        <p:nvSpPr>
          <p:cNvPr id="32" name="Text 30"/>
          <p:cNvSpPr/>
          <p:nvPr/>
        </p:nvSpPr>
        <p:spPr>
          <a:xfrm>
            <a:off x="508000" y="4931172"/>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"Eiffel Tower height is 300 meters"</a:t>
            </a:r>
            <a:endParaRPr lang="en-US" sz="1600" dirty="0"/>
          </a:p>
        </p:txBody>
      </p:sp>
      <p:sp>
        <p:nvSpPr>
          <p:cNvPr id="33" name="Text 31"/>
          <p:cNvSpPr/>
          <p:nvPr/>
        </p:nvSpPr>
        <p:spPr>
          <a:xfrm>
            <a:off x="508000" y="5375672"/>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Expected Result:</a:t>
            </a:r>
            <a:endParaRPr lang="en-US" sz="1600" dirty="0"/>
          </a:p>
        </p:txBody>
      </p:sp>
      <p:sp>
        <p:nvSpPr>
          <p:cNvPr id="34" name="Shape 32"/>
          <p:cNvSpPr/>
          <p:nvPr/>
        </p:nvSpPr>
        <p:spPr>
          <a:xfrm>
            <a:off x="508000" y="5629672"/>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5098"/>
            </a:srgbClr>
          </a:solidFill>
          <a:ln/>
        </p:spPr>
      </p:sp>
      <p:sp>
        <p:nvSpPr>
          <p:cNvPr id="35" name="Text 33"/>
          <p:cNvSpPr/>
          <p:nvPr/>
        </p:nvSpPr>
        <p:spPr>
          <a:xfrm>
            <a:off x="508000" y="5629672"/>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Sentences containing numeric evidence: "300 meters"</a:t>
            </a:r>
            <a:endParaRPr lang="en-US" sz="1600" dirty="0"/>
          </a:p>
        </p:txBody>
      </p:sp>
      <p:sp>
        <p:nvSpPr>
          <p:cNvPr id="36" name="Text 34"/>
          <p:cNvSpPr/>
          <p:nvPr/>
        </p:nvSpPr>
        <p:spPr>
          <a:xfrm>
            <a:off x="6175375" y="4677172"/>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Observed Failure:</a:t>
            </a:r>
            <a:endParaRPr lang="en-US" sz="1600" dirty="0"/>
          </a:p>
        </p:txBody>
      </p:sp>
      <p:sp>
        <p:nvSpPr>
          <p:cNvPr id="37" name="Shape 35"/>
          <p:cNvSpPr/>
          <p:nvPr/>
        </p:nvSpPr>
        <p:spPr>
          <a:xfrm>
            <a:off x="6182179" y="4937975"/>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38" name="Text 36"/>
          <p:cNvSpPr/>
          <p:nvPr/>
        </p:nvSpPr>
        <p:spPr>
          <a:xfrm>
            <a:off x="6284232" y="5040033"/>
            <a:ext cx="538956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Dense Retriever returned:</a:t>
            </a:r>
            <a:endParaRPr lang="en-US" sz="1600" dirty="0"/>
          </a:p>
        </p:txBody>
      </p:sp>
      <p:sp>
        <p:nvSpPr>
          <p:cNvPr id="39" name="Text 37"/>
          <p:cNvSpPr/>
          <p:nvPr/>
        </p:nvSpPr>
        <p:spPr>
          <a:xfrm>
            <a:off x="6284232" y="5262283"/>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"Tourism in Paris"</a:t>
            </a:r>
            <a:endParaRPr lang="en-US" sz="1600" dirty="0"/>
          </a:p>
        </p:txBody>
      </p:sp>
      <p:sp>
        <p:nvSpPr>
          <p:cNvPr id="40" name="Text 38"/>
          <p:cNvSpPr/>
          <p:nvPr/>
        </p:nvSpPr>
        <p:spPr>
          <a:xfrm>
            <a:off x="6284232" y="5452783"/>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Semantically similar to Eiffel Tower but factually useless</a:t>
            </a:r>
            <a:endParaRPr lang="en-US" sz="1600" dirty="0"/>
          </a:p>
        </p:txBody>
      </p:sp>
      <p:sp>
        <p:nvSpPr>
          <p:cNvPr id="41" name="Text 39"/>
          <p:cNvSpPr/>
          <p:nvPr/>
        </p:nvSpPr>
        <p:spPr>
          <a:xfrm>
            <a:off x="6175375" y="5783895"/>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Keyword Heuristic Success:</a:t>
            </a:r>
            <a:endParaRPr lang="en-US" sz="1600" dirty="0"/>
          </a:p>
        </p:txBody>
      </p:sp>
      <p:sp>
        <p:nvSpPr>
          <p:cNvPr id="42" name="Shape 40"/>
          <p:cNvSpPr/>
          <p:nvPr/>
        </p:nvSpPr>
        <p:spPr>
          <a:xfrm>
            <a:off x="6182179" y="6044699"/>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22C55E">
              <a:alpha val="10196"/>
            </a:srgbClr>
          </a:solidFill>
          <a:ln w="21771">
            <a:solidFill>
              <a:srgbClr val="22C55E"/>
            </a:solidFill>
            <a:prstDash val="solid"/>
          </a:ln>
        </p:spPr>
      </p:sp>
      <p:sp>
        <p:nvSpPr>
          <p:cNvPr id="43" name="Text 41"/>
          <p:cNvSpPr/>
          <p:nvPr/>
        </p:nvSpPr>
        <p:spPr>
          <a:xfrm>
            <a:off x="6284232" y="6146757"/>
            <a:ext cx="5389563"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Found:</a:t>
            </a:r>
            <a:endParaRPr lang="en-US" sz="1600" dirty="0"/>
          </a:p>
        </p:txBody>
      </p:sp>
      <p:sp>
        <p:nvSpPr>
          <p:cNvPr id="44" name="Text 42"/>
          <p:cNvSpPr/>
          <p:nvPr/>
        </p:nvSpPr>
        <p:spPr>
          <a:xfrm>
            <a:off x="6284232" y="6369007"/>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"The tower stands 300 meters tall"</a:t>
            </a:r>
            <a:endParaRPr lang="en-US" sz="1600" dirty="0"/>
          </a:p>
        </p:txBody>
      </p:sp>
      <p:sp>
        <p:nvSpPr>
          <p:cNvPr id="45" name="Text 43"/>
          <p:cNvSpPr/>
          <p:nvPr/>
        </p:nvSpPr>
        <p:spPr>
          <a:xfrm>
            <a:off x="6284232" y="6559507"/>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Exact lexical match for verification</a:t>
            </a:r>
            <a:endParaRPr lang="en-US" sz="1600" dirty="0"/>
          </a:p>
        </p:txBody>
      </p:sp>
      <p:sp>
        <p:nvSpPr>
          <p:cNvPr id="46" name="Shape 44"/>
          <p:cNvSpPr/>
          <p:nvPr/>
        </p:nvSpPr>
        <p:spPr>
          <a:xfrm>
            <a:off x="336777" y="6079562"/>
            <a:ext cx="5683251" cy="382132"/>
          </a:xfrm>
          <a:custGeom>
            <a:avLst/>
            <a:gdLst/>
            <a:ahLst/>
            <a:cxnLst/>
            <a:rect l="l" t="t" r="r" b="b"/>
            <a:pathLst>
              <a:path w="11541125" h="460375">
                <a:moveTo>
                  <a:pt x="31750" y="0"/>
                </a:moveTo>
                <a:lnTo>
                  <a:pt x="11477625" y="0"/>
                </a:lnTo>
                <a:cubicBezTo>
                  <a:pt x="11512695" y="0"/>
                  <a:pt x="11541125" y="28430"/>
                  <a:pt x="11541125" y="63500"/>
                </a:cubicBezTo>
                <a:lnTo>
                  <a:pt x="11541125" y="396875"/>
                </a:lnTo>
                <a:cubicBezTo>
                  <a:pt x="11541125" y="431945"/>
                  <a:pt x="11512695" y="460375"/>
                  <a:pt x="11477625" y="460375"/>
                </a:cubicBezTo>
                <a:lnTo>
                  <a:pt x="31750" y="460375"/>
                </a:lnTo>
                <a:cubicBezTo>
                  <a:pt x="14227" y="460375"/>
                  <a:pt x="0" y="446148"/>
                  <a:pt x="0" y="428625"/>
                </a:cubicBezTo>
                <a:lnTo>
                  <a:pt x="0" y="31750"/>
                </a:lnTo>
                <a:cubicBezTo>
                  <a:pt x="0" y="14227"/>
                  <a:pt x="14227" y="0"/>
                  <a:pt x="31750" y="0"/>
                </a:cubicBezTo>
                <a:close/>
              </a:path>
            </a:pathLst>
          </a:custGeom>
          <a:solidFill>
            <a:srgbClr val="8B0000">
              <a:alpha val="5098"/>
            </a:srgbClr>
          </a:solidFill>
          <a:ln/>
        </p:spPr>
      </p:sp>
      <p:sp>
        <p:nvSpPr>
          <p:cNvPr id="47" name="Shape 45"/>
          <p:cNvSpPr/>
          <p:nvPr/>
        </p:nvSpPr>
        <p:spPr>
          <a:xfrm>
            <a:off x="336777" y="6079561"/>
            <a:ext cx="31750" cy="460375"/>
          </a:xfrm>
          <a:custGeom>
            <a:avLst/>
            <a:gdLst/>
            <a:ahLst/>
            <a:cxnLst/>
            <a:rect l="l" t="t" r="r" b="b"/>
            <a:pathLst>
              <a:path w="31750" h="460375">
                <a:moveTo>
                  <a:pt x="31750" y="0"/>
                </a:moveTo>
                <a:lnTo>
                  <a:pt x="31750" y="0"/>
                </a:lnTo>
                <a:lnTo>
                  <a:pt x="31750" y="460375"/>
                </a:lnTo>
                <a:lnTo>
                  <a:pt x="31750" y="460375"/>
                </a:lnTo>
                <a:cubicBezTo>
                  <a:pt x="14227" y="460375"/>
                  <a:pt x="0" y="446148"/>
                  <a:pt x="0" y="428625"/>
                </a:cubicBezTo>
                <a:lnTo>
                  <a:pt x="0" y="31750"/>
                </a:lnTo>
                <a:cubicBezTo>
                  <a:pt x="0" y="14227"/>
                  <a:pt x="14227" y="0"/>
                  <a:pt x="31750" y="0"/>
                </a:cubicBezTo>
                <a:close/>
              </a:path>
            </a:pathLst>
          </a:custGeom>
          <a:solidFill>
            <a:srgbClr val="8B0000"/>
          </a:solidFill>
          <a:ln/>
        </p:spPr>
      </p:sp>
      <p:sp>
        <p:nvSpPr>
          <p:cNvPr id="48" name="Text 46"/>
          <p:cNvSpPr/>
          <p:nvPr/>
        </p:nvSpPr>
        <p:spPr>
          <a:xfrm>
            <a:off x="467178" y="6042422"/>
            <a:ext cx="5031921" cy="681209"/>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For provenance verification, </a:t>
            </a:r>
            <a:r>
              <a:rPr lang="en-US" sz="1000" b="1" dirty="0">
                <a:solidFill>
                  <a:srgbClr val="1F2937"/>
                </a:solidFill>
                <a:latin typeface="Sorts Mill Goudy" pitchFamily="34" charset="0"/>
                <a:ea typeface="Sorts Mill Goudy" pitchFamily="34" charset="-122"/>
                <a:cs typeface="Sorts Mill Goudy" pitchFamily="34" charset="-120"/>
              </a:rPr>
              <a:t>lexical precision matters more than semantic similarity</a:t>
            </a:r>
            <a:r>
              <a:rPr lang="en-US" sz="1000" dirty="0">
                <a:solidFill>
                  <a:srgbClr val="1F2937"/>
                </a:solidFill>
                <a:latin typeface="Sorts Mill Goudy" pitchFamily="34" charset="0"/>
                <a:ea typeface="Sorts Mill Goudy" pitchFamily="34" charset="-122"/>
                <a:cs typeface="Sorts Mill Goudy" pitchFamily="34" charset="-120"/>
              </a:rPr>
              <a:t>. The system needs to find exact numbers, dates, and names—not just thematically related content.</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52625" y="352625"/>
            <a:ext cx="11548460" cy="176312"/>
          </a:xfrm>
          <a:prstGeom prst="rect">
            <a:avLst/>
          </a:prstGeom>
          <a:noFill/>
          <a:ln/>
        </p:spPr>
        <p:txBody>
          <a:bodyPr wrap="square" lIns="0" tIns="0" rIns="0" bIns="0" rtlCol="0" anchor="ctr"/>
          <a:lstStyle/>
          <a:p>
            <a:pPr>
              <a:lnSpc>
                <a:spcPct val="120000"/>
              </a:lnSpc>
            </a:pPr>
            <a:r>
              <a:rPr lang="en-US" sz="972" b="1" kern="0" spc="49" dirty="0">
                <a:solidFill>
                  <a:srgbClr val="8B0000"/>
                </a:solidFill>
                <a:latin typeface="Sorts Mill Goudy" pitchFamily="34" charset="0"/>
                <a:ea typeface="Sorts Mill Goudy" pitchFamily="34" charset="-122"/>
                <a:cs typeface="Sorts Mill Goudy" pitchFamily="34" charset="-120"/>
              </a:rPr>
              <a:t>3.2 IMPLICATIONS</a:t>
            </a:r>
            <a:endParaRPr lang="en-US" sz="1600" dirty="0"/>
          </a:p>
        </p:txBody>
      </p:sp>
      <p:sp>
        <p:nvSpPr>
          <p:cNvPr id="3" name="Text 1"/>
          <p:cNvSpPr/>
          <p:nvPr/>
        </p:nvSpPr>
        <p:spPr>
          <a:xfrm>
            <a:off x="352625" y="599462"/>
            <a:ext cx="11645432" cy="352625"/>
          </a:xfrm>
          <a:prstGeom prst="rect">
            <a:avLst/>
          </a:prstGeom>
          <a:noFill/>
          <a:ln/>
        </p:spPr>
        <p:txBody>
          <a:bodyPr wrap="square" lIns="0" tIns="0" rIns="0" bIns="0" rtlCol="0" anchor="ctr"/>
          <a:lstStyle/>
          <a:p>
            <a:pPr>
              <a:lnSpc>
                <a:spcPct val="90000"/>
              </a:lnSpc>
            </a:pPr>
            <a:r>
              <a:rPr lang="en-US" sz="2499" b="1" dirty="0">
                <a:solidFill>
                  <a:srgbClr val="1F2937"/>
                </a:solidFill>
                <a:latin typeface="Sorts Mill Goudy" pitchFamily="34" charset="0"/>
                <a:ea typeface="Sorts Mill Goudy" pitchFamily="34" charset="-122"/>
                <a:cs typeface="Sorts Mill Goudy" pitchFamily="34" charset="-120"/>
              </a:rPr>
              <a:t>Implications of the Modernization Trap</a:t>
            </a:r>
            <a:endParaRPr lang="en-US" sz="1600" dirty="0"/>
          </a:p>
        </p:txBody>
      </p:sp>
      <p:sp>
        <p:nvSpPr>
          <p:cNvPr id="4" name="Shape 2"/>
          <p:cNvSpPr/>
          <p:nvPr/>
        </p:nvSpPr>
        <p:spPr>
          <a:xfrm>
            <a:off x="352625" y="1057874"/>
            <a:ext cx="846299" cy="35262"/>
          </a:xfrm>
          <a:custGeom>
            <a:avLst/>
            <a:gdLst/>
            <a:ahLst/>
            <a:cxnLst/>
            <a:rect l="l" t="t" r="r" b="b"/>
            <a:pathLst>
              <a:path w="846299" h="35262">
                <a:moveTo>
                  <a:pt x="0" y="0"/>
                </a:moveTo>
                <a:lnTo>
                  <a:pt x="846299" y="0"/>
                </a:lnTo>
                <a:lnTo>
                  <a:pt x="846299" y="35262"/>
                </a:lnTo>
                <a:lnTo>
                  <a:pt x="0" y="35262"/>
                </a:lnTo>
                <a:lnTo>
                  <a:pt x="0" y="0"/>
                </a:lnTo>
                <a:close/>
              </a:path>
            </a:pathLst>
          </a:custGeom>
          <a:solidFill>
            <a:srgbClr val="8B0000"/>
          </a:solidFill>
          <a:ln/>
        </p:spPr>
      </p:sp>
      <p:sp>
        <p:nvSpPr>
          <p:cNvPr id="5" name="Shape 3"/>
          <p:cNvSpPr/>
          <p:nvPr/>
        </p:nvSpPr>
        <p:spPr>
          <a:xfrm>
            <a:off x="360181" y="1277005"/>
            <a:ext cx="11475416" cy="1011277"/>
          </a:xfrm>
          <a:custGeom>
            <a:avLst/>
            <a:gdLst/>
            <a:ahLst/>
            <a:cxnLst/>
            <a:rect l="l" t="t" r="r" b="b"/>
            <a:pathLst>
              <a:path w="11475416" h="1011277">
                <a:moveTo>
                  <a:pt x="70526" y="0"/>
                </a:moveTo>
                <a:lnTo>
                  <a:pt x="11404890" y="0"/>
                </a:lnTo>
                <a:cubicBezTo>
                  <a:pt x="11443840" y="0"/>
                  <a:pt x="11475416" y="31576"/>
                  <a:pt x="11475416" y="70526"/>
                </a:cubicBezTo>
                <a:lnTo>
                  <a:pt x="11475416" y="940751"/>
                </a:lnTo>
                <a:cubicBezTo>
                  <a:pt x="11475416" y="979702"/>
                  <a:pt x="11443840" y="1011277"/>
                  <a:pt x="11404890" y="1011277"/>
                </a:cubicBezTo>
                <a:lnTo>
                  <a:pt x="70526" y="1011277"/>
                </a:lnTo>
                <a:cubicBezTo>
                  <a:pt x="31576" y="1011277"/>
                  <a:pt x="0" y="979702"/>
                  <a:pt x="0" y="940751"/>
                </a:cubicBezTo>
                <a:lnTo>
                  <a:pt x="0" y="70526"/>
                </a:lnTo>
                <a:cubicBezTo>
                  <a:pt x="0" y="31602"/>
                  <a:pt x="31602" y="0"/>
                  <a:pt x="70526" y="0"/>
                </a:cubicBezTo>
                <a:close/>
              </a:path>
            </a:pathLst>
          </a:custGeom>
          <a:solidFill>
            <a:srgbClr val="22C55E">
              <a:alpha val="10196"/>
            </a:srgbClr>
          </a:solidFill>
          <a:ln w="21771">
            <a:solidFill>
              <a:srgbClr val="22C55E"/>
            </a:solidFill>
            <a:prstDash val="solid"/>
          </a:ln>
        </p:spPr>
      </p:sp>
      <p:sp>
        <p:nvSpPr>
          <p:cNvPr id="6" name="Shape 4"/>
          <p:cNvSpPr/>
          <p:nvPr/>
        </p:nvSpPr>
        <p:spPr>
          <a:xfrm>
            <a:off x="612371" y="1469694"/>
            <a:ext cx="198351" cy="264469"/>
          </a:xfrm>
          <a:custGeom>
            <a:avLst/>
            <a:gdLst/>
            <a:ahLst/>
            <a:cxnLst/>
            <a:rect l="l" t="t" r="r" b="b"/>
            <a:pathLst>
              <a:path w="198351" h="264469">
                <a:moveTo>
                  <a:pt x="151295" y="198351"/>
                </a:moveTo>
                <a:cubicBezTo>
                  <a:pt x="155065" y="186833"/>
                  <a:pt x="162607" y="176398"/>
                  <a:pt x="171130" y="167411"/>
                </a:cubicBezTo>
                <a:cubicBezTo>
                  <a:pt x="188021" y="149642"/>
                  <a:pt x="198351" y="125623"/>
                  <a:pt x="198351" y="99176"/>
                </a:cubicBezTo>
                <a:cubicBezTo>
                  <a:pt x="198351" y="44422"/>
                  <a:pt x="153929" y="0"/>
                  <a:pt x="99176" y="0"/>
                </a:cubicBezTo>
                <a:cubicBezTo>
                  <a:pt x="44422" y="0"/>
                  <a:pt x="0" y="44422"/>
                  <a:pt x="0" y="99176"/>
                </a:cubicBezTo>
                <a:cubicBezTo>
                  <a:pt x="0" y="125623"/>
                  <a:pt x="10331" y="149642"/>
                  <a:pt x="27222" y="167411"/>
                </a:cubicBezTo>
                <a:cubicBezTo>
                  <a:pt x="35745" y="176398"/>
                  <a:pt x="43338" y="186833"/>
                  <a:pt x="47057" y="198351"/>
                </a:cubicBezTo>
                <a:lnTo>
                  <a:pt x="151243" y="198351"/>
                </a:lnTo>
                <a:close/>
                <a:moveTo>
                  <a:pt x="148764" y="223145"/>
                </a:moveTo>
                <a:lnTo>
                  <a:pt x="49588" y="223145"/>
                </a:lnTo>
                <a:lnTo>
                  <a:pt x="49588" y="231410"/>
                </a:lnTo>
                <a:cubicBezTo>
                  <a:pt x="49588" y="254241"/>
                  <a:pt x="68080" y="272733"/>
                  <a:pt x="90911" y="272733"/>
                </a:cubicBezTo>
                <a:lnTo>
                  <a:pt x="107440" y="272733"/>
                </a:lnTo>
                <a:cubicBezTo>
                  <a:pt x="130271" y="272733"/>
                  <a:pt x="148764" y="254241"/>
                  <a:pt x="148764" y="231410"/>
                </a:cubicBezTo>
                <a:lnTo>
                  <a:pt x="148764" y="223145"/>
                </a:lnTo>
                <a:close/>
                <a:moveTo>
                  <a:pt x="95043" y="57852"/>
                </a:moveTo>
                <a:cubicBezTo>
                  <a:pt x="74485" y="57852"/>
                  <a:pt x="57852" y="74485"/>
                  <a:pt x="57852" y="95043"/>
                </a:cubicBezTo>
                <a:cubicBezTo>
                  <a:pt x="57852" y="101913"/>
                  <a:pt x="52326" y="107440"/>
                  <a:pt x="45456" y="107440"/>
                </a:cubicBezTo>
                <a:cubicBezTo>
                  <a:pt x="38586" y="107440"/>
                  <a:pt x="33059" y="101913"/>
                  <a:pt x="33059" y="95043"/>
                </a:cubicBezTo>
                <a:cubicBezTo>
                  <a:pt x="33059" y="60797"/>
                  <a:pt x="60797" y="33059"/>
                  <a:pt x="95043" y="33059"/>
                </a:cubicBezTo>
                <a:cubicBezTo>
                  <a:pt x="101913" y="33059"/>
                  <a:pt x="107440" y="38586"/>
                  <a:pt x="107440" y="45456"/>
                </a:cubicBezTo>
                <a:cubicBezTo>
                  <a:pt x="107440" y="52326"/>
                  <a:pt x="101913" y="57852"/>
                  <a:pt x="95043" y="57852"/>
                </a:cubicBezTo>
                <a:close/>
              </a:path>
            </a:pathLst>
          </a:custGeom>
          <a:solidFill>
            <a:srgbClr val="22C55E"/>
          </a:solidFill>
          <a:ln/>
        </p:spPr>
      </p:sp>
      <p:sp>
        <p:nvSpPr>
          <p:cNvPr id="7" name="Text 5"/>
          <p:cNvSpPr/>
          <p:nvPr/>
        </p:nvSpPr>
        <p:spPr>
          <a:xfrm>
            <a:off x="1015685" y="1460879"/>
            <a:ext cx="1560364" cy="282100"/>
          </a:xfrm>
          <a:prstGeom prst="rect">
            <a:avLst/>
          </a:prstGeom>
          <a:noFill/>
          <a:ln/>
        </p:spPr>
        <p:txBody>
          <a:bodyPr wrap="square" lIns="0" tIns="0" rIns="0" bIns="0" rtlCol="0" anchor="ctr"/>
          <a:lstStyle/>
          <a:p>
            <a:pPr>
              <a:lnSpc>
                <a:spcPct val="110000"/>
              </a:lnSpc>
            </a:pPr>
            <a:r>
              <a:rPr lang="en-US" sz="1666" b="1" dirty="0">
                <a:solidFill>
                  <a:srgbClr val="22C55E"/>
                </a:solidFill>
                <a:latin typeface="Sorts Mill Goudy" pitchFamily="34" charset="0"/>
                <a:ea typeface="Sorts Mill Goudy" pitchFamily="34" charset="-122"/>
                <a:cs typeface="Sorts Mill Goudy" pitchFamily="34" charset="-120"/>
              </a:rPr>
              <a:t>The Key Insight</a:t>
            </a:r>
            <a:endParaRPr lang="en-US" sz="1600" dirty="0"/>
          </a:p>
        </p:txBody>
      </p:sp>
      <p:sp>
        <p:nvSpPr>
          <p:cNvPr id="8" name="Text 6"/>
          <p:cNvSpPr/>
          <p:nvPr/>
        </p:nvSpPr>
        <p:spPr>
          <a:xfrm>
            <a:off x="544050" y="1848766"/>
            <a:ext cx="11187020" cy="255653"/>
          </a:xfrm>
          <a:prstGeom prst="rect">
            <a:avLst/>
          </a:prstGeom>
          <a:noFill/>
          <a:ln/>
        </p:spPr>
        <p:txBody>
          <a:bodyPr wrap="square" lIns="0" tIns="0" rIns="0" bIns="0" rtlCol="0" anchor="ctr"/>
          <a:lstStyle/>
          <a:p>
            <a:pPr>
              <a:lnSpc>
                <a:spcPct val="140000"/>
              </a:lnSpc>
            </a:pPr>
            <a:r>
              <a:rPr lang="en-US" sz="1249" dirty="0">
                <a:solidFill>
                  <a:srgbClr val="1F2937"/>
                </a:solidFill>
                <a:latin typeface="Sorts Mill Goudy" pitchFamily="34" charset="0"/>
                <a:ea typeface="Sorts Mill Goudy" pitchFamily="34" charset="-122"/>
                <a:cs typeface="Sorts Mill Goudy" pitchFamily="34" charset="-120"/>
              </a:rPr>
              <a:t>For fact-checking, </a:t>
            </a:r>
            <a:r>
              <a:rPr lang="en-US" sz="1249" b="1" dirty="0">
                <a:solidFill>
                  <a:srgbClr val="1F2937"/>
                </a:solidFill>
                <a:latin typeface="Sorts Mill Goudy" pitchFamily="34" charset="0"/>
                <a:ea typeface="Sorts Mill Goudy" pitchFamily="34" charset="-122"/>
                <a:cs typeface="Sorts Mill Goudy" pitchFamily="34" charset="-120"/>
              </a:rPr>
              <a:t>'naive' keyword-based approaches can outperform sophisticated semantic models</a:t>
            </a:r>
            <a:r>
              <a:rPr lang="en-US" sz="1249" dirty="0">
                <a:solidFill>
                  <a:srgbClr val="1F2937"/>
                </a:solidFill>
                <a:latin typeface="Sorts Mill Goudy" pitchFamily="34" charset="0"/>
                <a:ea typeface="Sorts Mill Goudy" pitchFamily="34" charset="-122"/>
                <a:cs typeface="Sorts Mill Goudy" pitchFamily="34" charset="-120"/>
              </a:rPr>
              <a:t> by maintaining lexical precision.</a:t>
            </a:r>
            <a:endParaRPr lang="en-US" sz="1600" dirty="0"/>
          </a:p>
        </p:txBody>
      </p:sp>
      <p:sp>
        <p:nvSpPr>
          <p:cNvPr id="9" name="Shape 7"/>
          <p:cNvSpPr/>
          <p:nvPr/>
        </p:nvSpPr>
        <p:spPr>
          <a:xfrm>
            <a:off x="352625" y="2491996"/>
            <a:ext cx="5641996" cy="2873892"/>
          </a:xfrm>
          <a:custGeom>
            <a:avLst/>
            <a:gdLst/>
            <a:ahLst/>
            <a:cxnLst/>
            <a:rect l="l" t="t" r="r" b="b"/>
            <a:pathLst>
              <a:path w="5641996" h="2873892">
                <a:moveTo>
                  <a:pt x="35262" y="0"/>
                </a:moveTo>
                <a:lnTo>
                  <a:pt x="5606733" y="0"/>
                </a:lnTo>
                <a:cubicBezTo>
                  <a:pt x="5626208" y="0"/>
                  <a:pt x="5641996" y="15788"/>
                  <a:pt x="5641996" y="35262"/>
                </a:cubicBezTo>
                <a:lnTo>
                  <a:pt x="5641996" y="2803366"/>
                </a:lnTo>
                <a:cubicBezTo>
                  <a:pt x="5641996" y="2842316"/>
                  <a:pt x="5610420" y="2873892"/>
                  <a:pt x="5571470" y="2873892"/>
                </a:cubicBezTo>
                <a:lnTo>
                  <a:pt x="70525" y="2873892"/>
                </a:lnTo>
                <a:cubicBezTo>
                  <a:pt x="31575" y="2873892"/>
                  <a:pt x="0" y="2842316"/>
                  <a:pt x="0" y="2803366"/>
                </a:cubicBezTo>
                <a:lnTo>
                  <a:pt x="0" y="35262"/>
                </a:lnTo>
                <a:cubicBezTo>
                  <a:pt x="0" y="15801"/>
                  <a:pt x="15801" y="0"/>
                  <a:pt x="35262" y="0"/>
                </a:cubicBezTo>
                <a:close/>
              </a:path>
            </a:pathLst>
          </a:custGeom>
          <a:solidFill>
            <a:srgbClr val="FFFFFF"/>
          </a:solidFill>
          <a:ln/>
          <a:effectLst>
            <a:outerShdw blurRad="132234" dist="88156" dir="5400000" algn="bl" rotWithShape="0">
              <a:srgbClr val="000000">
                <a:alpha val="10196"/>
              </a:srgbClr>
            </a:outerShdw>
          </a:effectLst>
        </p:spPr>
      </p:sp>
      <p:sp>
        <p:nvSpPr>
          <p:cNvPr id="10" name="Shape 8"/>
          <p:cNvSpPr/>
          <p:nvPr/>
        </p:nvSpPr>
        <p:spPr>
          <a:xfrm>
            <a:off x="352625" y="2491996"/>
            <a:ext cx="5641996" cy="35262"/>
          </a:xfrm>
          <a:custGeom>
            <a:avLst/>
            <a:gdLst/>
            <a:ahLst/>
            <a:cxnLst/>
            <a:rect l="l" t="t" r="r" b="b"/>
            <a:pathLst>
              <a:path w="5641996" h="35262">
                <a:moveTo>
                  <a:pt x="35262" y="0"/>
                </a:moveTo>
                <a:lnTo>
                  <a:pt x="5606733" y="0"/>
                </a:lnTo>
                <a:cubicBezTo>
                  <a:pt x="5626208" y="0"/>
                  <a:pt x="5641996" y="15788"/>
                  <a:pt x="5641996" y="35262"/>
                </a:cubicBezTo>
                <a:lnTo>
                  <a:pt x="5641996" y="35262"/>
                </a:lnTo>
                <a:lnTo>
                  <a:pt x="0" y="35262"/>
                </a:lnTo>
                <a:lnTo>
                  <a:pt x="0" y="35262"/>
                </a:lnTo>
                <a:cubicBezTo>
                  <a:pt x="0" y="15801"/>
                  <a:pt x="15801" y="0"/>
                  <a:pt x="35262" y="0"/>
                </a:cubicBezTo>
                <a:close/>
              </a:path>
            </a:pathLst>
          </a:custGeom>
          <a:solidFill>
            <a:srgbClr val="22C55E"/>
          </a:solidFill>
          <a:ln/>
        </p:spPr>
      </p:sp>
      <p:sp>
        <p:nvSpPr>
          <p:cNvPr id="11" name="Text 9"/>
          <p:cNvSpPr/>
          <p:nvPr/>
        </p:nvSpPr>
        <p:spPr>
          <a:xfrm>
            <a:off x="528937" y="2685940"/>
            <a:ext cx="5377527" cy="246837"/>
          </a:xfrm>
          <a:prstGeom prst="rect">
            <a:avLst/>
          </a:prstGeom>
          <a:noFill/>
          <a:ln/>
        </p:spPr>
        <p:txBody>
          <a:bodyPr wrap="square" lIns="0" tIns="0" rIns="0" bIns="0" rtlCol="0" anchor="ctr"/>
          <a:lstStyle/>
          <a:p>
            <a:pPr>
              <a:lnSpc>
                <a:spcPct val="120000"/>
              </a:lnSpc>
            </a:pPr>
            <a:r>
              <a:rPr lang="en-US" sz="1388" b="1" dirty="0">
                <a:solidFill>
                  <a:srgbClr val="1F2937"/>
                </a:solidFill>
                <a:latin typeface="Sorts Mill Goudy" pitchFamily="34" charset="0"/>
                <a:ea typeface="Sorts Mill Goudy" pitchFamily="34" charset="-122"/>
                <a:cs typeface="Sorts Mill Goudy" pitchFamily="34" charset="-120"/>
              </a:rPr>
              <a:t>When Keyword Heuristics Win</a:t>
            </a:r>
            <a:endParaRPr lang="en-US" sz="1600" dirty="0"/>
          </a:p>
        </p:txBody>
      </p:sp>
      <p:sp>
        <p:nvSpPr>
          <p:cNvPr id="12" name="Shape 10"/>
          <p:cNvSpPr/>
          <p:nvPr/>
        </p:nvSpPr>
        <p:spPr>
          <a:xfrm>
            <a:off x="528937" y="3073827"/>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13" name="Shape 11"/>
          <p:cNvSpPr/>
          <p:nvPr/>
        </p:nvSpPr>
        <p:spPr>
          <a:xfrm>
            <a:off x="661171" y="3214877"/>
            <a:ext cx="123419" cy="141050"/>
          </a:xfrm>
          <a:custGeom>
            <a:avLst/>
            <a:gdLst/>
            <a:ahLst/>
            <a:cxnLst/>
            <a:rect l="l" t="t" r="r" b="b"/>
            <a:pathLst>
              <a:path w="123419" h="141050">
                <a:moveTo>
                  <a:pt x="35262" y="0"/>
                </a:moveTo>
                <a:cubicBezTo>
                  <a:pt x="30386" y="0"/>
                  <a:pt x="26447" y="3939"/>
                  <a:pt x="26447" y="8816"/>
                </a:cubicBezTo>
                <a:lnTo>
                  <a:pt x="26447" y="17631"/>
                </a:lnTo>
                <a:lnTo>
                  <a:pt x="17631" y="17631"/>
                </a:lnTo>
                <a:cubicBezTo>
                  <a:pt x="7907" y="17631"/>
                  <a:pt x="0" y="25538"/>
                  <a:pt x="0" y="35262"/>
                </a:cubicBezTo>
                <a:lnTo>
                  <a:pt x="0" y="48486"/>
                </a:lnTo>
                <a:lnTo>
                  <a:pt x="123419" y="48486"/>
                </a:lnTo>
                <a:lnTo>
                  <a:pt x="123419" y="35262"/>
                </a:lnTo>
                <a:cubicBezTo>
                  <a:pt x="123419" y="25538"/>
                  <a:pt x="115512" y="17631"/>
                  <a:pt x="105787" y="17631"/>
                </a:cubicBezTo>
                <a:lnTo>
                  <a:pt x="96972" y="17631"/>
                </a:lnTo>
                <a:lnTo>
                  <a:pt x="96972" y="8816"/>
                </a:lnTo>
                <a:cubicBezTo>
                  <a:pt x="96972" y="3939"/>
                  <a:pt x="93032" y="0"/>
                  <a:pt x="88156" y="0"/>
                </a:cubicBezTo>
                <a:cubicBezTo>
                  <a:pt x="83280" y="0"/>
                  <a:pt x="79341" y="3939"/>
                  <a:pt x="79341" y="8816"/>
                </a:cubicBezTo>
                <a:lnTo>
                  <a:pt x="79341" y="17631"/>
                </a:lnTo>
                <a:lnTo>
                  <a:pt x="44078" y="17631"/>
                </a:lnTo>
                <a:lnTo>
                  <a:pt x="44078" y="8816"/>
                </a:lnTo>
                <a:cubicBezTo>
                  <a:pt x="44078" y="3939"/>
                  <a:pt x="40139" y="0"/>
                  <a:pt x="35262" y="0"/>
                </a:cubicBezTo>
                <a:close/>
                <a:moveTo>
                  <a:pt x="0" y="61709"/>
                </a:moveTo>
                <a:lnTo>
                  <a:pt x="0" y="114603"/>
                </a:lnTo>
                <a:cubicBezTo>
                  <a:pt x="0" y="124328"/>
                  <a:pt x="7907" y="132234"/>
                  <a:pt x="17631" y="132234"/>
                </a:cubicBezTo>
                <a:lnTo>
                  <a:pt x="105787" y="132234"/>
                </a:lnTo>
                <a:cubicBezTo>
                  <a:pt x="115512" y="132234"/>
                  <a:pt x="123419" y="124328"/>
                  <a:pt x="123419" y="114603"/>
                </a:cubicBezTo>
                <a:lnTo>
                  <a:pt x="123419" y="61709"/>
                </a:lnTo>
                <a:lnTo>
                  <a:pt x="0" y="61709"/>
                </a:lnTo>
                <a:close/>
              </a:path>
            </a:pathLst>
          </a:custGeom>
          <a:solidFill>
            <a:srgbClr val="22C55E"/>
          </a:solidFill>
          <a:ln/>
        </p:spPr>
      </p:sp>
      <p:sp>
        <p:nvSpPr>
          <p:cNvPr id="14" name="Text 12"/>
          <p:cNvSpPr/>
          <p:nvPr/>
        </p:nvSpPr>
        <p:spPr>
          <a:xfrm>
            <a:off x="881562" y="3179614"/>
            <a:ext cx="784590"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Exact Dates</a:t>
            </a:r>
            <a:endParaRPr lang="en-US" sz="1600" dirty="0"/>
          </a:p>
        </p:txBody>
      </p:sp>
      <p:sp>
        <p:nvSpPr>
          <p:cNvPr id="15" name="Text 13"/>
          <p:cNvSpPr/>
          <p:nvPr/>
        </p:nvSpPr>
        <p:spPr>
          <a:xfrm>
            <a:off x="634725" y="3426452"/>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"born January 1, 1970" requires lexical match</a:t>
            </a:r>
            <a:endParaRPr lang="en-US" sz="1600" dirty="0"/>
          </a:p>
        </p:txBody>
      </p:sp>
      <p:sp>
        <p:nvSpPr>
          <p:cNvPr id="16" name="Shape 14"/>
          <p:cNvSpPr/>
          <p:nvPr/>
        </p:nvSpPr>
        <p:spPr>
          <a:xfrm>
            <a:off x="528937" y="3814339"/>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17" name="Shape 15"/>
          <p:cNvSpPr/>
          <p:nvPr/>
        </p:nvSpPr>
        <p:spPr>
          <a:xfrm>
            <a:off x="652356" y="3955389"/>
            <a:ext cx="141050" cy="141050"/>
          </a:xfrm>
          <a:custGeom>
            <a:avLst/>
            <a:gdLst/>
            <a:ahLst/>
            <a:cxnLst/>
            <a:rect l="l" t="t" r="r" b="b"/>
            <a:pathLst>
              <a:path w="141050" h="141050">
                <a:moveTo>
                  <a:pt x="59147" y="193"/>
                </a:moveTo>
                <a:cubicBezTo>
                  <a:pt x="63913" y="1212"/>
                  <a:pt x="66944" y="5895"/>
                  <a:pt x="65924" y="10661"/>
                </a:cubicBezTo>
                <a:lnTo>
                  <a:pt x="60662" y="35262"/>
                </a:lnTo>
                <a:lnTo>
                  <a:pt x="95512" y="35262"/>
                </a:lnTo>
                <a:lnTo>
                  <a:pt x="101572" y="6970"/>
                </a:lnTo>
                <a:cubicBezTo>
                  <a:pt x="102592" y="2204"/>
                  <a:pt x="107275" y="-826"/>
                  <a:pt x="112041" y="193"/>
                </a:cubicBezTo>
                <a:cubicBezTo>
                  <a:pt x="116807" y="1212"/>
                  <a:pt x="119837" y="5895"/>
                  <a:pt x="118818" y="10661"/>
                </a:cubicBezTo>
                <a:lnTo>
                  <a:pt x="113556" y="35262"/>
                </a:lnTo>
                <a:lnTo>
                  <a:pt x="132234" y="35262"/>
                </a:lnTo>
                <a:cubicBezTo>
                  <a:pt x="137110" y="35262"/>
                  <a:pt x="141050" y="39202"/>
                  <a:pt x="141050" y="44078"/>
                </a:cubicBezTo>
                <a:cubicBezTo>
                  <a:pt x="141050" y="48954"/>
                  <a:pt x="137110" y="52894"/>
                  <a:pt x="132234" y="52894"/>
                </a:cubicBezTo>
                <a:lnTo>
                  <a:pt x="109754" y="52894"/>
                </a:lnTo>
                <a:lnTo>
                  <a:pt x="102206" y="88156"/>
                </a:lnTo>
                <a:lnTo>
                  <a:pt x="120884" y="88156"/>
                </a:lnTo>
                <a:cubicBezTo>
                  <a:pt x="125760" y="88156"/>
                  <a:pt x="129700" y="92096"/>
                  <a:pt x="129700" y="96972"/>
                </a:cubicBezTo>
                <a:cubicBezTo>
                  <a:pt x="129700" y="101848"/>
                  <a:pt x="125760" y="105787"/>
                  <a:pt x="120884" y="105787"/>
                </a:cubicBezTo>
                <a:lnTo>
                  <a:pt x="98404" y="105787"/>
                </a:lnTo>
                <a:lnTo>
                  <a:pt x="92344" y="134080"/>
                </a:lnTo>
                <a:cubicBezTo>
                  <a:pt x="91324" y="138846"/>
                  <a:pt x="86641" y="141876"/>
                  <a:pt x="81875" y="140857"/>
                </a:cubicBezTo>
                <a:cubicBezTo>
                  <a:pt x="77109" y="139838"/>
                  <a:pt x="74079" y="135154"/>
                  <a:pt x="75098" y="130389"/>
                </a:cubicBezTo>
                <a:lnTo>
                  <a:pt x="80360" y="105787"/>
                </a:lnTo>
                <a:lnTo>
                  <a:pt x="45511" y="105787"/>
                </a:lnTo>
                <a:lnTo>
                  <a:pt x="39450" y="134080"/>
                </a:lnTo>
                <a:cubicBezTo>
                  <a:pt x="38431" y="138846"/>
                  <a:pt x="33747" y="141876"/>
                  <a:pt x="28981" y="140857"/>
                </a:cubicBezTo>
                <a:cubicBezTo>
                  <a:pt x="24215" y="139838"/>
                  <a:pt x="21185" y="135154"/>
                  <a:pt x="22204" y="130389"/>
                </a:cubicBezTo>
                <a:lnTo>
                  <a:pt x="27494" y="105787"/>
                </a:lnTo>
                <a:lnTo>
                  <a:pt x="8816" y="105787"/>
                </a:lnTo>
                <a:cubicBezTo>
                  <a:pt x="3939" y="105787"/>
                  <a:pt x="0" y="101848"/>
                  <a:pt x="0" y="96972"/>
                </a:cubicBezTo>
                <a:cubicBezTo>
                  <a:pt x="0" y="92096"/>
                  <a:pt x="3939" y="88156"/>
                  <a:pt x="8816" y="88156"/>
                </a:cubicBezTo>
                <a:lnTo>
                  <a:pt x="31295" y="88156"/>
                </a:lnTo>
                <a:lnTo>
                  <a:pt x="38844" y="52894"/>
                </a:lnTo>
                <a:lnTo>
                  <a:pt x="20166" y="52894"/>
                </a:lnTo>
                <a:cubicBezTo>
                  <a:pt x="15290" y="52894"/>
                  <a:pt x="11350" y="48954"/>
                  <a:pt x="11350" y="44078"/>
                </a:cubicBezTo>
                <a:cubicBezTo>
                  <a:pt x="11350" y="39202"/>
                  <a:pt x="15290" y="35262"/>
                  <a:pt x="20166" y="35262"/>
                </a:cubicBezTo>
                <a:lnTo>
                  <a:pt x="42646" y="35262"/>
                </a:lnTo>
                <a:lnTo>
                  <a:pt x="48706" y="6970"/>
                </a:lnTo>
                <a:cubicBezTo>
                  <a:pt x="49698" y="2204"/>
                  <a:pt x="54381" y="-826"/>
                  <a:pt x="59147" y="193"/>
                </a:cubicBezTo>
                <a:close/>
                <a:moveTo>
                  <a:pt x="56861" y="52894"/>
                </a:moveTo>
                <a:lnTo>
                  <a:pt x="49312" y="88156"/>
                </a:lnTo>
                <a:lnTo>
                  <a:pt x="84162" y="88156"/>
                </a:lnTo>
                <a:lnTo>
                  <a:pt x="91710" y="52894"/>
                </a:lnTo>
                <a:lnTo>
                  <a:pt x="56861" y="52894"/>
                </a:lnTo>
                <a:close/>
              </a:path>
            </a:pathLst>
          </a:custGeom>
          <a:solidFill>
            <a:srgbClr val="22C55E"/>
          </a:solidFill>
          <a:ln/>
        </p:spPr>
      </p:sp>
      <p:sp>
        <p:nvSpPr>
          <p:cNvPr id="18" name="Text 16"/>
          <p:cNvSpPr/>
          <p:nvPr/>
        </p:nvSpPr>
        <p:spPr>
          <a:xfrm>
            <a:off x="881562" y="3920126"/>
            <a:ext cx="1057874"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Numeric Values</a:t>
            </a:r>
            <a:endParaRPr lang="en-US" sz="1600" dirty="0"/>
          </a:p>
        </p:txBody>
      </p:sp>
      <p:sp>
        <p:nvSpPr>
          <p:cNvPr id="19" name="Text 17"/>
          <p:cNvSpPr/>
          <p:nvPr/>
        </p:nvSpPr>
        <p:spPr>
          <a:xfrm>
            <a:off x="634725" y="4166964"/>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"300 meters" must appear in evidence</a:t>
            </a:r>
            <a:endParaRPr lang="en-US" sz="1600" dirty="0"/>
          </a:p>
        </p:txBody>
      </p:sp>
      <p:sp>
        <p:nvSpPr>
          <p:cNvPr id="20" name="Shape 18"/>
          <p:cNvSpPr/>
          <p:nvPr/>
        </p:nvSpPr>
        <p:spPr>
          <a:xfrm>
            <a:off x="528937" y="4554851"/>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21" name="Shape 19"/>
          <p:cNvSpPr/>
          <p:nvPr/>
        </p:nvSpPr>
        <p:spPr>
          <a:xfrm>
            <a:off x="661171" y="4695901"/>
            <a:ext cx="123419" cy="141050"/>
          </a:xfrm>
          <a:custGeom>
            <a:avLst/>
            <a:gdLst/>
            <a:ahLst/>
            <a:cxnLst/>
            <a:rect l="l" t="t" r="r" b="b"/>
            <a:pathLst>
              <a:path w="123419" h="141050">
                <a:moveTo>
                  <a:pt x="61709" y="68321"/>
                </a:moveTo>
                <a:cubicBezTo>
                  <a:pt x="79955" y="68321"/>
                  <a:pt x="94768" y="53508"/>
                  <a:pt x="94768" y="35262"/>
                </a:cubicBezTo>
                <a:cubicBezTo>
                  <a:pt x="94768" y="17017"/>
                  <a:pt x="79955" y="2204"/>
                  <a:pt x="61709" y="2204"/>
                </a:cubicBezTo>
                <a:cubicBezTo>
                  <a:pt x="43464" y="2204"/>
                  <a:pt x="28651" y="17017"/>
                  <a:pt x="28651" y="35262"/>
                </a:cubicBezTo>
                <a:cubicBezTo>
                  <a:pt x="28651" y="53508"/>
                  <a:pt x="43464" y="68321"/>
                  <a:pt x="61709" y="68321"/>
                </a:cubicBezTo>
                <a:close/>
                <a:moveTo>
                  <a:pt x="53527" y="83748"/>
                </a:moveTo>
                <a:cubicBezTo>
                  <a:pt x="26392" y="83748"/>
                  <a:pt x="4408" y="105732"/>
                  <a:pt x="4408" y="132868"/>
                </a:cubicBezTo>
                <a:cubicBezTo>
                  <a:pt x="4408" y="137386"/>
                  <a:pt x="8072" y="141050"/>
                  <a:pt x="12590" y="141050"/>
                </a:cubicBezTo>
                <a:lnTo>
                  <a:pt x="110829" y="141050"/>
                </a:lnTo>
                <a:cubicBezTo>
                  <a:pt x="115347" y="141050"/>
                  <a:pt x="119011" y="137386"/>
                  <a:pt x="119011" y="132868"/>
                </a:cubicBezTo>
                <a:cubicBezTo>
                  <a:pt x="119011" y="105732"/>
                  <a:pt x="97027" y="83748"/>
                  <a:pt x="69891" y="83748"/>
                </a:cubicBezTo>
                <a:lnTo>
                  <a:pt x="53527" y="83748"/>
                </a:lnTo>
                <a:close/>
              </a:path>
            </a:pathLst>
          </a:custGeom>
          <a:solidFill>
            <a:srgbClr val="22C55E"/>
          </a:solidFill>
          <a:ln/>
        </p:spPr>
      </p:sp>
      <p:sp>
        <p:nvSpPr>
          <p:cNvPr id="22" name="Text 20"/>
          <p:cNvSpPr/>
          <p:nvPr/>
        </p:nvSpPr>
        <p:spPr>
          <a:xfrm>
            <a:off x="881562" y="4660638"/>
            <a:ext cx="916824"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Proper Nouns</a:t>
            </a:r>
            <a:endParaRPr lang="en-US" sz="1600" dirty="0"/>
          </a:p>
        </p:txBody>
      </p:sp>
      <p:sp>
        <p:nvSpPr>
          <p:cNvPr id="23" name="Text 21"/>
          <p:cNvSpPr/>
          <p:nvPr/>
        </p:nvSpPr>
        <p:spPr>
          <a:xfrm>
            <a:off x="634725" y="4907476"/>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Specific names, locations require exact match</a:t>
            </a:r>
            <a:endParaRPr lang="en-US" sz="1600" dirty="0"/>
          </a:p>
        </p:txBody>
      </p:sp>
      <p:sp>
        <p:nvSpPr>
          <p:cNvPr id="24" name="Shape 22"/>
          <p:cNvSpPr/>
          <p:nvPr/>
        </p:nvSpPr>
        <p:spPr>
          <a:xfrm>
            <a:off x="6202260" y="2491996"/>
            <a:ext cx="5641996" cy="2873892"/>
          </a:xfrm>
          <a:custGeom>
            <a:avLst/>
            <a:gdLst/>
            <a:ahLst/>
            <a:cxnLst/>
            <a:rect l="l" t="t" r="r" b="b"/>
            <a:pathLst>
              <a:path w="5641996" h="2873892">
                <a:moveTo>
                  <a:pt x="35262" y="0"/>
                </a:moveTo>
                <a:lnTo>
                  <a:pt x="5606733" y="0"/>
                </a:lnTo>
                <a:cubicBezTo>
                  <a:pt x="5626208" y="0"/>
                  <a:pt x="5641996" y="15788"/>
                  <a:pt x="5641996" y="35262"/>
                </a:cubicBezTo>
                <a:lnTo>
                  <a:pt x="5641996" y="2803366"/>
                </a:lnTo>
                <a:cubicBezTo>
                  <a:pt x="5641996" y="2842316"/>
                  <a:pt x="5610420" y="2873892"/>
                  <a:pt x="5571470" y="2873892"/>
                </a:cubicBezTo>
                <a:lnTo>
                  <a:pt x="70525" y="2873892"/>
                </a:lnTo>
                <a:cubicBezTo>
                  <a:pt x="31575" y="2873892"/>
                  <a:pt x="0" y="2842316"/>
                  <a:pt x="0" y="2803366"/>
                </a:cubicBezTo>
                <a:lnTo>
                  <a:pt x="0" y="35262"/>
                </a:lnTo>
                <a:cubicBezTo>
                  <a:pt x="0" y="15801"/>
                  <a:pt x="15801" y="0"/>
                  <a:pt x="35262" y="0"/>
                </a:cubicBezTo>
                <a:close/>
              </a:path>
            </a:pathLst>
          </a:custGeom>
          <a:solidFill>
            <a:srgbClr val="FFFFFF"/>
          </a:solidFill>
          <a:ln/>
          <a:effectLst>
            <a:outerShdw blurRad="132234" dist="88156" dir="5400000" algn="bl" rotWithShape="0">
              <a:srgbClr val="000000">
                <a:alpha val="10196"/>
              </a:srgbClr>
            </a:outerShdw>
          </a:effectLst>
        </p:spPr>
      </p:sp>
      <p:sp>
        <p:nvSpPr>
          <p:cNvPr id="25" name="Shape 23"/>
          <p:cNvSpPr/>
          <p:nvPr/>
        </p:nvSpPr>
        <p:spPr>
          <a:xfrm>
            <a:off x="6202260" y="2491996"/>
            <a:ext cx="5641996" cy="35262"/>
          </a:xfrm>
          <a:custGeom>
            <a:avLst/>
            <a:gdLst/>
            <a:ahLst/>
            <a:cxnLst/>
            <a:rect l="l" t="t" r="r" b="b"/>
            <a:pathLst>
              <a:path w="5641996" h="35262">
                <a:moveTo>
                  <a:pt x="35262" y="0"/>
                </a:moveTo>
                <a:lnTo>
                  <a:pt x="5606733" y="0"/>
                </a:lnTo>
                <a:cubicBezTo>
                  <a:pt x="5626208" y="0"/>
                  <a:pt x="5641996" y="15788"/>
                  <a:pt x="5641996" y="35262"/>
                </a:cubicBezTo>
                <a:lnTo>
                  <a:pt x="5641996" y="35262"/>
                </a:lnTo>
                <a:lnTo>
                  <a:pt x="0" y="35262"/>
                </a:lnTo>
                <a:lnTo>
                  <a:pt x="0" y="35262"/>
                </a:lnTo>
                <a:cubicBezTo>
                  <a:pt x="0" y="15801"/>
                  <a:pt x="15801" y="0"/>
                  <a:pt x="35262" y="0"/>
                </a:cubicBezTo>
                <a:close/>
              </a:path>
            </a:pathLst>
          </a:custGeom>
          <a:solidFill>
            <a:srgbClr val="8B0000"/>
          </a:solidFill>
          <a:ln/>
        </p:spPr>
      </p:sp>
      <p:sp>
        <p:nvSpPr>
          <p:cNvPr id="26" name="Text 24"/>
          <p:cNvSpPr/>
          <p:nvPr/>
        </p:nvSpPr>
        <p:spPr>
          <a:xfrm>
            <a:off x="6378572" y="2685940"/>
            <a:ext cx="5377527" cy="246837"/>
          </a:xfrm>
          <a:prstGeom prst="rect">
            <a:avLst/>
          </a:prstGeom>
          <a:noFill/>
          <a:ln/>
        </p:spPr>
        <p:txBody>
          <a:bodyPr wrap="square" lIns="0" tIns="0" rIns="0" bIns="0" rtlCol="0" anchor="ctr"/>
          <a:lstStyle/>
          <a:p>
            <a:pPr>
              <a:lnSpc>
                <a:spcPct val="120000"/>
              </a:lnSpc>
            </a:pPr>
            <a:r>
              <a:rPr lang="en-US" sz="1388" b="1" dirty="0">
                <a:solidFill>
                  <a:srgbClr val="1F2937"/>
                </a:solidFill>
                <a:latin typeface="Sorts Mill Goudy" pitchFamily="34" charset="0"/>
                <a:ea typeface="Sorts Mill Goudy" pitchFamily="34" charset="-122"/>
                <a:cs typeface="Sorts Mill Goudy" pitchFamily="34" charset="-120"/>
              </a:rPr>
              <a:t>Challenging Assumptions</a:t>
            </a:r>
            <a:endParaRPr lang="en-US" sz="1600" dirty="0"/>
          </a:p>
        </p:txBody>
      </p:sp>
      <p:sp>
        <p:nvSpPr>
          <p:cNvPr id="27" name="Shape 25"/>
          <p:cNvSpPr/>
          <p:nvPr/>
        </p:nvSpPr>
        <p:spPr>
          <a:xfrm>
            <a:off x="6378572" y="3073827"/>
            <a:ext cx="5289371" cy="669987"/>
          </a:xfrm>
          <a:custGeom>
            <a:avLst/>
            <a:gdLst/>
            <a:ahLst/>
            <a:cxnLst/>
            <a:rect l="l" t="t" r="r" b="b"/>
            <a:pathLst>
              <a:path w="5289371" h="669987">
                <a:moveTo>
                  <a:pt x="70523" y="0"/>
                </a:moveTo>
                <a:lnTo>
                  <a:pt x="5218848" y="0"/>
                </a:lnTo>
                <a:cubicBezTo>
                  <a:pt x="5257797" y="0"/>
                  <a:pt x="5289371" y="31574"/>
                  <a:pt x="5289371" y="70523"/>
                </a:cubicBezTo>
                <a:lnTo>
                  <a:pt x="5289371" y="599464"/>
                </a:lnTo>
                <a:cubicBezTo>
                  <a:pt x="5289371" y="638413"/>
                  <a:pt x="5257797" y="669987"/>
                  <a:pt x="5218848" y="669987"/>
                </a:cubicBezTo>
                <a:lnTo>
                  <a:pt x="70523" y="669987"/>
                </a:lnTo>
                <a:cubicBezTo>
                  <a:pt x="31600" y="669987"/>
                  <a:pt x="0" y="638387"/>
                  <a:pt x="0" y="599464"/>
                </a:cubicBezTo>
                <a:lnTo>
                  <a:pt x="0" y="70523"/>
                </a:lnTo>
                <a:cubicBezTo>
                  <a:pt x="0" y="31574"/>
                  <a:pt x="31574" y="0"/>
                  <a:pt x="70523" y="0"/>
                </a:cubicBezTo>
                <a:close/>
              </a:path>
            </a:pathLst>
          </a:custGeom>
          <a:solidFill>
            <a:srgbClr val="8B0000">
              <a:alpha val="5098"/>
            </a:srgbClr>
          </a:solidFill>
          <a:ln/>
        </p:spPr>
      </p:sp>
      <p:sp>
        <p:nvSpPr>
          <p:cNvPr id="28" name="Text 26"/>
          <p:cNvSpPr/>
          <p:nvPr/>
        </p:nvSpPr>
        <p:spPr>
          <a:xfrm>
            <a:off x="6484360" y="3179614"/>
            <a:ext cx="5148321" cy="458412"/>
          </a:xfrm>
          <a:prstGeom prst="rect">
            <a:avLst/>
          </a:prstGeom>
          <a:noFill/>
          <a:ln/>
        </p:spPr>
        <p:txBody>
          <a:bodyPr wrap="square" lIns="0" tIns="0" rIns="0" bIns="0" rtlCol="0" anchor="ctr"/>
          <a:lstStyle/>
          <a:p>
            <a:pPr>
              <a:lnSpc>
                <a:spcPct val="140000"/>
              </a:lnSpc>
            </a:pPr>
            <a:r>
              <a:rPr lang="en-US" sz="1111" dirty="0">
                <a:solidFill>
                  <a:srgbClr val="1F2937"/>
                </a:solidFill>
                <a:latin typeface="Sorts Mill Goudy" pitchFamily="34" charset="0"/>
                <a:ea typeface="Sorts Mill Goudy" pitchFamily="34" charset="-122"/>
                <a:cs typeface="Sorts Mill Goudy" pitchFamily="34" charset="-120"/>
              </a:rPr>
              <a:t>This finding </a:t>
            </a:r>
            <a:r>
              <a:rPr lang="en-US" sz="1111" b="1" dirty="0">
                <a:solidFill>
                  <a:srgbClr val="1F2937"/>
                </a:solidFill>
                <a:latin typeface="Sorts Mill Goudy" pitchFamily="34" charset="0"/>
                <a:ea typeface="Sorts Mill Goudy" pitchFamily="34" charset="-122"/>
                <a:cs typeface="Sorts Mill Goudy" pitchFamily="34" charset="-120"/>
              </a:rPr>
              <a:t>challenges the assumption</a:t>
            </a:r>
            <a:r>
              <a:rPr lang="en-US" sz="1111" dirty="0">
                <a:solidFill>
                  <a:srgbClr val="1F2937"/>
                </a:solidFill>
                <a:latin typeface="Sorts Mill Goudy" pitchFamily="34" charset="0"/>
                <a:ea typeface="Sorts Mill Goudy" pitchFamily="34" charset="-122"/>
                <a:cs typeface="Sorts Mill Goudy" pitchFamily="34" charset="-120"/>
              </a:rPr>
              <a:t> that newer, more complex models are always better.</a:t>
            </a:r>
            <a:endParaRPr lang="en-US" sz="1600" dirty="0"/>
          </a:p>
        </p:txBody>
      </p:sp>
      <p:sp>
        <p:nvSpPr>
          <p:cNvPr id="29" name="Shape 27"/>
          <p:cNvSpPr/>
          <p:nvPr/>
        </p:nvSpPr>
        <p:spPr>
          <a:xfrm>
            <a:off x="6386128" y="3857158"/>
            <a:ext cx="5269221" cy="473525"/>
          </a:xfrm>
          <a:custGeom>
            <a:avLst/>
            <a:gdLst/>
            <a:ahLst/>
            <a:cxnLst/>
            <a:rect l="l" t="t" r="r" b="b"/>
            <a:pathLst>
              <a:path w="5269221" h="473525">
                <a:moveTo>
                  <a:pt x="70527" y="0"/>
                </a:moveTo>
                <a:lnTo>
                  <a:pt x="5198694" y="0"/>
                </a:lnTo>
                <a:cubicBezTo>
                  <a:pt x="5237645" y="0"/>
                  <a:pt x="5269221" y="31576"/>
                  <a:pt x="5269221" y="70527"/>
                </a:cubicBezTo>
                <a:lnTo>
                  <a:pt x="5269221" y="402998"/>
                </a:lnTo>
                <a:cubicBezTo>
                  <a:pt x="5269221" y="441949"/>
                  <a:pt x="5237645" y="473525"/>
                  <a:pt x="5198694" y="473525"/>
                </a:cubicBezTo>
                <a:lnTo>
                  <a:pt x="70527" y="473525"/>
                </a:lnTo>
                <a:cubicBezTo>
                  <a:pt x="31576" y="473525"/>
                  <a:pt x="0" y="441949"/>
                  <a:pt x="0" y="402998"/>
                </a:cubicBezTo>
                <a:lnTo>
                  <a:pt x="0" y="70527"/>
                </a:lnTo>
                <a:cubicBezTo>
                  <a:pt x="0" y="31602"/>
                  <a:pt x="31602" y="0"/>
                  <a:pt x="70527" y="0"/>
                </a:cubicBezTo>
                <a:close/>
              </a:path>
            </a:pathLst>
          </a:custGeom>
          <a:solidFill>
            <a:srgbClr val="8B0000">
              <a:alpha val="10196"/>
            </a:srgbClr>
          </a:solidFill>
          <a:ln w="21771">
            <a:solidFill>
              <a:srgbClr val="8B0000"/>
            </a:solidFill>
            <a:prstDash val="solid"/>
          </a:ln>
        </p:spPr>
      </p:sp>
      <p:sp>
        <p:nvSpPr>
          <p:cNvPr id="30" name="Shape 28"/>
          <p:cNvSpPr/>
          <p:nvPr/>
        </p:nvSpPr>
        <p:spPr>
          <a:xfrm>
            <a:off x="7960031" y="4000724"/>
            <a:ext cx="158681" cy="158681"/>
          </a:xfrm>
          <a:custGeom>
            <a:avLst/>
            <a:gdLst/>
            <a:ahLst/>
            <a:cxnLst/>
            <a:rect l="l" t="t" r="r" b="b"/>
            <a:pathLst>
              <a:path w="158681" h="158681">
                <a:moveTo>
                  <a:pt x="79341" y="0"/>
                </a:moveTo>
                <a:cubicBezTo>
                  <a:pt x="83896" y="0"/>
                  <a:pt x="88080" y="2510"/>
                  <a:pt x="90250" y="6508"/>
                </a:cubicBezTo>
                <a:lnTo>
                  <a:pt x="157193" y="130478"/>
                </a:lnTo>
                <a:cubicBezTo>
                  <a:pt x="159270" y="134321"/>
                  <a:pt x="159177" y="138970"/>
                  <a:pt x="156946" y="142720"/>
                </a:cubicBezTo>
                <a:cubicBezTo>
                  <a:pt x="154714" y="146470"/>
                  <a:pt x="150654" y="148764"/>
                  <a:pt x="146284" y="148764"/>
                </a:cubicBezTo>
                <a:lnTo>
                  <a:pt x="12397" y="148764"/>
                </a:lnTo>
                <a:cubicBezTo>
                  <a:pt x="8027" y="148764"/>
                  <a:pt x="3998" y="146470"/>
                  <a:pt x="1736" y="142720"/>
                </a:cubicBezTo>
                <a:cubicBezTo>
                  <a:pt x="-527" y="138970"/>
                  <a:pt x="-589" y="134321"/>
                  <a:pt x="1488" y="130478"/>
                </a:cubicBezTo>
                <a:lnTo>
                  <a:pt x="68431" y="6508"/>
                </a:lnTo>
                <a:cubicBezTo>
                  <a:pt x="70601" y="2510"/>
                  <a:pt x="74785" y="0"/>
                  <a:pt x="79341" y="0"/>
                </a:cubicBezTo>
                <a:close/>
                <a:moveTo>
                  <a:pt x="79341" y="52067"/>
                </a:moveTo>
                <a:cubicBezTo>
                  <a:pt x="75219" y="52067"/>
                  <a:pt x="71902" y="55383"/>
                  <a:pt x="71902" y="59505"/>
                </a:cubicBezTo>
                <a:lnTo>
                  <a:pt x="71902" y="94217"/>
                </a:lnTo>
                <a:cubicBezTo>
                  <a:pt x="71902" y="98339"/>
                  <a:pt x="75219" y="101655"/>
                  <a:pt x="79341" y="101655"/>
                </a:cubicBezTo>
                <a:cubicBezTo>
                  <a:pt x="83463" y="101655"/>
                  <a:pt x="86779" y="98339"/>
                  <a:pt x="86779" y="94217"/>
                </a:cubicBezTo>
                <a:lnTo>
                  <a:pt x="86779" y="59505"/>
                </a:lnTo>
                <a:cubicBezTo>
                  <a:pt x="86779" y="55383"/>
                  <a:pt x="83463" y="52067"/>
                  <a:pt x="79341" y="52067"/>
                </a:cubicBezTo>
                <a:close/>
                <a:moveTo>
                  <a:pt x="87616" y="119011"/>
                </a:moveTo>
                <a:cubicBezTo>
                  <a:pt x="87804" y="115939"/>
                  <a:pt x="86272" y="113017"/>
                  <a:pt x="83639" y="111424"/>
                </a:cubicBezTo>
                <a:cubicBezTo>
                  <a:pt x="81006" y="109832"/>
                  <a:pt x="77706" y="109832"/>
                  <a:pt x="75073" y="111424"/>
                </a:cubicBezTo>
                <a:cubicBezTo>
                  <a:pt x="72440" y="113017"/>
                  <a:pt x="70908" y="115939"/>
                  <a:pt x="71097" y="119011"/>
                </a:cubicBezTo>
                <a:cubicBezTo>
                  <a:pt x="70908" y="122082"/>
                  <a:pt x="72440" y="125005"/>
                  <a:pt x="75073" y="126597"/>
                </a:cubicBezTo>
                <a:cubicBezTo>
                  <a:pt x="77706" y="128190"/>
                  <a:pt x="81006" y="128190"/>
                  <a:pt x="83639" y="126597"/>
                </a:cubicBezTo>
                <a:cubicBezTo>
                  <a:pt x="86272" y="125005"/>
                  <a:pt x="87804" y="122082"/>
                  <a:pt x="87616" y="119011"/>
                </a:cubicBezTo>
                <a:close/>
              </a:path>
            </a:pathLst>
          </a:custGeom>
          <a:solidFill>
            <a:srgbClr val="8B0000"/>
          </a:solidFill>
          <a:ln/>
        </p:spPr>
      </p:sp>
      <p:sp>
        <p:nvSpPr>
          <p:cNvPr id="31" name="Text 29"/>
          <p:cNvSpPr/>
          <p:nvPr/>
        </p:nvSpPr>
        <p:spPr>
          <a:xfrm>
            <a:off x="6711516" y="3970506"/>
            <a:ext cx="4870161" cy="246837"/>
          </a:xfrm>
          <a:prstGeom prst="rect">
            <a:avLst/>
          </a:prstGeom>
          <a:noFill/>
          <a:ln/>
        </p:spPr>
        <p:txBody>
          <a:bodyPr wrap="square" lIns="0" tIns="0" rIns="0" bIns="0" rtlCol="0" anchor="ctr"/>
          <a:lstStyle/>
          <a:p>
            <a:pPr algn="ctr">
              <a:lnSpc>
                <a:spcPct val="130000"/>
              </a:lnSpc>
            </a:pPr>
            <a:r>
              <a:rPr lang="en-US" sz="1249" b="1" dirty="0">
                <a:solidFill>
                  <a:srgbClr val="8B0000"/>
                </a:solidFill>
                <a:latin typeface="Sorts Mill Goudy" pitchFamily="34" charset="0"/>
                <a:ea typeface="Sorts Mill Goudy" pitchFamily="34" charset="-122"/>
                <a:cs typeface="Sorts Mill Goudy" pitchFamily="34" charset="-120"/>
              </a:rPr>
              <a:t>Newer ≠ Better for all tasks</a:t>
            </a:r>
            <a:endParaRPr lang="en-US" sz="1600" dirty="0"/>
          </a:p>
        </p:txBody>
      </p:sp>
      <p:sp>
        <p:nvSpPr>
          <p:cNvPr id="32" name="Shape 30"/>
          <p:cNvSpPr/>
          <p:nvPr/>
        </p:nvSpPr>
        <p:spPr>
          <a:xfrm>
            <a:off x="6378572" y="4444019"/>
            <a:ext cx="5289371" cy="414334"/>
          </a:xfrm>
          <a:custGeom>
            <a:avLst/>
            <a:gdLst/>
            <a:ahLst/>
            <a:cxnLst/>
            <a:rect l="l" t="t" r="r" b="b"/>
            <a:pathLst>
              <a:path w="5289371" h="414334">
                <a:moveTo>
                  <a:pt x="70524" y="0"/>
                </a:moveTo>
                <a:lnTo>
                  <a:pt x="5218847" y="0"/>
                </a:lnTo>
                <a:cubicBezTo>
                  <a:pt x="5257796" y="0"/>
                  <a:pt x="5289371" y="31575"/>
                  <a:pt x="5289371" y="70524"/>
                </a:cubicBezTo>
                <a:lnTo>
                  <a:pt x="5289371" y="343810"/>
                </a:lnTo>
                <a:cubicBezTo>
                  <a:pt x="5289371" y="382759"/>
                  <a:pt x="5257796" y="414334"/>
                  <a:pt x="5218847" y="414334"/>
                </a:cubicBezTo>
                <a:lnTo>
                  <a:pt x="70524" y="414334"/>
                </a:lnTo>
                <a:cubicBezTo>
                  <a:pt x="31601" y="414334"/>
                  <a:pt x="0" y="382733"/>
                  <a:pt x="0" y="343810"/>
                </a:cubicBezTo>
                <a:lnTo>
                  <a:pt x="0" y="70524"/>
                </a:lnTo>
                <a:cubicBezTo>
                  <a:pt x="0" y="31601"/>
                  <a:pt x="31601" y="0"/>
                  <a:pt x="70524" y="0"/>
                </a:cubicBezTo>
                <a:close/>
              </a:path>
            </a:pathLst>
          </a:custGeom>
          <a:solidFill>
            <a:srgbClr val="F59E0B">
              <a:alpha val="10196"/>
            </a:srgbClr>
          </a:solidFill>
          <a:ln/>
        </p:spPr>
      </p:sp>
      <p:sp>
        <p:nvSpPr>
          <p:cNvPr id="33" name="Text 31"/>
          <p:cNvSpPr/>
          <p:nvPr/>
        </p:nvSpPr>
        <p:spPr>
          <a:xfrm>
            <a:off x="6484360" y="4554851"/>
            <a:ext cx="4364833" cy="181350"/>
          </a:xfrm>
          <a:prstGeom prst="rect">
            <a:avLst/>
          </a:prstGeom>
          <a:noFill/>
          <a:ln/>
        </p:spPr>
        <p:txBody>
          <a:bodyPr wrap="square" lIns="0" tIns="0" rIns="0" bIns="0" rtlCol="0" anchor="ctr"/>
          <a:lstStyle/>
          <a:p>
            <a:pPr>
              <a:lnSpc>
                <a:spcPct val="140000"/>
              </a:lnSpc>
            </a:pPr>
            <a:r>
              <a:rPr lang="en-US" sz="972" b="1" dirty="0">
                <a:solidFill>
                  <a:srgbClr val="1F2937"/>
                </a:solidFill>
                <a:latin typeface="Sorts Mill Goudy" pitchFamily="34" charset="0"/>
                <a:ea typeface="Sorts Mill Goudy" pitchFamily="34" charset="-122"/>
                <a:cs typeface="Sorts Mill Goudy" pitchFamily="34" charset="-120"/>
              </a:rPr>
              <a:t>Provenance verification requires precise factual matching, not semantic similarity.</a:t>
            </a:r>
            <a:endParaRPr lang="en-US" sz="1600" dirty="0"/>
          </a:p>
        </p:txBody>
      </p:sp>
      <p:sp>
        <p:nvSpPr>
          <p:cNvPr id="34" name="Shape 32"/>
          <p:cNvSpPr/>
          <p:nvPr/>
        </p:nvSpPr>
        <p:spPr>
          <a:xfrm>
            <a:off x="370256" y="5542200"/>
            <a:ext cx="5659627" cy="969718"/>
          </a:xfrm>
          <a:custGeom>
            <a:avLst/>
            <a:gdLst/>
            <a:ahLst/>
            <a:cxnLst/>
            <a:rect l="l" t="t" r="r" b="b"/>
            <a:pathLst>
              <a:path w="5659627" h="969718">
                <a:moveTo>
                  <a:pt x="35262" y="0"/>
                </a:moveTo>
                <a:lnTo>
                  <a:pt x="5589099" y="0"/>
                </a:lnTo>
                <a:cubicBezTo>
                  <a:pt x="5628051" y="0"/>
                  <a:pt x="5659627" y="31576"/>
                  <a:pt x="5659627" y="70528"/>
                </a:cubicBezTo>
                <a:lnTo>
                  <a:pt x="5659627" y="899190"/>
                </a:lnTo>
                <a:cubicBezTo>
                  <a:pt x="5659627" y="938142"/>
                  <a:pt x="5628051" y="969718"/>
                  <a:pt x="5589099" y="969718"/>
                </a:cubicBezTo>
                <a:lnTo>
                  <a:pt x="35262" y="969718"/>
                </a:lnTo>
                <a:cubicBezTo>
                  <a:pt x="15788" y="969718"/>
                  <a:pt x="0" y="953930"/>
                  <a:pt x="0" y="934456"/>
                </a:cubicBezTo>
                <a:lnTo>
                  <a:pt x="0" y="35262"/>
                </a:lnTo>
                <a:cubicBezTo>
                  <a:pt x="0" y="15801"/>
                  <a:pt x="15801" y="0"/>
                  <a:pt x="35262" y="0"/>
                </a:cubicBezTo>
                <a:close/>
              </a:path>
            </a:pathLst>
          </a:custGeom>
          <a:solidFill>
            <a:srgbClr val="FFFFFF"/>
          </a:solidFill>
          <a:ln/>
          <a:effectLst>
            <a:outerShdw blurRad="26447" dist="8816" dir="5400000" algn="bl" rotWithShape="0">
              <a:srgbClr val="000000">
                <a:alpha val="10196"/>
              </a:srgbClr>
            </a:outerShdw>
          </a:effectLst>
        </p:spPr>
      </p:sp>
      <p:sp>
        <p:nvSpPr>
          <p:cNvPr id="35" name="Shape 33"/>
          <p:cNvSpPr/>
          <p:nvPr/>
        </p:nvSpPr>
        <p:spPr>
          <a:xfrm>
            <a:off x="370256" y="5542200"/>
            <a:ext cx="35262" cy="969718"/>
          </a:xfrm>
          <a:custGeom>
            <a:avLst/>
            <a:gdLst/>
            <a:ahLst/>
            <a:cxnLst/>
            <a:rect l="l" t="t" r="r" b="b"/>
            <a:pathLst>
              <a:path w="35262" h="969718">
                <a:moveTo>
                  <a:pt x="35262" y="0"/>
                </a:moveTo>
                <a:lnTo>
                  <a:pt x="35262" y="0"/>
                </a:lnTo>
                <a:lnTo>
                  <a:pt x="35262" y="969718"/>
                </a:lnTo>
                <a:lnTo>
                  <a:pt x="35262" y="969718"/>
                </a:lnTo>
                <a:cubicBezTo>
                  <a:pt x="15788" y="969718"/>
                  <a:pt x="0" y="953930"/>
                  <a:pt x="0" y="934456"/>
                </a:cubicBezTo>
                <a:lnTo>
                  <a:pt x="0" y="35262"/>
                </a:lnTo>
                <a:cubicBezTo>
                  <a:pt x="0" y="15801"/>
                  <a:pt x="15801" y="0"/>
                  <a:pt x="35262" y="0"/>
                </a:cubicBezTo>
                <a:close/>
              </a:path>
            </a:pathLst>
          </a:custGeom>
          <a:solidFill>
            <a:srgbClr val="8B0000"/>
          </a:solidFill>
          <a:ln/>
        </p:spPr>
      </p:sp>
      <p:sp>
        <p:nvSpPr>
          <p:cNvPr id="36" name="Text 34"/>
          <p:cNvSpPr/>
          <p:nvPr/>
        </p:nvSpPr>
        <p:spPr>
          <a:xfrm>
            <a:off x="528937" y="5683250"/>
            <a:ext cx="5430421" cy="211575"/>
          </a:xfrm>
          <a:prstGeom prst="rect">
            <a:avLst/>
          </a:prstGeom>
          <a:noFill/>
          <a:ln/>
        </p:spPr>
        <p:txBody>
          <a:bodyPr wrap="square" lIns="0" tIns="0" rIns="0" bIns="0" rtlCol="0" anchor="ctr"/>
          <a:lstStyle/>
          <a:p>
            <a:pPr>
              <a:lnSpc>
                <a:spcPct val="130000"/>
              </a:lnSpc>
            </a:pPr>
            <a:r>
              <a:rPr lang="en-US" sz="1111" b="1" dirty="0">
                <a:solidFill>
                  <a:srgbClr val="8B0000"/>
                </a:solidFill>
                <a:latin typeface="Sorts Mill Goudy" pitchFamily="34" charset="0"/>
                <a:ea typeface="Sorts Mill Goudy" pitchFamily="34" charset="-122"/>
                <a:cs typeface="Sorts Mill Goudy" pitchFamily="34" charset="-120"/>
              </a:rPr>
              <a:t>Research Implication</a:t>
            </a:r>
            <a:endParaRPr lang="en-US" sz="1600" dirty="0"/>
          </a:p>
        </p:txBody>
      </p:sp>
      <p:sp>
        <p:nvSpPr>
          <p:cNvPr id="37" name="Text 35"/>
          <p:cNvSpPr/>
          <p:nvPr/>
        </p:nvSpPr>
        <p:spPr>
          <a:xfrm>
            <a:off x="528937" y="5965350"/>
            <a:ext cx="5421605" cy="202759"/>
          </a:xfrm>
          <a:prstGeom prst="rect">
            <a:avLst/>
          </a:prstGeom>
          <a:noFill/>
          <a:ln/>
        </p:spPr>
        <p:txBody>
          <a:bodyPr wrap="square" lIns="0" tIns="0" rIns="0" bIns="0" rtlCol="0" anchor="ctr"/>
          <a:lstStyle/>
          <a:p>
            <a:pPr>
              <a:lnSpc>
                <a:spcPct val="140000"/>
              </a:lnSpc>
            </a:pPr>
            <a:r>
              <a:rPr lang="en-US" sz="972" dirty="0">
                <a:solidFill>
                  <a:srgbClr val="1F2937"/>
                </a:solidFill>
                <a:latin typeface="Sorts Mill Goudy" pitchFamily="34" charset="0"/>
                <a:ea typeface="Sorts Mill Goudy" pitchFamily="34" charset="-122"/>
                <a:cs typeface="Sorts Mill Goudy" pitchFamily="34" charset="-120"/>
              </a:rPr>
              <a:t>SOTA models must be grounded in </a:t>
            </a:r>
            <a:r>
              <a:rPr lang="en-US" sz="972" b="1" dirty="0">
                <a:solidFill>
                  <a:srgbClr val="1F2937"/>
                </a:solidFill>
                <a:latin typeface="Sorts Mill Goudy" pitchFamily="34" charset="0"/>
                <a:ea typeface="Sorts Mill Goudy" pitchFamily="34" charset="-122"/>
                <a:cs typeface="Sorts Mill Goudy" pitchFamily="34" charset="-120"/>
              </a:rPr>
              <a:t>task-specific requirements</a:t>
            </a:r>
            <a:r>
              <a:rPr lang="en-US" sz="972" dirty="0">
                <a:solidFill>
                  <a:srgbClr val="1F2937"/>
                </a:solidFill>
                <a:latin typeface="Sorts Mill Goudy" pitchFamily="34" charset="0"/>
                <a:ea typeface="Sorts Mill Goudy" pitchFamily="34" charset="-122"/>
                <a:cs typeface="Sorts Mill Goudy" pitchFamily="34" charset="-120"/>
              </a:rPr>
              <a:t>, not just benchmark performance.</a:t>
            </a:r>
            <a:endParaRPr lang="en-US" sz="1600" dirty="0"/>
          </a:p>
        </p:txBody>
      </p:sp>
      <p:sp>
        <p:nvSpPr>
          <p:cNvPr id="38" name="Shape 36"/>
          <p:cNvSpPr/>
          <p:nvPr/>
        </p:nvSpPr>
        <p:spPr>
          <a:xfrm>
            <a:off x="6184629" y="5542200"/>
            <a:ext cx="5659627" cy="969718"/>
          </a:xfrm>
          <a:custGeom>
            <a:avLst/>
            <a:gdLst/>
            <a:ahLst/>
            <a:cxnLst/>
            <a:rect l="l" t="t" r="r" b="b"/>
            <a:pathLst>
              <a:path w="5659627" h="969718">
                <a:moveTo>
                  <a:pt x="35262" y="0"/>
                </a:moveTo>
                <a:lnTo>
                  <a:pt x="5589099" y="0"/>
                </a:lnTo>
                <a:cubicBezTo>
                  <a:pt x="5628051" y="0"/>
                  <a:pt x="5659627" y="31576"/>
                  <a:pt x="5659627" y="70528"/>
                </a:cubicBezTo>
                <a:lnTo>
                  <a:pt x="5659627" y="899190"/>
                </a:lnTo>
                <a:cubicBezTo>
                  <a:pt x="5659627" y="938142"/>
                  <a:pt x="5628051" y="969718"/>
                  <a:pt x="5589099" y="969718"/>
                </a:cubicBezTo>
                <a:lnTo>
                  <a:pt x="35262" y="969718"/>
                </a:lnTo>
                <a:cubicBezTo>
                  <a:pt x="15788" y="969718"/>
                  <a:pt x="0" y="953930"/>
                  <a:pt x="0" y="934456"/>
                </a:cubicBezTo>
                <a:lnTo>
                  <a:pt x="0" y="35262"/>
                </a:lnTo>
                <a:cubicBezTo>
                  <a:pt x="0" y="15801"/>
                  <a:pt x="15801" y="0"/>
                  <a:pt x="35262" y="0"/>
                </a:cubicBezTo>
                <a:close/>
              </a:path>
            </a:pathLst>
          </a:custGeom>
          <a:solidFill>
            <a:srgbClr val="FFFFFF"/>
          </a:solidFill>
          <a:ln/>
          <a:effectLst>
            <a:outerShdw blurRad="26447" dist="8816" dir="5400000" algn="bl" rotWithShape="0">
              <a:srgbClr val="000000">
                <a:alpha val="10196"/>
              </a:srgbClr>
            </a:outerShdw>
          </a:effectLst>
        </p:spPr>
      </p:sp>
      <p:sp>
        <p:nvSpPr>
          <p:cNvPr id="39" name="Shape 37"/>
          <p:cNvSpPr/>
          <p:nvPr/>
        </p:nvSpPr>
        <p:spPr>
          <a:xfrm>
            <a:off x="6184629" y="5542200"/>
            <a:ext cx="35262" cy="969718"/>
          </a:xfrm>
          <a:custGeom>
            <a:avLst/>
            <a:gdLst/>
            <a:ahLst/>
            <a:cxnLst/>
            <a:rect l="l" t="t" r="r" b="b"/>
            <a:pathLst>
              <a:path w="35262" h="969718">
                <a:moveTo>
                  <a:pt x="35262" y="0"/>
                </a:moveTo>
                <a:lnTo>
                  <a:pt x="35262" y="0"/>
                </a:lnTo>
                <a:lnTo>
                  <a:pt x="35262" y="969718"/>
                </a:lnTo>
                <a:lnTo>
                  <a:pt x="35262" y="969718"/>
                </a:lnTo>
                <a:cubicBezTo>
                  <a:pt x="15788" y="969718"/>
                  <a:pt x="0" y="953930"/>
                  <a:pt x="0" y="934456"/>
                </a:cubicBezTo>
                <a:lnTo>
                  <a:pt x="0" y="35262"/>
                </a:lnTo>
                <a:cubicBezTo>
                  <a:pt x="0" y="15801"/>
                  <a:pt x="15801" y="0"/>
                  <a:pt x="35262" y="0"/>
                </a:cubicBezTo>
                <a:close/>
              </a:path>
            </a:pathLst>
          </a:custGeom>
          <a:solidFill>
            <a:srgbClr val="22C55E"/>
          </a:solidFill>
          <a:ln/>
        </p:spPr>
      </p:sp>
      <p:sp>
        <p:nvSpPr>
          <p:cNvPr id="40" name="Text 38"/>
          <p:cNvSpPr/>
          <p:nvPr/>
        </p:nvSpPr>
        <p:spPr>
          <a:xfrm>
            <a:off x="6343310" y="5683250"/>
            <a:ext cx="5430421" cy="211575"/>
          </a:xfrm>
          <a:prstGeom prst="rect">
            <a:avLst/>
          </a:prstGeom>
          <a:noFill/>
          <a:ln/>
        </p:spPr>
        <p:txBody>
          <a:bodyPr wrap="square" lIns="0" tIns="0" rIns="0" bIns="0" rtlCol="0" anchor="ctr"/>
          <a:lstStyle/>
          <a:p>
            <a:pPr>
              <a:lnSpc>
                <a:spcPct val="130000"/>
              </a:lnSpc>
            </a:pPr>
            <a:r>
              <a:rPr lang="en-US" sz="1111" b="1" dirty="0">
                <a:solidFill>
                  <a:srgbClr val="22C55E"/>
                </a:solidFill>
                <a:latin typeface="Sorts Mill Goudy" pitchFamily="34" charset="0"/>
                <a:ea typeface="Sorts Mill Goudy" pitchFamily="34" charset="-122"/>
                <a:cs typeface="Sorts Mill Goudy" pitchFamily="34" charset="-120"/>
              </a:rPr>
              <a:t>Key Takeaway</a:t>
            </a:r>
            <a:endParaRPr lang="en-US" sz="1600" dirty="0"/>
          </a:p>
        </p:txBody>
      </p:sp>
      <p:sp>
        <p:nvSpPr>
          <p:cNvPr id="41" name="Text 39"/>
          <p:cNvSpPr/>
          <p:nvPr/>
        </p:nvSpPr>
        <p:spPr>
          <a:xfrm>
            <a:off x="6343310" y="5965350"/>
            <a:ext cx="5421605" cy="405518"/>
          </a:xfrm>
          <a:prstGeom prst="rect">
            <a:avLst/>
          </a:prstGeom>
          <a:noFill/>
          <a:ln/>
        </p:spPr>
        <p:txBody>
          <a:bodyPr wrap="square" lIns="0" tIns="0" rIns="0" bIns="0" rtlCol="0" anchor="ctr"/>
          <a:lstStyle/>
          <a:p>
            <a:pPr>
              <a:lnSpc>
                <a:spcPct val="140000"/>
              </a:lnSpc>
            </a:pPr>
            <a:r>
              <a:rPr lang="en-US" sz="972" b="1" dirty="0">
                <a:solidFill>
                  <a:srgbClr val="1F2937"/>
                </a:solidFill>
                <a:latin typeface="Sorts Mill Goudy" pitchFamily="34" charset="0"/>
                <a:ea typeface="Sorts Mill Goudy" pitchFamily="34" charset="-122"/>
                <a:cs typeface="Sorts Mill Goudy" pitchFamily="34" charset="-120"/>
              </a:rPr>
              <a:t>Task alignment matters more than model sophistication</a:t>
            </a:r>
            <a:r>
              <a:rPr lang="en-US" sz="972" dirty="0">
                <a:solidFill>
                  <a:srgbClr val="1F2937"/>
                </a:solidFill>
                <a:latin typeface="Sorts Mill Goudy" pitchFamily="34" charset="0"/>
                <a:ea typeface="Sorts Mill Goudy" pitchFamily="34" charset="-122"/>
                <a:cs typeface="Sorts Mill Goudy" pitchFamily="34" charset="-120"/>
              </a:rPr>
              <a:t> — understand your requirements before selecting your approach.</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dist.neo4j.com/1e30c1a5b0ba1dca3bf597f105aad549fdc3a78c.png"/>
          <p:cNvPicPr>
            <a:picLocks noChangeAspect="1"/>
          </p:cNvPicPr>
          <p:nvPr/>
        </p:nvPicPr>
        <p:blipFill>
          <a:blip r:embed="rId3">
            <a:alphaModFix amt="15000"/>
          </a:blip>
          <a:srcRect t="9551" b="9551"/>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5811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15811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4</a:t>
            </a:r>
            <a:endParaRPr lang="en-US" sz="1600" dirty="0"/>
          </a:p>
        </p:txBody>
      </p:sp>
      <p:sp>
        <p:nvSpPr>
          <p:cNvPr id="6" name="Text 3"/>
          <p:cNvSpPr/>
          <p:nvPr/>
        </p:nvSpPr>
        <p:spPr>
          <a:xfrm>
            <a:off x="381000" y="20764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Technical Implementation</a:t>
            </a:r>
            <a:endParaRPr lang="en-US" sz="1600" dirty="0"/>
          </a:p>
        </p:txBody>
      </p:sp>
      <p:sp>
        <p:nvSpPr>
          <p:cNvPr id="7" name="Shape 4"/>
          <p:cNvSpPr/>
          <p:nvPr/>
        </p:nvSpPr>
        <p:spPr>
          <a:xfrm>
            <a:off x="381000" y="28003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0670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VRAM optimization, BERT resizing, persistence patterns, and debugging log</a:t>
            </a:r>
            <a:endParaRPr lang="en-US" sz="1600" dirty="0"/>
          </a:p>
        </p:txBody>
      </p:sp>
      <p:sp>
        <p:nvSpPr>
          <p:cNvPr id="9" name="Shape 6"/>
          <p:cNvSpPr/>
          <p:nvPr/>
        </p:nvSpPr>
        <p:spPr>
          <a:xfrm>
            <a:off x="400050" y="4210050"/>
            <a:ext cx="5581650" cy="1066800"/>
          </a:xfrm>
          <a:custGeom>
            <a:avLst/>
            <a:gdLst/>
            <a:ahLst/>
            <a:cxnLst/>
            <a:rect l="l" t="t" r="r" b="b"/>
            <a:pathLst>
              <a:path w="5581650" h="1066800">
                <a:moveTo>
                  <a:pt x="38100" y="0"/>
                </a:moveTo>
                <a:lnTo>
                  <a:pt x="5505448" y="0"/>
                </a:lnTo>
                <a:cubicBezTo>
                  <a:pt x="5547533" y="0"/>
                  <a:pt x="5581650" y="34117"/>
                  <a:pt x="5581650" y="76202"/>
                </a:cubicBezTo>
                <a:lnTo>
                  <a:pt x="5581650" y="990598"/>
                </a:lnTo>
                <a:cubicBezTo>
                  <a:pt x="5581650" y="1032683"/>
                  <a:pt x="5547533" y="1066800"/>
                  <a:pt x="5505448" y="1066800"/>
                </a:cubicBezTo>
                <a:lnTo>
                  <a:pt x="38100" y="1066800"/>
                </a:lnTo>
                <a:cubicBezTo>
                  <a:pt x="17072" y="1066800"/>
                  <a:pt x="0" y="1049728"/>
                  <a:pt x="0" y="10287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4210050"/>
            <a:ext cx="38100" cy="1066800"/>
          </a:xfrm>
          <a:custGeom>
            <a:avLst/>
            <a:gdLst/>
            <a:ahLst/>
            <a:cxnLst/>
            <a:rect l="l" t="t" r="r" b="b"/>
            <a:pathLst>
              <a:path w="38100" h="1066800">
                <a:moveTo>
                  <a:pt x="38100" y="0"/>
                </a:moveTo>
                <a:lnTo>
                  <a:pt x="38100" y="0"/>
                </a:lnTo>
                <a:lnTo>
                  <a:pt x="38100" y="1066800"/>
                </a:lnTo>
                <a:lnTo>
                  <a:pt x="38100" y="1066800"/>
                </a:lnTo>
                <a:cubicBezTo>
                  <a:pt x="17072" y="1066800"/>
                  <a:pt x="0" y="1049728"/>
                  <a:pt x="0" y="1028700"/>
                </a:cubicBezTo>
                <a:lnTo>
                  <a:pt x="0" y="38100"/>
                </a:lnTo>
                <a:cubicBezTo>
                  <a:pt x="0" y="17072"/>
                  <a:pt x="17072" y="0"/>
                  <a:pt x="38100" y="0"/>
                </a:cubicBezTo>
                <a:close/>
              </a:path>
            </a:pathLst>
          </a:custGeom>
          <a:solidFill>
            <a:srgbClr val="3B82F6"/>
          </a:solidFill>
          <a:ln/>
        </p:spPr>
      </p:sp>
      <p:sp>
        <p:nvSpPr>
          <p:cNvPr id="11" name="Shape 8"/>
          <p:cNvSpPr/>
          <p:nvPr/>
        </p:nvSpPr>
        <p:spPr>
          <a:xfrm>
            <a:off x="676275" y="4457700"/>
            <a:ext cx="228600" cy="228600"/>
          </a:xfrm>
          <a:custGeom>
            <a:avLst/>
            <a:gdLst/>
            <a:ahLst/>
            <a:cxnLst/>
            <a:rect l="l" t="t" r="r" b="b"/>
            <a:pathLst>
              <a:path w="228600" h="228600">
                <a:moveTo>
                  <a:pt x="78581" y="10716"/>
                </a:moveTo>
                <a:cubicBezTo>
                  <a:pt x="78581" y="4777"/>
                  <a:pt x="73804" y="0"/>
                  <a:pt x="67866" y="0"/>
                </a:cubicBezTo>
                <a:cubicBezTo>
                  <a:pt x="61927" y="0"/>
                  <a:pt x="57150" y="4777"/>
                  <a:pt x="57150" y="10716"/>
                </a:cubicBezTo>
                <a:lnTo>
                  <a:pt x="57150" y="28575"/>
                </a:lnTo>
                <a:cubicBezTo>
                  <a:pt x="41389" y="28575"/>
                  <a:pt x="28575" y="41389"/>
                  <a:pt x="28575" y="57150"/>
                </a:cubicBezTo>
                <a:lnTo>
                  <a:pt x="10716" y="57150"/>
                </a:lnTo>
                <a:cubicBezTo>
                  <a:pt x="4777" y="57150"/>
                  <a:pt x="0" y="61927"/>
                  <a:pt x="0" y="67866"/>
                </a:cubicBezTo>
                <a:cubicBezTo>
                  <a:pt x="0" y="73804"/>
                  <a:pt x="4777" y="78581"/>
                  <a:pt x="10716" y="78581"/>
                </a:cubicBezTo>
                <a:lnTo>
                  <a:pt x="28575" y="78581"/>
                </a:lnTo>
                <a:lnTo>
                  <a:pt x="28575" y="103584"/>
                </a:lnTo>
                <a:lnTo>
                  <a:pt x="10716" y="103584"/>
                </a:lnTo>
                <a:cubicBezTo>
                  <a:pt x="4777" y="103584"/>
                  <a:pt x="0" y="108362"/>
                  <a:pt x="0" y="114300"/>
                </a:cubicBezTo>
                <a:cubicBezTo>
                  <a:pt x="0" y="120238"/>
                  <a:pt x="4777" y="125016"/>
                  <a:pt x="10716" y="125016"/>
                </a:cubicBezTo>
                <a:lnTo>
                  <a:pt x="28575" y="125016"/>
                </a:lnTo>
                <a:lnTo>
                  <a:pt x="28575" y="150019"/>
                </a:lnTo>
                <a:lnTo>
                  <a:pt x="10716" y="150019"/>
                </a:lnTo>
                <a:cubicBezTo>
                  <a:pt x="4777" y="150019"/>
                  <a:pt x="0" y="154796"/>
                  <a:pt x="0" y="160734"/>
                </a:cubicBezTo>
                <a:cubicBezTo>
                  <a:pt x="0" y="166673"/>
                  <a:pt x="4777" y="171450"/>
                  <a:pt x="10716" y="171450"/>
                </a:cubicBezTo>
                <a:lnTo>
                  <a:pt x="28575" y="171450"/>
                </a:lnTo>
                <a:cubicBezTo>
                  <a:pt x="28575" y="187211"/>
                  <a:pt x="41389" y="200025"/>
                  <a:pt x="57150" y="200025"/>
                </a:cubicBezTo>
                <a:lnTo>
                  <a:pt x="57150" y="217884"/>
                </a:lnTo>
                <a:cubicBezTo>
                  <a:pt x="57150" y="223823"/>
                  <a:pt x="61927" y="228600"/>
                  <a:pt x="67866" y="228600"/>
                </a:cubicBezTo>
                <a:cubicBezTo>
                  <a:pt x="73804" y="228600"/>
                  <a:pt x="78581" y="223823"/>
                  <a:pt x="78581" y="217884"/>
                </a:cubicBezTo>
                <a:lnTo>
                  <a:pt x="78581" y="200025"/>
                </a:lnTo>
                <a:lnTo>
                  <a:pt x="103584" y="200025"/>
                </a:lnTo>
                <a:lnTo>
                  <a:pt x="103584" y="217884"/>
                </a:lnTo>
                <a:cubicBezTo>
                  <a:pt x="103584" y="223823"/>
                  <a:pt x="108362" y="228600"/>
                  <a:pt x="114300" y="228600"/>
                </a:cubicBezTo>
                <a:cubicBezTo>
                  <a:pt x="120238" y="228600"/>
                  <a:pt x="125016" y="223823"/>
                  <a:pt x="125016" y="217884"/>
                </a:cubicBezTo>
                <a:lnTo>
                  <a:pt x="125016" y="200025"/>
                </a:lnTo>
                <a:lnTo>
                  <a:pt x="150019" y="200025"/>
                </a:lnTo>
                <a:lnTo>
                  <a:pt x="150019" y="217884"/>
                </a:lnTo>
                <a:cubicBezTo>
                  <a:pt x="150019" y="223823"/>
                  <a:pt x="154796" y="228600"/>
                  <a:pt x="160734" y="228600"/>
                </a:cubicBezTo>
                <a:cubicBezTo>
                  <a:pt x="166673" y="228600"/>
                  <a:pt x="171450" y="223823"/>
                  <a:pt x="171450" y="217884"/>
                </a:cubicBezTo>
                <a:lnTo>
                  <a:pt x="171450" y="200025"/>
                </a:lnTo>
                <a:cubicBezTo>
                  <a:pt x="187211" y="200025"/>
                  <a:pt x="200025" y="187211"/>
                  <a:pt x="200025" y="171450"/>
                </a:cubicBezTo>
                <a:lnTo>
                  <a:pt x="217884" y="171450"/>
                </a:lnTo>
                <a:cubicBezTo>
                  <a:pt x="223823" y="171450"/>
                  <a:pt x="228600" y="166673"/>
                  <a:pt x="228600" y="160734"/>
                </a:cubicBezTo>
                <a:cubicBezTo>
                  <a:pt x="228600" y="154796"/>
                  <a:pt x="223823" y="150019"/>
                  <a:pt x="217884" y="150019"/>
                </a:cubicBezTo>
                <a:lnTo>
                  <a:pt x="200025" y="150019"/>
                </a:lnTo>
                <a:lnTo>
                  <a:pt x="200025" y="125016"/>
                </a:lnTo>
                <a:lnTo>
                  <a:pt x="217884" y="125016"/>
                </a:lnTo>
                <a:cubicBezTo>
                  <a:pt x="223823" y="125016"/>
                  <a:pt x="228600" y="120238"/>
                  <a:pt x="228600" y="114300"/>
                </a:cubicBezTo>
                <a:cubicBezTo>
                  <a:pt x="228600" y="108362"/>
                  <a:pt x="223823" y="103584"/>
                  <a:pt x="217884" y="103584"/>
                </a:cubicBezTo>
                <a:lnTo>
                  <a:pt x="200025" y="103584"/>
                </a:lnTo>
                <a:lnTo>
                  <a:pt x="200025" y="78581"/>
                </a:lnTo>
                <a:lnTo>
                  <a:pt x="217884" y="78581"/>
                </a:lnTo>
                <a:cubicBezTo>
                  <a:pt x="223823" y="78581"/>
                  <a:pt x="228600" y="73804"/>
                  <a:pt x="228600" y="67866"/>
                </a:cubicBezTo>
                <a:cubicBezTo>
                  <a:pt x="228600" y="61927"/>
                  <a:pt x="223823" y="57150"/>
                  <a:pt x="217884" y="57150"/>
                </a:cubicBezTo>
                <a:lnTo>
                  <a:pt x="200025" y="57150"/>
                </a:lnTo>
                <a:cubicBezTo>
                  <a:pt x="200025" y="41389"/>
                  <a:pt x="187211" y="28575"/>
                  <a:pt x="171450" y="28575"/>
                </a:cubicBezTo>
                <a:lnTo>
                  <a:pt x="171450" y="10716"/>
                </a:lnTo>
                <a:cubicBezTo>
                  <a:pt x="171450" y="4777"/>
                  <a:pt x="166673" y="0"/>
                  <a:pt x="160734" y="0"/>
                </a:cubicBezTo>
                <a:cubicBezTo>
                  <a:pt x="154796" y="0"/>
                  <a:pt x="150019" y="4777"/>
                  <a:pt x="150019" y="10716"/>
                </a:cubicBezTo>
                <a:lnTo>
                  <a:pt x="150019" y="28575"/>
                </a:lnTo>
                <a:lnTo>
                  <a:pt x="125016" y="28575"/>
                </a:lnTo>
                <a:lnTo>
                  <a:pt x="125016" y="10716"/>
                </a:lnTo>
                <a:cubicBezTo>
                  <a:pt x="125016" y="4777"/>
                  <a:pt x="120238" y="0"/>
                  <a:pt x="114300" y="0"/>
                </a:cubicBezTo>
                <a:cubicBezTo>
                  <a:pt x="108362" y="0"/>
                  <a:pt x="103584" y="4777"/>
                  <a:pt x="103584" y="10716"/>
                </a:cubicBezTo>
                <a:lnTo>
                  <a:pt x="103584" y="28575"/>
                </a:lnTo>
                <a:lnTo>
                  <a:pt x="78581" y="28575"/>
                </a:lnTo>
                <a:lnTo>
                  <a:pt x="78581" y="10716"/>
                </a:lnTo>
                <a:close/>
                <a:moveTo>
                  <a:pt x="71438" y="57150"/>
                </a:moveTo>
                <a:lnTo>
                  <a:pt x="157163" y="57150"/>
                </a:lnTo>
                <a:cubicBezTo>
                  <a:pt x="165065" y="57150"/>
                  <a:pt x="171450" y="63535"/>
                  <a:pt x="171450" y="71438"/>
                </a:cubicBezTo>
                <a:lnTo>
                  <a:pt x="171450" y="157163"/>
                </a:lnTo>
                <a:cubicBezTo>
                  <a:pt x="171450" y="165065"/>
                  <a:pt x="165065" y="171450"/>
                  <a:pt x="157163" y="171450"/>
                </a:cubicBezTo>
                <a:lnTo>
                  <a:pt x="71438" y="171450"/>
                </a:lnTo>
                <a:cubicBezTo>
                  <a:pt x="63535" y="171450"/>
                  <a:pt x="57150" y="165065"/>
                  <a:pt x="57150" y="157163"/>
                </a:cubicBezTo>
                <a:lnTo>
                  <a:pt x="57150" y="71438"/>
                </a:lnTo>
                <a:cubicBezTo>
                  <a:pt x="57150" y="63535"/>
                  <a:pt x="63535" y="57150"/>
                  <a:pt x="71438" y="57150"/>
                </a:cubicBezTo>
                <a:close/>
                <a:moveTo>
                  <a:pt x="78581" y="78581"/>
                </a:moveTo>
                <a:lnTo>
                  <a:pt x="78581" y="150019"/>
                </a:lnTo>
                <a:lnTo>
                  <a:pt x="150019" y="150019"/>
                </a:lnTo>
                <a:lnTo>
                  <a:pt x="150019" y="78581"/>
                </a:lnTo>
                <a:lnTo>
                  <a:pt x="78581" y="78581"/>
                </a:lnTo>
                <a:close/>
              </a:path>
            </a:pathLst>
          </a:custGeom>
          <a:solidFill>
            <a:srgbClr val="3B82F6"/>
          </a:solidFill>
          <a:ln/>
        </p:spPr>
      </p:sp>
      <p:sp>
        <p:nvSpPr>
          <p:cNvPr id="12" name="Text 9"/>
          <p:cNvSpPr/>
          <p:nvPr/>
        </p:nvSpPr>
        <p:spPr>
          <a:xfrm>
            <a:off x="1047750" y="4438650"/>
            <a:ext cx="20383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Hardware Optimization</a:t>
            </a:r>
            <a:endParaRPr lang="en-US" sz="1600" dirty="0"/>
          </a:p>
        </p:txBody>
      </p:sp>
      <p:sp>
        <p:nvSpPr>
          <p:cNvPr id="13" name="Text 10"/>
          <p:cNvSpPr/>
          <p:nvPr/>
        </p:nvSpPr>
        <p:spPr>
          <a:xfrm>
            <a:off x="647700" y="4819650"/>
            <a:ext cx="5181600" cy="2286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Dynamic Device Allocation for CUDA OOM management</a:t>
            </a:r>
            <a:endParaRPr lang="en-US" sz="1600" dirty="0"/>
          </a:p>
        </p:txBody>
      </p:sp>
      <p:sp>
        <p:nvSpPr>
          <p:cNvPr id="14" name="Shape 11"/>
          <p:cNvSpPr/>
          <p:nvPr/>
        </p:nvSpPr>
        <p:spPr>
          <a:xfrm>
            <a:off x="6229350" y="4210050"/>
            <a:ext cx="5581650" cy="1066800"/>
          </a:xfrm>
          <a:custGeom>
            <a:avLst/>
            <a:gdLst/>
            <a:ahLst/>
            <a:cxnLst/>
            <a:rect l="l" t="t" r="r" b="b"/>
            <a:pathLst>
              <a:path w="5581650" h="1066800">
                <a:moveTo>
                  <a:pt x="38100" y="0"/>
                </a:moveTo>
                <a:lnTo>
                  <a:pt x="5505448" y="0"/>
                </a:lnTo>
                <a:cubicBezTo>
                  <a:pt x="5547533" y="0"/>
                  <a:pt x="5581650" y="34117"/>
                  <a:pt x="5581650" y="76202"/>
                </a:cubicBezTo>
                <a:lnTo>
                  <a:pt x="5581650" y="990598"/>
                </a:lnTo>
                <a:cubicBezTo>
                  <a:pt x="5581650" y="1032683"/>
                  <a:pt x="5547533" y="1066800"/>
                  <a:pt x="5505448" y="1066800"/>
                </a:cubicBezTo>
                <a:lnTo>
                  <a:pt x="38100" y="1066800"/>
                </a:lnTo>
                <a:cubicBezTo>
                  <a:pt x="17072" y="1066800"/>
                  <a:pt x="0" y="1049728"/>
                  <a:pt x="0" y="10287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4210050"/>
            <a:ext cx="38100" cy="1066800"/>
          </a:xfrm>
          <a:custGeom>
            <a:avLst/>
            <a:gdLst/>
            <a:ahLst/>
            <a:cxnLst/>
            <a:rect l="l" t="t" r="r" b="b"/>
            <a:pathLst>
              <a:path w="38100" h="1066800">
                <a:moveTo>
                  <a:pt x="38100" y="0"/>
                </a:moveTo>
                <a:lnTo>
                  <a:pt x="38100" y="0"/>
                </a:lnTo>
                <a:lnTo>
                  <a:pt x="38100" y="1066800"/>
                </a:lnTo>
                <a:lnTo>
                  <a:pt x="38100" y="1066800"/>
                </a:lnTo>
                <a:cubicBezTo>
                  <a:pt x="17072" y="1066800"/>
                  <a:pt x="0" y="1049728"/>
                  <a:pt x="0" y="1028700"/>
                </a:cubicBezTo>
                <a:lnTo>
                  <a:pt x="0" y="38100"/>
                </a:lnTo>
                <a:cubicBezTo>
                  <a:pt x="0" y="17072"/>
                  <a:pt x="17072" y="0"/>
                  <a:pt x="38100" y="0"/>
                </a:cubicBezTo>
                <a:close/>
              </a:path>
            </a:pathLst>
          </a:custGeom>
          <a:solidFill>
            <a:srgbClr val="22C55E"/>
          </a:solidFill>
          <a:ln/>
        </p:spPr>
      </p:sp>
      <p:sp>
        <p:nvSpPr>
          <p:cNvPr id="16" name="Shape 13"/>
          <p:cNvSpPr/>
          <p:nvPr/>
        </p:nvSpPr>
        <p:spPr>
          <a:xfrm>
            <a:off x="6491288" y="4457700"/>
            <a:ext cx="257175" cy="228600"/>
          </a:xfrm>
          <a:custGeom>
            <a:avLst/>
            <a:gdLst/>
            <a:ahLst/>
            <a:cxnLst/>
            <a:rect l="l" t="t" r="r" b="b"/>
            <a:pathLst>
              <a:path w="257175" h="228600">
                <a:moveTo>
                  <a:pt x="161092" y="536"/>
                </a:moveTo>
                <a:cubicBezTo>
                  <a:pt x="153501" y="-1652"/>
                  <a:pt x="145599" y="2768"/>
                  <a:pt x="143411" y="10358"/>
                </a:cubicBezTo>
                <a:lnTo>
                  <a:pt x="86261" y="210383"/>
                </a:lnTo>
                <a:cubicBezTo>
                  <a:pt x="84073" y="217974"/>
                  <a:pt x="88493" y="225876"/>
                  <a:pt x="96083" y="228064"/>
                </a:cubicBezTo>
                <a:cubicBezTo>
                  <a:pt x="103674" y="230252"/>
                  <a:pt x="111576" y="225832"/>
                  <a:pt x="113764" y="218242"/>
                </a:cubicBezTo>
                <a:lnTo>
                  <a:pt x="170914" y="18217"/>
                </a:lnTo>
                <a:cubicBezTo>
                  <a:pt x="173102" y="10626"/>
                  <a:pt x="168682" y="2724"/>
                  <a:pt x="161092" y="536"/>
                </a:cubicBezTo>
                <a:close/>
                <a:moveTo>
                  <a:pt x="189934" y="61302"/>
                </a:moveTo>
                <a:cubicBezTo>
                  <a:pt x="184353" y="66883"/>
                  <a:pt x="184353" y="75947"/>
                  <a:pt x="189934" y="81528"/>
                </a:cubicBezTo>
                <a:lnTo>
                  <a:pt x="222706" y="114300"/>
                </a:lnTo>
                <a:lnTo>
                  <a:pt x="189934" y="147072"/>
                </a:lnTo>
                <a:cubicBezTo>
                  <a:pt x="184353" y="152653"/>
                  <a:pt x="184353" y="161717"/>
                  <a:pt x="189934" y="167298"/>
                </a:cubicBezTo>
                <a:cubicBezTo>
                  <a:pt x="195516" y="172879"/>
                  <a:pt x="204579" y="172879"/>
                  <a:pt x="210160" y="167298"/>
                </a:cubicBezTo>
                <a:lnTo>
                  <a:pt x="253023" y="124435"/>
                </a:lnTo>
                <a:cubicBezTo>
                  <a:pt x="258604" y="118854"/>
                  <a:pt x="258604" y="109791"/>
                  <a:pt x="253023" y="104209"/>
                </a:cubicBezTo>
                <a:lnTo>
                  <a:pt x="210160" y="61347"/>
                </a:lnTo>
                <a:cubicBezTo>
                  <a:pt x="204579" y="55766"/>
                  <a:pt x="195516" y="55766"/>
                  <a:pt x="189934" y="61347"/>
                </a:cubicBezTo>
                <a:close/>
                <a:moveTo>
                  <a:pt x="67285" y="61302"/>
                </a:moveTo>
                <a:cubicBezTo>
                  <a:pt x="61704" y="55721"/>
                  <a:pt x="52641" y="55721"/>
                  <a:pt x="47059" y="61302"/>
                </a:cubicBezTo>
                <a:lnTo>
                  <a:pt x="4197" y="104165"/>
                </a:lnTo>
                <a:cubicBezTo>
                  <a:pt x="-1384" y="109746"/>
                  <a:pt x="-1384" y="118809"/>
                  <a:pt x="4197" y="124391"/>
                </a:cubicBezTo>
                <a:lnTo>
                  <a:pt x="47059" y="167253"/>
                </a:lnTo>
                <a:cubicBezTo>
                  <a:pt x="52641" y="172834"/>
                  <a:pt x="61704" y="172834"/>
                  <a:pt x="67285" y="167253"/>
                </a:cubicBezTo>
                <a:cubicBezTo>
                  <a:pt x="72866" y="161672"/>
                  <a:pt x="72866" y="152608"/>
                  <a:pt x="67285" y="147027"/>
                </a:cubicBezTo>
                <a:lnTo>
                  <a:pt x="34513" y="114300"/>
                </a:lnTo>
                <a:lnTo>
                  <a:pt x="67241" y="81528"/>
                </a:lnTo>
                <a:cubicBezTo>
                  <a:pt x="72822" y="75947"/>
                  <a:pt x="72822" y="66883"/>
                  <a:pt x="67241" y="61302"/>
                </a:cubicBezTo>
                <a:close/>
              </a:path>
            </a:pathLst>
          </a:custGeom>
          <a:solidFill>
            <a:srgbClr val="22C55E"/>
          </a:solidFill>
          <a:ln/>
        </p:spPr>
      </p:sp>
      <p:sp>
        <p:nvSpPr>
          <p:cNvPr id="17" name="Text 14"/>
          <p:cNvSpPr/>
          <p:nvPr/>
        </p:nvSpPr>
        <p:spPr>
          <a:xfrm>
            <a:off x="6877051" y="4438650"/>
            <a:ext cx="130492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Software Fixes</a:t>
            </a:r>
            <a:endParaRPr lang="en-US" sz="1600" dirty="0"/>
          </a:p>
        </p:txBody>
      </p:sp>
      <p:sp>
        <p:nvSpPr>
          <p:cNvPr id="18" name="Text 15"/>
          <p:cNvSpPr/>
          <p:nvPr/>
        </p:nvSpPr>
        <p:spPr>
          <a:xfrm>
            <a:off x="6477000" y="4819650"/>
            <a:ext cx="5181600" cy="2286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BERT resizing, evidence dropout fix, persistence patterns</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0842" y="320842"/>
            <a:ext cx="11606463" cy="160421"/>
          </a:xfrm>
          <a:prstGeom prst="rect">
            <a:avLst/>
          </a:prstGeom>
          <a:noFill/>
          <a:ln/>
        </p:spPr>
        <p:txBody>
          <a:bodyPr wrap="square" lIns="0" tIns="0" rIns="0" bIns="0" rtlCol="0" anchor="ctr"/>
          <a:lstStyle/>
          <a:p>
            <a:pPr>
              <a:lnSpc>
                <a:spcPct val="120000"/>
              </a:lnSpc>
            </a:pPr>
            <a:r>
              <a:rPr lang="en-US" sz="884" b="1" kern="0" spc="44" dirty="0">
                <a:solidFill>
                  <a:srgbClr val="8B0000"/>
                </a:solidFill>
                <a:latin typeface="Sorts Mill Goudy" pitchFamily="34" charset="0"/>
                <a:ea typeface="Sorts Mill Goudy" pitchFamily="34" charset="-122"/>
                <a:cs typeface="Sorts Mill Goudy" pitchFamily="34" charset="-120"/>
              </a:rPr>
              <a:t>4.1 TECHNICAL FIX 1</a:t>
            </a:r>
            <a:endParaRPr lang="en-US" sz="1600" dirty="0"/>
          </a:p>
        </p:txBody>
      </p:sp>
      <p:sp>
        <p:nvSpPr>
          <p:cNvPr id="3" name="Text 1"/>
          <p:cNvSpPr/>
          <p:nvPr/>
        </p:nvSpPr>
        <p:spPr>
          <a:xfrm>
            <a:off x="320842" y="545432"/>
            <a:ext cx="11694695" cy="320842"/>
          </a:xfrm>
          <a:prstGeom prst="rect">
            <a:avLst/>
          </a:prstGeom>
          <a:noFill/>
          <a:ln/>
        </p:spPr>
        <p:txBody>
          <a:bodyPr wrap="square" lIns="0" tIns="0" rIns="0" bIns="0" rtlCol="0" anchor="ctr"/>
          <a:lstStyle/>
          <a:p>
            <a:pPr>
              <a:lnSpc>
                <a:spcPct val="90000"/>
              </a:lnSpc>
            </a:pPr>
            <a:r>
              <a:rPr lang="en-US" sz="2274" b="1" dirty="0">
                <a:solidFill>
                  <a:srgbClr val="1F2937"/>
                </a:solidFill>
                <a:latin typeface="Sorts Mill Goudy" pitchFamily="34" charset="0"/>
                <a:ea typeface="Sorts Mill Goudy" pitchFamily="34" charset="-122"/>
                <a:cs typeface="Sorts Mill Goudy" pitchFamily="34" charset="-120"/>
              </a:rPr>
              <a:t>Hybrid CPU/GPU Execution for CUDA OOM</a:t>
            </a:r>
            <a:endParaRPr lang="en-US" sz="1600" dirty="0"/>
          </a:p>
        </p:txBody>
      </p:sp>
      <p:sp>
        <p:nvSpPr>
          <p:cNvPr id="4" name="Shape 2"/>
          <p:cNvSpPr/>
          <p:nvPr/>
        </p:nvSpPr>
        <p:spPr>
          <a:xfrm>
            <a:off x="320842" y="962526"/>
            <a:ext cx="770021" cy="32084"/>
          </a:xfrm>
          <a:custGeom>
            <a:avLst/>
            <a:gdLst/>
            <a:ahLst/>
            <a:cxnLst/>
            <a:rect l="l" t="t" r="r" b="b"/>
            <a:pathLst>
              <a:path w="770021" h="32084">
                <a:moveTo>
                  <a:pt x="0" y="0"/>
                </a:moveTo>
                <a:lnTo>
                  <a:pt x="770021" y="0"/>
                </a:lnTo>
                <a:lnTo>
                  <a:pt x="770021" y="32084"/>
                </a:lnTo>
                <a:lnTo>
                  <a:pt x="0" y="32084"/>
                </a:lnTo>
                <a:lnTo>
                  <a:pt x="0" y="0"/>
                </a:lnTo>
                <a:close/>
              </a:path>
            </a:pathLst>
          </a:custGeom>
          <a:solidFill>
            <a:srgbClr val="8B0000"/>
          </a:solidFill>
          <a:ln/>
        </p:spPr>
      </p:sp>
      <p:sp>
        <p:nvSpPr>
          <p:cNvPr id="5" name="Shape 3"/>
          <p:cNvSpPr/>
          <p:nvPr/>
        </p:nvSpPr>
        <p:spPr>
          <a:xfrm>
            <a:off x="327717" y="1129823"/>
            <a:ext cx="5684635" cy="2035056"/>
          </a:xfrm>
          <a:custGeom>
            <a:avLst/>
            <a:gdLst/>
            <a:ahLst/>
            <a:cxnLst/>
            <a:rect l="l" t="t" r="r" b="b"/>
            <a:pathLst>
              <a:path w="5684635" h="2035056">
                <a:moveTo>
                  <a:pt x="64165" y="0"/>
                </a:moveTo>
                <a:lnTo>
                  <a:pt x="5620469" y="0"/>
                </a:lnTo>
                <a:cubicBezTo>
                  <a:pt x="5655907" y="0"/>
                  <a:pt x="5684635" y="28728"/>
                  <a:pt x="5684635" y="64165"/>
                </a:cubicBezTo>
                <a:lnTo>
                  <a:pt x="5684635" y="1970890"/>
                </a:lnTo>
                <a:cubicBezTo>
                  <a:pt x="5684635" y="2006328"/>
                  <a:pt x="5655907" y="2035056"/>
                  <a:pt x="5620469" y="2035056"/>
                </a:cubicBezTo>
                <a:lnTo>
                  <a:pt x="64165" y="2035056"/>
                </a:lnTo>
                <a:cubicBezTo>
                  <a:pt x="28728" y="2035056"/>
                  <a:pt x="0" y="2006328"/>
                  <a:pt x="0" y="1970890"/>
                </a:cubicBezTo>
                <a:lnTo>
                  <a:pt x="0" y="64165"/>
                </a:lnTo>
                <a:cubicBezTo>
                  <a:pt x="0" y="28752"/>
                  <a:pt x="28752" y="0"/>
                  <a:pt x="64165" y="0"/>
                </a:cubicBezTo>
                <a:close/>
              </a:path>
            </a:pathLst>
          </a:custGeom>
          <a:solidFill>
            <a:srgbClr val="8B0000">
              <a:alpha val="10196"/>
            </a:srgbClr>
          </a:solidFill>
          <a:ln w="21771">
            <a:solidFill>
              <a:srgbClr val="8B0000"/>
            </a:solidFill>
            <a:prstDash val="solid"/>
          </a:ln>
        </p:spPr>
      </p:sp>
      <p:sp>
        <p:nvSpPr>
          <p:cNvPr id="6" name="Text 4"/>
          <p:cNvSpPr/>
          <p:nvPr/>
        </p:nvSpPr>
        <p:spPr>
          <a:xfrm>
            <a:off x="462929" y="1265039"/>
            <a:ext cx="5494421" cy="224589"/>
          </a:xfrm>
          <a:prstGeom prst="rect">
            <a:avLst/>
          </a:prstGeom>
          <a:noFill/>
          <a:ln/>
        </p:spPr>
        <p:txBody>
          <a:bodyPr wrap="square" lIns="0" tIns="0" rIns="0" bIns="0" rtlCol="0" anchor="ctr"/>
          <a:lstStyle/>
          <a:p>
            <a:pPr>
              <a:lnSpc>
                <a:spcPct val="120000"/>
              </a:lnSpc>
            </a:pPr>
            <a:r>
              <a:rPr lang="en-US" sz="1263" b="1" dirty="0">
                <a:solidFill>
                  <a:srgbClr val="8B0000"/>
                </a:solidFill>
                <a:latin typeface="Sorts Mill Goudy" pitchFamily="34" charset="0"/>
                <a:ea typeface="Sorts Mill Goudy" pitchFamily="34" charset="-122"/>
                <a:cs typeface="Sorts Mill Goudy" pitchFamily="34" charset="-120"/>
              </a:rPr>
              <a:t>The CUDA OOM Challenge</a:t>
            </a:r>
            <a:endParaRPr lang="en-US" sz="1600" dirty="0"/>
          </a:p>
        </p:txBody>
      </p:sp>
      <p:sp>
        <p:nvSpPr>
          <p:cNvPr id="7" name="Text 5"/>
          <p:cNvSpPr/>
          <p:nvPr/>
        </p:nvSpPr>
        <p:spPr>
          <a:xfrm>
            <a:off x="462929" y="1585881"/>
            <a:ext cx="5478379" cy="417095"/>
          </a:xfrm>
          <a:prstGeom prst="rect">
            <a:avLst/>
          </a:prstGeom>
          <a:noFill/>
          <a:ln/>
        </p:spPr>
        <p:txBody>
          <a:bodyPr wrap="square" lIns="0" tIns="0" rIns="0" bIns="0" rtlCol="0" anchor="ctr"/>
          <a:lstStyle/>
          <a:p>
            <a:pPr>
              <a:lnSpc>
                <a:spcPct val="140000"/>
              </a:lnSpc>
            </a:pPr>
            <a:r>
              <a:rPr lang="en-US" sz="1011" dirty="0">
                <a:solidFill>
                  <a:srgbClr val="1F2937"/>
                </a:solidFill>
                <a:latin typeface="Sorts Mill Goudy" pitchFamily="34" charset="0"/>
                <a:ea typeface="Sorts Mill Goudy" pitchFamily="34" charset="-122"/>
                <a:cs typeface="Sorts Mill Goudy" pitchFamily="34" charset="-120"/>
              </a:rPr>
              <a:t>Initializing Entailment (DeBERTa), Retrieval (MiniLM), and Verbalization (T5) </a:t>
            </a:r>
            <a:r>
              <a:rPr lang="en-US" sz="1011" b="1" dirty="0">
                <a:solidFill>
                  <a:srgbClr val="1F2937"/>
                </a:solidFill>
                <a:latin typeface="Sorts Mill Goudy" pitchFamily="34" charset="0"/>
                <a:ea typeface="Sorts Mill Goudy" pitchFamily="34" charset="-122"/>
                <a:cs typeface="Sorts Mill Goudy" pitchFamily="34" charset="-120"/>
              </a:rPr>
              <a:t>simultaneously exceeded GPU VRAM capacity</a:t>
            </a:r>
            <a:r>
              <a:rPr lang="en-US" sz="1011" dirty="0">
                <a:solidFill>
                  <a:srgbClr val="1F2937"/>
                </a:solidFill>
                <a:latin typeface="Sorts Mill Goudy" pitchFamily="34" charset="0"/>
                <a:ea typeface="Sorts Mill Goudy" pitchFamily="34" charset="-122"/>
                <a:cs typeface="Sorts Mill Goudy" pitchFamily="34" charset="-120"/>
              </a:rPr>
              <a:t>, leading to CUDA Out-of-Memory crashes.</a:t>
            </a:r>
            <a:endParaRPr lang="en-US" sz="1600" dirty="0"/>
          </a:p>
        </p:txBody>
      </p:sp>
      <p:sp>
        <p:nvSpPr>
          <p:cNvPr id="8" name="Shape 6"/>
          <p:cNvSpPr/>
          <p:nvPr/>
        </p:nvSpPr>
        <p:spPr>
          <a:xfrm>
            <a:off x="478971" y="2099229"/>
            <a:ext cx="5398168" cy="673768"/>
          </a:xfrm>
          <a:custGeom>
            <a:avLst/>
            <a:gdLst/>
            <a:ahLst/>
            <a:cxnLst/>
            <a:rect l="l" t="t" r="r" b="b"/>
            <a:pathLst>
              <a:path w="5398168" h="673768">
                <a:moveTo>
                  <a:pt x="32084" y="0"/>
                </a:moveTo>
                <a:lnTo>
                  <a:pt x="5366084" y="0"/>
                </a:lnTo>
                <a:cubicBezTo>
                  <a:pt x="5383804" y="0"/>
                  <a:pt x="5398168" y="14365"/>
                  <a:pt x="5398168" y="32085"/>
                </a:cubicBezTo>
                <a:lnTo>
                  <a:pt x="5398168" y="641684"/>
                </a:lnTo>
                <a:cubicBezTo>
                  <a:pt x="5398168" y="659404"/>
                  <a:pt x="5383804" y="673768"/>
                  <a:pt x="5366084" y="673768"/>
                </a:cubicBezTo>
                <a:lnTo>
                  <a:pt x="32084" y="673768"/>
                </a:lnTo>
                <a:cubicBezTo>
                  <a:pt x="14365" y="673768"/>
                  <a:pt x="0" y="659404"/>
                  <a:pt x="0" y="641684"/>
                </a:cubicBezTo>
                <a:lnTo>
                  <a:pt x="0" y="32084"/>
                </a:lnTo>
                <a:cubicBezTo>
                  <a:pt x="0" y="14376"/>
                  <a:pt x="14376" y="0"/>
                  <a:pt x="32084" y="0"/>
                </a:cubicBezTo>
                <a:close/>
              </a:path>
            </a:pathLst>
          </a:custGeom>
          <a:solidFill>
            <a:srgbClr val="FFFFFF"/>
          </a:solidFill>
          <a:ln/>
        </p:spPr>
      </p:sp>
      <p:sp>
        <p:nvSpPr>
          <p:cNvPr id="9" name="Shape 7"/>
          <p:cNvSpPr/>
          <p:nvPr/>
        </p:nvSpPr>
        <p:spPr>
          <a:xfrm>
            <a:off x="478971" y="2099229"/>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8B0000"/>
          </a:solidFill>
          <a:ln/>
        </p:spPr>
      </p:sp>
      <p:sp>
        <p:nvSpPr>
          <p:cNvPr id="10" name="Text 8"/>
          <p:cNvSpPr/>
          <p:nvPr/>
        </p:nvSpPr>
        <p:spPr>
          <a:xfrm>
            <a:off x="591266" y="2195481"/>
            <a:ext cx="5245768" cy="160421"/>
          </a:xfrm>
          <a:prstGeom prst="rect">
            <a:avLst/>
          </a:prstGeom>
          <a:noFill/>
          <a:ln/>
        </p:spPr>
        <p:txBody>
          <a:bodyPr wrap="square" lIns="0" tIns="0" rIns="0" bIns="0" rtlCol="0" anchor="ctr"/>
          <a:lstStyle/>
          <a:p>
            <a:pPr>
              <a:lnSpc>
                <a:spcPct val="120000"/>
              </a:lnSpc>
            </a:pPr>
            <a:r>
              <a:rPr lang="en-US" sz="884" b="1" dirty="0">
                <a:solidFill>
                  <a:srgbClr val="8B0000"/>
                </a:solidFill>
                <a:latin typeface="Sorts Mill Goudy" pitchFamily="34" charset="0"/>
                <a:ea typeface="Sorts Mill Goudy" pitchFamily="34" charset="-122"/>
                <a:cs typeface="Sorts Mill Goudy" pitchFamily="34" charset="-120"/>
              </a:rPr>
              <a:t>Error Pattern:</a:t>
            </a:r>
            <a:endParaRPr lang="en-US" sz="1600" dirty="0"/>
          </a:p>
        </p:txBody>
      </p:sp>
      <p:sp>
        <p:nvSpPr>
          <p:cNvPr id="11" name="Shape 9"/>
          <p:cNvSpPr/>
          <p:nvPr/>
        </p:nvSpPr>
        <p:spPr>
          <a:xfrm>
            <a:off x="591266" y="2420071"/>
            <a:ext cx="5189621" cy="256674"/>
          </a:xfrm>
          <a:custGeom>
            <a:avLst/>
            <a:gdLst/>
            <a:ahLst/>
            <a:cxnLst/>
            <a:rect l="l" t="t" r="r" b="b"/>
            <a:pathLst>
              <a:path w="5189621" h="256674">
                <a:moveTo>
                  <a:pt x="32084" y="0"/>
                </a:moveTo>
                <a:lnTo>
                  <a:pt x="5157537" y="0"/>
                </a:lnTo>
                <a:cubicBezTo>
                  <a:pt x="5175256" y="0"/>
                  <a:pt x="5189621" y="14365"/>
                  <a:pt x="5189621" y="32084"/>
                </a:cubicBezTo>
                <a:lnTo>
                  <a:pt x="5189621" y="224589"/>
                </a:lnTo>
                <a:cubicBezTo>
                  <a:pt x="5189621" y="242309"/>
                  <a:pt x="5175256" y="256674"/>
                  <a:pt x="5157537" y="256674"/>
                </a:cubicBezTo>
                <a:lnTo>
                  <a:pt x="32084" y="256674"/>
                </a:lnTo>
                <a:cubicBezTo>
                  <a:pt x="14365" y="256674"/>
                  <a:pt x="0" y="242309"/>
                  <a:pt x="0" y="224589"/>
                </a:cubicBezTo>
                <a:lnTo>
                  <a:pt x="0" y="32084"/>
                </a:lnTo>
                <a:cubicBezTo>
                  <a:pt x="0" y="14376"/>
                  <a:pt x="14376" y="0"/>
                  <a:pt x="32084" y="0"/>
                </a:cubicBezTo>
                <a:close/>
              </a:path>
            </a:pathLst>
          </a:custGeom>
          <a:solidFill>
            <a:srgbClr val="8B0000">
              <a:alpha val="5098"/>
            </a:srgbClr>
          </a:solidFill>
          <a:ln/>
        </p:spPr>
      </p:sp>
      <p:sp>
        <p:nvSpPr>
          <p:cNvPr id="12" name="Text 10"/>
          <p:cNvSpPr/>
          <p:nvPr/>
        </p:nvSpPr>
        <p:spPr>
          <a:xfrm>
            <a:off x="591266" y="2420071"/>
            <a:ext cx="5237747" cy="256674"/>
          </a:xfrm>
          <a:prstGeom prst="rect">
            <a:avLst/>
          </a:prstGeom>
          <a:noFill/>
          <a:ln/>
        </p:spPr>
        <p:txBody>
          <a:bodyPr wrap="square" lIns="64168" tIns="64168" rIns="64168" bIns="64168" rtlCol="0" anchor="ctr"/>
          <a:lstStyle/>
          <a:p>
            <a:pPr>
              <a:lnSpc>
                <a:spcPct val="110000"/>
              </a:lnSpc>
            </a:pPr>
            <a:r>
              <a:rPr lang="en-US" sz="758" dirty="0">
                <a:solidFill>
                  <a:srgbClr val="1F2937"/>
                </a:solidFill>
                <a:latin typeface="MiSans" pitchFamily="34" charset="0"/>
                <a:ea typeface="MiSans" pitchFamily="34" charset="-122"/>
                <a:cs typeface="MiSans" pitchFamily="34" charset="-120"/>
              </a:rPr>
              <a:t>RuntimeError: CUDA out of memory. Tried to allocate X MiB...</a:t>
            </a:r>
            <a:endParaRPr lang="en-US" sz="1600" dirty="0"/>
          </a:p>
        </p:txBody>
      </p:sp>
      <p:sp>
        <p:nvSpPr>
          <p:cNvPr id="13" name="Shape 11"/>
          <p:cNvSpPr/>
          <p:nvPr/>
        </p:nvSpPr>
        <p:spPr>
          <a:xfrm>
            <a:off x="6183086" y="1129823"/>
            <a:ext cx="5684635" cy="2035056"/>
          </a:xfrm>
          <a:custGeom>
            <a:avLst/>
            <a:gdLst/>
            <a:ahLst/>
            <a:cxnLst/>
            <a:rect l="l" t="t" r="r" b="b"/>
            <a:pathLst>
              <a:path w="5684635" h="2035056">
                <a:moveTo>
                  <a:pt x="64165" y="0"/>
                </a:moveTo>
                <a:lnTo>
                  <a:pt x="5620469" y="0"/>
                </a:lnTo>
                <a:cubicBezTo>
                  <a:pt x="5655907" y="0"/>
                  <a:pt x="5684635" y="28728"/>
                  <a:pt x="5684635" y="64165"/>
                </a:cubicBezTo>
                <a:lnTo>
                  <a:pt x="5684635" y="1970890"/>
                </a:lnTo>
                <a:cubicBezTo>
                  <a:pt x="5684635" y="2006328"/>
                  <a:pt x="5655907" y="2035056"/>
                  <a:pt x="5620469" y="2035056"/>
                </a:cubicBezTo>
                <a:lnTo>
                  <a:pt x="64165" y="2035056"/>
                </a:lnTo>
                <a:cubicBezTo>
                  <a:pt x="28728" y="2035056"/>
                  <a:pt x="0" y="2006328"/>
                  <a:pt x="0" y="1970890"/>
                </a:cubicBezTo>
                <a:lnTo>
                  <a:pt x="0" y="64165"/>
                </a:lnTo>
                <a:cubicBezTo>
                  <a:pt x="0" y="28752"/>
                  <a:pt x="28752" y="0"/>
                  <a:pt x="64165" y="0"/>
                </a:cubicBezTo>
                <a:close/>
              </a:path>
            </a:pathLst>
          </a:custGeom>
          <a:solidFill>
            <a:srgbClr val="22C55E">
              <a:alpha val="10196"/>
            </a:srgbClr>
          </a:solidFill>
          <a:ln w="21771">
            <a:solidFill>
              <a:srgbClr val="22C55E"/>
            </a:solidFill>
            <a:prstDash val="solid"/>
          </a:ln>
        </p:spPr>
      </p:sp>
      <p:sp>
        <p:nvSpPr>
          <p:cNvPr id="14" name="Text 12"/>
          <p:cNvSpPr/>
          <p:nvPr/>
        </p:nvSpPr>
        <p:spPr>
          <a:xfrm>
            <a:off x="6318298" y="1265039"/>
            <a:ext cx="5494421" cy="224589"/>
          </a:xfrm>
          <a:prstGeom prst="rect">
            <a:avLst/>
          </a:prstGeom>
          <a:noFill/>
          <a:ln/>
        </p:spPr>
        <p:txBody>
          <a:bodyPr wrap="square" lIns="0" tIns="0" rIns="0" bIns="0" rtlCol="0" anchor="ctr"/>
          <a:lstStyle/>
          <a:p>
            <a:pPr>
              <a:lnSpc>
                <a:spcPct val="120000"/>
              </a:lnSpc>
            </a:pPr>
            <a:r>
              <a:rPr lang="en-US" sz="1263" b="1" dirty="0">
                <a:solidFill>
                  <a:srgbClr val="22C55E"/>
                </a:solidFill>
                <a:latin typeface="Sorts Mill Goudy" pitchFamily="34" charset="0"/>
                <a:ea typeface="Sorts Mill Goudy" pitchFamily="34" charset="-122"/>
                <a:cs typeface="Sorts Mill Goudy" pitchFamily="34" charset="-120"/>
              </a:rPr>
              <a:t>Dynamic Device Allocation</a:t>
            </a:r>
            <a:endParaRPr lang="en-US" sz="1600" dirty="0"/>
          </a:p>
        </p:txBody>
      </p:sp>
      <p:sp>
        <p:nvSpPr>
          <p:cNvPr id="15" name="Text 13"/>
          <p:cNvSpPr/>
          <p:nvPr/>
        </p:nvSpPr>
        <p:spPr>
          <a:xfrm>
            <a:off x="6318298" y="1585881"/>
            <a:ext cx="5478379" cy="417095"/>
          </a:xfrm>
          <a:prstGeom prst="rect">
            <a:avLst/>
          </a:prstGeom>
          <a:noFill/>
          <a:ln/>
        </p:spPr>
        <p:txBody>
          <a:bodyPr wrap="square" lIns="0" tIns="0" rIns="0" bIns="0" rtlCol="0" anchor="ctr"/>
          <a:lstStyle/>
          <a:p>
            <a:pPr>
              <a:lnSpc>
                <a:spcPct val="140000"/>
              </a:lnSpc>
            </a:pPr>
            <a:r>
              <a:rPr lang="en-US" sz="1011" dirty="0">
                <a:solidFill>
                  <a:srgbClr val="1F2937"/>
                </a:solidFill>
                <a:latin typeface="Sorts Mill Goudy" pitchFamily="34" charset="0"/>
                <a:ea typeface="Sorts Mill Goudy" pitchFamily="34" charset="-122"/>
                <a:cs typeface="Sorts Mill Goudy" pitchFamily="34" charset="-120"/>
              </a:rPr>
              <a:t>Isolated GPU (cuda:0) exclusively for DeBERTa — the most computationally intensive model requiring GPU acceleration for real-time entailment scoring.</a:t>
            </a:r>
            <a:endParaRPr lang="en-US" sz="1600" dirty="0"/>
          </a:p>
        </p:txBody>
      </p:sp>
      <p:sp>
        <p:nvSpPr>
          <p:cNvPr id="16" name="Shape 14"/>
          <p:cNvSpPr/>
          <p:nvPr/>
        </p:nvSpPr>
        <p:spPr>
          <a:xfrm>
            <a:off x="6334340" y="2099229"/>
            <a:ext cx="5398168" cy="930442"/>
          </a:xfrm>
          <a:custGeom>
            <a:avLst/>
            <a:gdLst/>
            <a:ahLst/>
            <a:cxnLst/>
            <a:rect l="l" t="t" r="r" b="b"/>
            <a:pathLst>
              <a:path w="5398168" h="930442">
                <a:moveTo>
                  <a:pt x="32082" y="0"/>
                </a:moveTo>
                <a:lnTo>
                  <a:pt x="5366087" y="0"/>
                </a:lnTo>
                <a:cubicBezTo>
                  <a:pt x="5383805" y="0"/>
                  <a:pt x="5398168" y="14363"/>
                  <a:pt x="5398168" y="32082"/>
                </a:cubicBezTo>
                <a:lnTo>
                  <a:pt x="5398168" y="898360"/>
                </a:lnTo>
                <a:cubicBezTo>
                  <a:pt x="5398168" y="916079"/>
                  <a:pt x="5383805" y="930442"/>
                  <a:pt x="5366087" y="930442"/>
                </a:cubicBezTo>
                <a:lnTo>
                  <a:pt x="32082" y="930442"/>
                </a:lnTo>
                <a:cubicBezTo>
                  <a:pt x="14363" y="930442"/>
                  <a:pt x="0" y="916079"/>
                  <a:pt x="0" y="898360"/>
                </a:cubicBezTo>
                <a:lnTo>
                  <a:pt x="0" y="32082"/>
                </a:lnTo>
                <a:cubicBezTo>
                  <a:pt x="0" y="14375"/>
                  <a:pt x="14375" y="0"/>
                  <a:pt x="32082" y="0"/>
                </a:cubicBezTo>
                <a:close/>
              </a:path>
            </a:pathLst>
          </a:custGeom>
          <a:solidFill>
            <a:srgbClr val="FFFFFF"/>
          </a:solidFill>
          <a:ln/>
        </p:spPr>
      </p:sp>
      <p:sp>
        <p:nvSpPr>
          <p:cNvPr id="17" name="Shape 15"/>
          <p:cNvSpPr/>
          <p:nvPr/>
        </p:nvSpPr>
        <p:spPr>
          <a:xfrm>
            <a:off x="6334340" y="2099229"/>
            <a:ext cx="32084" cy="930442"/>
          </a:xfrm>
          <a:custGeom>
            <a:avLst/>
            <a:gdLst/>
            <a:ahLst/>
            <a:cxnLst/>
            <a:rect l="l" t="t" r="r" b="b"/>
            <a:pathLst>
              <a:path w="32084" h="930442">
                <a:moveTo>
                  <a:pt x="32084" y="0"/>
                </a:moveTo>
                <a:lnTo>
                  <a:pt x="32084" y="0"/>
                </a:lnTo>
                <a:lnTo>
                  <a:pt x="32084" y="930442"/>
                </a:lnTo>
                <a:lnTo>
                  <a:pt x="32084" y="930442"/>
                </a:lnTo>
                <a:cubicBezTo>
                  <a:pt x="14365" y="930442"/>
                  <a:pt x="0" y="916078"/>
                  <a:pt x="0" y="898358"/>
                </a:cubicBezTo>
                <a:lnTo>
                  <a:pt x="0" y="32084"/>
                </a:lnTo>
                <a:cubicBezTo>
                  <a:pt x="0" y="14376"/>
                  <a:pt x="14376" y="0"/>
                  <a:pt x="32084" y="0"/>
                </a:cubicBezTo>
                <a:close/>
              </a:path>
            </a:pathLst>
          </a:custGeom>
          <a:solidFill>
            <a:srgbClr val="22C55E"/>
          </a:solidFill>
          <a:ln/>
        </p:spPr>
      </p:sp>
      <p:sp>
        <p:nvSpPr>
          <p:cNvPr id="18" name="Text 16"/>
          <p:cNvSpPr/>
          <p:nvPr/>
        </p:nvSpPr>
        <p:spPr>
          <a:xfrm>
            <a:off x="6446635" y="2195481"/>
            <a:ext cx="5245768" cy="160421"/>
          </a:xfrm>
          <a:prstGeom prst="rect">
            <a:avLst/>
          </a:prstGeom>
          <a:noFill/>
          <a:ln/>
        </p:spPr>
        <p:txBody>
          <a:bodyPr wrap="square" lIns="0" tIns="0" rIns="0" bIns="0" rtlCol="0" anchor="ctr"/>
          <a:lstStyle/>
          <a:p>
            <a:pPr>
              <a:lnSpc>
                <a:spcPct val="120000"/>
              </a:lnSpc>
            </a:pPr>
            <a:r>
              <a:rPr lang="en-US" sz="884" b="1" dirty="0">
                <a:solidFill>
                  <a:srgbClr val="22C55E"/>
                </a:solidFill>
                <a:latin typeface="Sorts Mill Goudy" pitchFamily="34" charset="0"/>
                <a:ea typeface="Sorts Mill Goudy" pitchFamily="34" charset="-122"/>
                <a:cs typeface="Sorts Mill Goudy" pitchFamily="34" charset="-120"/>
              </a:rPr>
              <a:t>Solution Code:</a:t>
            </a:r>
            <a:endParaRPr lang="en-US" sz="1600" dirty="0"/>
          </a:p>
        </p:txBody>
      </p:sp>
      <p:sp>
        <p:nvSpPr>
          <p:cNvPr id="19" name="Shape 17"/>
          <p:cNvSpPr/>
          <p:nvPr/>
        </p:nvSpPr>
        <p:spPr>
          <a:xfrm>
            <a:off x="6446635" y="2420071"/>
            <a:ext cx="5189621" cy="513347"/>
          </a:xfrm>
          <a:custGeom>
            <a:avLst/>
            <a:gdLst/>
            <a:ahLst/>
            <a:cxnLst/>
            <a:rect l="l" t="t" r="r" b="b"/>
            <a:pathLst>
              <a:path w="5189621" h="513347">
                <a:moveTo>
                  <a:pt x="32084" y="0"/>
                </a:moveTo>
                <a:lnTo>
                  <a:pt x="5157537" y="0"/>
                </a:lnTo>
                <a:cubicBezTo>
                  <a:pt x="5175256" y="0"/>
                  <a:pt x="5189621" y="14365"/>
                  <a:pt x="5189621" y="32084"/>
                </a:cubicBezTo>
                <a:lnTo>
                  <a:pt x="5189621" y="481263"/>
                </a:lnTo>
                <a:cubicBezTo>
                  <a:pt x="5189621" y="498983"/>
                  <a:pt x="5175256" y="513347"/>
                  <a:pt x="5157537" y="513347"/>
                </a:cubicBezTo>
                <a:lnTo>
                  <a:pt x="32084" y="513347"/>
                </a:lnTo>
                <a:cubicBezTo>
                  <a:pt x="14365" y="513347"/>
                  <a:pt x="0" y="498983"/>
                  <a:pt x="0" y="481263"/>
                </a:cubicBezTo>
                <a:lnTo>
                  <a:pt x="0" y="32084"/>
                </a:lnTo>
                <a:cubicBezTo>
                  <a:pt x="0" y="14376"/>
                  <a:pt x="14376" y="0"/>
                  <a:pt x="32084" y="0"/>
                </a:cubicBezTo>
                <a:close/>
              </a:path>
            </a:pathLst>
          </a:custGeom>
          <a:solidFill>
            <a:srgbClr val="22C55E">
              <a:alpha val="5098"/>
            </a:srgbClr>
          </a:solidFill>
          <a:ln/>
        </p:spPr>
      </p:sp>
      <p:sp>
        <p:nvSpPr>
          <p:cNvPr id="20" name="Text 18"/>
          <p:cNvSpPr/>
          <p:nvPr/>
        </p:nvSpPr>
        <p:spPr>
          <a:xfrm>
            <a:off x="6446635" y="2420071"/>
            <a:ext cx="5237747" cy="513347"/>
          </a:xfrm>
          <a:prstGeom prst="rect">
            <a:avLst/>
          </a:prstGeom>
          <a:noFill/>
          <a:ln/>
        </p:spPr>
        <p:txBody>
          <a:bodyPr wrap="square" lIns="64168" tIns="64168" rIns="64168" bIns="64168" rtlCol="0" anchor="ctr"/>
          <a:lstStyle/>
          <a:p>
            <a:pPr>
              <a:lnSpc>
                <a:spcPct val="110000"/>
              </a:lnSpc>
            </a:pPr>
            <a:r>
              <a:rPr lang="en-US" sz="758" dirty="0">
                <a:solidFill>
                  <a:srgbClr val="1F2937"/>
                </a:solidFill>
                <a:latin typeface="MiSans" pitchFamily="34" charset="0"/>
                <a:ea typeface="MiSans" pitchFamily="34" charset="-122"/>
                <a:cs typeface="MiSans" pitchFamily="34" charset="-120"/>
              </a:rPr>
              <a:t>deBERTa_model.to('cuda:0')</a:t>
            </a:r>
            <a:endParaRPr lang="en-US" sz="1600" dirty="0"/>
          </a:p>
          <a:p>
            <a:pPr>
              <a:lnSpc>
                <a:spcPct val="110000"/>
              </a:lnSpc>
            </a:pPr>
            <a:r>
              <a:rPr lang="en-US" sz="758" dirty="0">
                <a:solidFill>
                  <a:srgbClr val="1F2937"/>
                </a:solidFill>
                <a:latin typeface="MiSans" pitchFamily="34" charset="0"/>
                <a:ea typeface="MiSans" pitchFamily="34" charset="-122"/>
                <a:cs typeface="MiSans" pitchFamily="34" charset="-120"/>
              </a:rPr>
              <a:t>os.environ["CUDA_VISIBLE_DEVICES"] = ""</a:t>
            </a:r>
            <a:endParaRPr lang="en-US" sz="1600" dirty="0"/>
          </a:p>
          <a:p>
            <a:pPr>
              <a:lnSpc>
                <a:spcPct val="110000"/>
              </a:lnSpc>
            </a:pPr>
            <a:r>
              <a:rPr lang="en-US" sz="758" dirty="0">
                <a:solidFill>
                  <a:srgbClr val="1F2937"/>
                </a:solidFill>
                <a:latin typeface="MiSans" pitchFamily="34" charset="0"/>
                <a:ea typeface="MiSans" pitchFamily="34" charset="-122"/>
                <a:cs typeface="MiSans" pitchFamily="34" charset="-120"/>
              </a:rPr>
              <a:t># T5 and MiniLM on CPU</a:t>
            </a:r>
            <a:endParaRPr lang="en-US" sz="1600" dirty="0"/>
          </a:p>
        </p:txBody>
      </p:sp>
      <p:sp>
        <p:nvSpPr>
          <p:cNvPr id="21" name="Shape 19"/>
          <p:cNvSpPr/>
          <p:nvPr/>
        </p:nvSpPr>
        <p:spPr>
          <a:xfrm>
            <a:off x="320842" y="3300099"/>
            <a:ext cx="11550316" cy="1788695"/>
          </a:xfrm>
          <a:custGeom>
            <a:avLst/>
            <a:gdLst/>
            <a:ahLst/>
            <a:cxnLst/>
            <a:rect l="l" t="t" r="r" b="b"/>
            <a:pathLst>
              <a:path w="11550316" h="1788695">
                <a:moveTo>
                  <a:pt x="64160" y="0"/>
                </a:moveTo>
                <a:lnTo>
                  <a:pt x="11486155" y="0"/>
                </a:lnTo>
                <a:cubicBezTo>
                  <a:pt x="11521590" y="0"/>
                  <a:pt x="11550316" y="28726"/>
                  <a:pt x="11550316" y="64160"/>
                </a:cubicBezTo>
                <a:lnTo>
                  <a:pt x="11550316" y="1724534"/>
                </a:lnTo>
                <a:cubicBezTo>
                  <a:pt x="11550316" y="1759969"/>
                  <a:pt x="11521590" y="1788695"/>
                  <a:pt x="11486155" y="1788695"/>
                </a:cubicBezTo>
                <a:lnTo>
                  <a:pt x="64160" y="1788695"/>
                </a:lnTo>
                <a:cubicBezTo>
                  <a:pt x="28726" y="1788695"/>
                  <a:pt x="0" y="1759969"/>
                  <a:pt x="0" y="1724534"/>
                </a:cubicBezTo>
                <a:lnTo>
                  <a:pt x="0" y="64160"/>
                </a:lnTo>
                <a:cubicBezTo>
                  <a:pt x="0" y="28749"/>
                  <a:pt x="28749" y="0"/>
                  <a:pt x="64160" y="0"/>
                </a:cubicBezTo>
                <a:close/>
              </a:path>
            </a:pathLst>
          </a:custGeom>
          <a:solidFill>
            <a:srgbClr val="FFFFFF"/>
          </a:solidFill>
          <a:ln/>
          <a:effectLst>
            <a:outerShdw blurRad="120316" dist="80211" dir="5400000" algn="bl" rotWithShape="0">
              <a:srgbClr val="000000">
                <a:alpha val="10196"/>
              </a:srgbClr>
            </a:outerShdw>
          </a:effectLst>
        </p:spPr>
      </p:sp>
      <p:sp>
        <p:nvSpPr>
          <p:cNvPr id="22" name="Text 20"/>
          <p:cNvSpPr/>
          <p:nvPr/>
        </p:nvSpPr>
        <p:spPr>
          <a:xfrm>
            <a:off x="449179" y="3428436"/>
            <a:ext cx="11365832" cy="224589"/>
          </a:xfrm>
          <a:prstGeom prst="rect">
            <a:avLst/>
          </a:prstGeom>
          <a:noFill/>
          <a:ln/>
        </p:spPr>
        <p:txBody>
          <a:bodyPr wrap="square" lIns="0" tIns="0" rIns="0" bIns="0" rtlCol="0" anchor="ctr"/>
          <a:lstStyle/>
          <a:p>
            <a:pPr>
              <a:lnSpc>
                <a:spcPct val="130000"/>
              </a:lnSpc>
            </a:pPr>
            <a:r>
              <a:rPr lang="en-US" sz="1137" b="1" dirty="0">
                <a:solidFill>
                  <a:srgbClr val="1F2937"/>
                </a:solidFill>
                <a:latin typeface="Sorts Mill Goudy" pitchFamily="34" charset="0"/>
                <a:ea typeface="Sorts Mill Goudy" pitchFamily="34" charset="-122"/>
                <a:cs typeface="Sorts Mill Goudy" pitchFamily="34" charset="-120"/>
              </a:rPr>
              <a:t>Model Memory Requirements</a:t>
            </a:r>
            <a:endParaRPr lang="en-US" sz="1600" dirty="0"/>
          </a:p>
        </p:txBody>
      </p:sp>
      <p:sp>
        <p:nvSpPr>
          <p:cNvPr id="23" name="Shape 21"/>
          <p:cNvSpPr/>
          <p:nvPr/>
        </p:nvSpPr>
        <p:spPr>
          <a:xfrm>
            <a:off x="456054"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3B82F6">
              <a:alpha val="10196"/>
            </a:srgbClr>
          </a:solidFill>
          <a:ln w="21771">
            <a:solidFill>
              <a:srgbClr val="3B82F6"/>
            </a:solidFill>
            <a:prstDash val="solid"/>
          </a:ln>
        </p:spPr>
      </p:sp>
      <p:sp>
        <p:nvSpPr>
          <p:cNvPr id="24" name="Text 22"/>
          <p:cNvSpPr/>
          <p:nvPr/>
        </p:nvSpPr>
        <p:spPr>
          <a:xfrm>
            <a:off x="531108"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DeBERTa (Entailment)</a:t>
            </a:r>
            <a:endParaRPr lang="en-US" sz="1600" dirty="0"/>
          </a:p>
        </p:txBody>
      </p:sp>
      <p:sp>
        <p:nvSpPr>
          <p:cNvPr id="25" name="Text 23"/>
          <p:cNvSpPr/>
          <p:nvPr/>
        </p:nvSpPr>
        <p:spPr>
          <a:xfrm>
            <a:off x="511056"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3B82F6"/>
                </a:solidFill>
                <a:latin typeface="Sorts Mill Goudy" pitchFamily="34" charset="0"/>
                <a:ea typeface="Sorts Mill Goudy" pitchFamily="34" charset="-122"/>
                <a:cs typeface="Sorts Mill Goudy" pitchFamily="34" charset="-120"/>
              </a:rPr>
              <a:t>~1.6GB</a:t>
            </a:r>
            <a:endParaRPr lang="en-US" sz="1600" dirty="0"/>
          </a:p>
        </p:txBody>
      </p:sp>
      <p:sp>
        <p:nvSpPr>
          <p:cNvPr id="26" name="Text 24"/>
          <p:cNvSpPr/>
          <p:nvPr/>
        </p:nvSpPr>
        <p:spPr>
          <a:xfrm>
            <a:off x="535119"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~400M params | VRAM: Required</a:t>
            </a:r>
            <a:endParaRPr lang="en-US" sz="1600" dirty="0"/>
          </a:p>
        </p:txBody>
      </p:sp>
      <p:sp>
        <p:nvSpPr>
          <p:cNvPr id="27" name="Shape 25"/>
          <p:cNvSpPr/>
          <p:nvPr/>
        </p:nvSpPr>
        <p:spPr>
          <a:xfrm>
            <a:off x="4263333"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6B7280">
              <a:alpha val="10196"/>
            </a:srgbClr>
          </a:solidFill>
          <a:ln w="21771">
            <a:solidFill>
              <a:srgbClr val="6B7280"/>
            </a:solidFill>
            <a:prstDash val="solid"/>
          </a:ln>
        </p:spPr>
      </p:sp>
      <p:sp>
        <p:nvSpPr>
          <p:cNvPr id="28" name="Text 26"/>
          <p:cNvSpPr/>
          <p:nvPr/>
        </p:nvSpPr>
        <p:spPr>
          <a:xfrm>
            <a:off x="4338387"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T5 (Verbalization)</a:t>
            </a:r>
            <a:endParaRPr lang="en-US" sz="1600" dirty="0"/>
          </a:p>
        </p:txBody>
      </p:sp>
      <p:sp>
        <p:nvSpPr>
          <p:cNvPr id="29" name="Text 27"/>
          <p:cNvSpPr/>
          <p:nvPr/>
        </p:nvSpPr>
        <p:spPr>
          <a:xfrm>
            <a:off x="4318334"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6B7280"/>
                </a:solidFill>
                <a:latin typeface="Sorts Mill Goudy" pitchFamily="34" charset="0"/>
                <a:ea typeface="Sorts Mill Goudy" pitchFamily="34" charset="-122"/>
                <a:cs typeface="Sorts Mill Goudy" pitchFamily="34" charset="-120"/>
              </a:rPr>
              <a:t>~880MB</a:t>
            </a:r>
            <a:endParaRPr lang="en-US" sz="1600" dirty="0"/>
          </a:p>
        </p:txBody>
      </p:sp>
      <p:sp>
        <p:nvSpPr>
          <p:cNvPr id="30" name="Text 28"/>
          <p:cNvSpPr/>
          <p:nvPr/>
        </p:nvSpPr>
        <p:spPr>
          <a:xfrm>
            <a:off x="4342397"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~220M params | VRAM: Offloaded to CPU</a:t>
            </a:r>
            <a:endParaRPr lang="en-US" sz="1600" dirty="0"/>
          </a:p>
        </p:txBody>
      </p:sp>
      <p:sp>
        <p:nvSpPr>
          <p:cNvPr id="31" name="Shape 29"/>
          <p:cNvSpPr/>
          <p:nvPr/>
        </p:nvSpPr>
        <p:spPr>
          <a:xfrm>
            <a:off x="8070683"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6B7280">
              <a:alpha val="10196"/>
            </a:srgbClr>
          </a:solidFill>
          <a:ln w="21771">
            <a:solidFill>
              <a:srgbClr val="6B7280"/>
            </a:solidFill>
            <a:prstDash val="solid"/>
          </a:ln>
        </p:spPr>
      </p:sp>
      <p:sp>
        <p:nvSpPr>
          <p:cNvPr id="32" name="Text 30"/>
          <p:cNvSpPr/>
          <p:nvPr/>
        </p:nvSpPr>
        <p:spPr>
          <a:xfrm>
            <a:off x="8145737"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MiniLM (Retrieval)</a:t>
            </a:r>
            <a:endParaRPr lang="en-US" sz="1600" dirty="0"/>
          </a:p>
        </p:txBody>
      </p:sp>
      <p:sp>
        <p:nvSpPr>
          <p:cNvPr id="33" name="Text 31"/>
          <p:cNvSpPr/>
          <p:nvPr/>
        </p:nvSpPr>
        <p:spPr>
          <a:xfrm>
            <a:off x="8125685"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6B7280"/>
                </a:solidFill>
                <a:latin typeface="Sorts Mill Goudy" pitchFamily="34" charset="0"/>
                <a:ea typeface="Sorts Mill Goudy" pitchFamily="34" charset="-122"/>
                <a:cs typeface="Sorts Mill Goudy" pitchFamily="34" charset="-120"/>
              </a:rPr>
              <a:t>~130MB</a:t>
            </a:r>
            <a:endParaRPr lang="en-US" sz="1600" dirty="0"/>
          </a:p>
        </p:txBody>
      </p:sp>
      <p:sp>
        <p:nvSpPr>
          <p:cNvPr id="34" name="Text 32"/>
          <p:cNvSpPr/>
          <p:nvPr/>
        </p:nvSpPr>
        <p:spPr>
          <a:xfrm>
            <a:off x="8149748"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~33M params | VRAM: Offloaded to CPU</a:t>
            </a:r>
            <a:endParaRPr lang="en-US" sz="1600" dirty="0"/>
          </a:p>
        </p:txBody>
      </p:sp>
      <p:sp>
        <p:nvSpPr>
          <p:cNvPr id="35" name="Shape 33"/>
          <p:cNvSpPr/>
          <p:nvPr/>
        </p:nvSpPr>
        <p:spPr>
          <a:xfrm>
            <a:off x="449179" y="4675130"/>
            <a:ext cx="11293642" cy="288758"/>
          </a:xfrm>
          <a:custGeom>
            <a:avLst/>
            <a:gdLst/>
            <a:ahLst/>
            <a:cxnLst/>
            <a:rect l="l" t="t" r="r" b="b"/>
            <a:pathLst>
              <a:path w="11293642" h="288758">
                <a:moveTo>
                  <a:pt x="32084" y="0"/>
                </a:moveTo>
                <a:lnTo>
                  <a:pt x="11261558" y="0"/>
                </a:lnTo>
                <a:cubicBezTo>
                  <a:pt x="11279278" y="0"/>
                  <a:pt x="11293642" y="14364"/>
                  <a:pt x="11293642" y="32084"/>
                </a:cubicBezTo>
                <a:lnTo>
                  <a:pt x="11293642" y="256674"/>
                </a:lnTo>
                <a:cubicBezTo>
                  <a:pt x="11293642" y="274393"/>
                  <a:pt x="11279278" y="288758"/>
                  <a:pt x="11261558" y="288758"/>
                </a:cubicBezTo>
                <a:lnTo>
                  <a:pt x="32084" y="288758"/>
                </a:lnTo>
                <a:cubicBezTo>
                  <a:pt x="14364" y="288758"/>
                  <a:pt x="0" y="274393"/>
                  <a:pt x="0" y="256674"/>
                </a:cubicBezTo>
                <a:lnTo>
                  <a:pt x="0" y="32084"/>
                </a:lnTo>
                <a:cubicBezTo>
                  <a:pt x="0" y="14376"/>
                  <a:pt x="14376" y="0"/>
                  <a:pt x="32084" y="0"/>
                </a:cubicBezTo>
                <a:close/>
              </a:path>
            </a:pathLst>
          </a:custGeom>
          <a:solidFill>
            <a:srgbClr val="8B0000">
              <a:alpha val="5098"/>
            </a:srgbClr>
          </a:solidFill>
          <a:ln/>
        </p:spPr>
      </p:sp>
      <p:sp>
        <p:nvSpPr>
          <p:cNvPr id="36" name="Text 34"/>
          <p:cNvSpPr/>
          <p:nvPr/>
        </p:nvSpPr>
        <p:spPr>
          <a:xfrm>
            <a:off x="485274" y="4739298"/>
            <a:ext cx="11221453" cy="160421"/>
          </a:xfrm>
          <a:prstGeom prst="rect">
            <a:avLst/>
          </a:prstGeom>
          <a:noFill/>
          <a:ln/>
        </p:spPr>
        <p:txBody>
          <a:bodyPr wrap="square" lIns="0" tIns="0" rIns="0" bIns="0" rtlCol="0" anchor="ctr"/>
          <a:lstStyle/>
          <a:p>
            <a:pPr algn="ctr">
              <a:lnSpc>
                <a:spcPct val="120000"/>
              </a:lnSpc>
            </a:pPr>
            <a:r>
              <a:rPr lang="en-US" sz="884" dirty="0">
                <a:solidFill>
                  <a:srgbClr val="8B0000"/>
                </a:solidFill>
                <a:latin typeface="Sorts Mill Goudy" pitchFamily="34" charset="0"/>
                <a:ea typeface="Sorts Mill Goudy" pitchFamily="34" charset="-122"/>
                <a:cs typeface="Sorts Mill Goudy" pitchFamily="34" charset="-120"/>
              </a:rPr>
              <a:t>Total Required: ~2.6GB+ (Plus overhead for batch processing)</a:t>
            </a:r>
            <a:endParaRPr lang="en-US" sz="1600" dirty="0"/>
          </a:p>
        </p:txBody>
      </p:sp>
      <p:sp>
        <p:nvSpPr>
          <p:cNvPr id="37" name="Shape 35"/>
          <p:cNvSpPr/>
          <p:nvPr/>
        </p:nvSpPr>
        <p:spPr>
          <a:xfrm>
            <a:off x="336884" y="5220562"/>
            <a:ext cx="5694947" cy="673768"/>
          </a:xfrm>
          <a:custGeom>
            <a:avLst/>
            <a:gdLst/>
            <a:ahLst/>
            <a:cxnLst/>
            <a:rect l="l" t="t" r="r" b="b"/>
            <a:pathLst>
              <a:path w="5694947" h="673768">
                <a:moveTo>
                  <a:pt x="32084" y="0"/>
                </a:moveTo>
                <a:lnTo>
                  <a:pt x="5630778" y="0"/>
                </a:lnTo>
                <a:cubicBezTo>
                  <a:pt x="5666218" y="0"/>
                  <a:pt x="5694947" y="28730"/>
                  <a:pt x="5694947" y="64170"/>
                </a:cubicBezTo>
                <a:lnTo>
                  <a:pt x="5694947" y="609599"/>
                </a:lnTo>
                <a:cubicBezTo>
                  <a:pt x="5694947" y="645039"/>
                  <a:pt x="5666218" y="673768"/>
                  <a:pt x="5630778" y="673768"/>
                </a:cubicBezTo>
                <a:lnTo>
                  <a:pt x="32084" y="673768"/>
                </a:lnTo>
                <a:cubicBezTo>
                  <a:pt x="14365" y="673768"/>
                  <a:pt x="0" y="659404"/>
                  <a:pt x="0" y="641684"/>
                </a:cubicBezTo>
                <a:lnTo>
                  <a:pt x="0" y="32084"/>
                </a:lnTo>
                <a:cubicBezTo>
                  <a:pt x="0" y="14376"/>
                  <a:pt x="14376" y="0"/>
                  <a:pt x="32084" y="0"/>
                </a:cubicBezTo>
                <a:close/>
              </a:path>
            </a:pathLst>
          </a:custGeom>
          <a:solidFill>
            <a:srgbClr val="22C55E">
              <a:alpha val="10196"/>
            </a:srgbClr>
          </a:solidFill>
          <a:ln/>
        </p:spPr>
      </p:sp>
      <p:sp>
        <p:nvSpPr>
          <p:cNvPr id="38" name="Shape 36"/>
          <p:cNvSpPr/>
          <p:nvPr/>
        </p:nvSpPr>
        <p:spPr>
          <a:xfrm>
            <a:off x="336884" y="5220562"/>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22C55E"/>
          </a:solidFill>
          <a:ln/>
        </p:spPr>
      </p:sp>
      <p:sp>
        <p:nvSpPr>
          <p:cNvPr id="39" name="Text 37"/>
          <p:cNvSpPr/>
          <p:nvPr/>
        </p:nvSpPr>
        <p:spPr>
          <a:xfrm>
            <a:off x="389021" y="5316814"/>
            <a:ext cx="5606716" cy="288758"/>
          </a:xfrm>
          <a:prstGeom prst="rect">
            <a:avLst/>
          </a:prstGeom>
          <a:noFill/>
          <a:ln/>
        </p:spPr>
        <p:txBody>
          <a:bodyPr wrap="square" lIns="0" tIns="0" rIns="0" bIns="0" rtlCol="0" anchor="ctr"/>
          <a:lstStyle/>
          <a:p>
            <a:pPr algn="ctr">
              <a:lnSpc>
                <a:spcPct val="100000"/>
              </a:lnSpc>
            </a:pPr>
            <a:r>
              <a:rPr lang="en-US" sz="1895" b="1" dirty="0">
                <a:solidFill>
                  <a:srgbClr val="22C55E"/>
                </a:solidFill>
                <a:latin typeface="Sorts Mill Goudy" pitchFamily="34" charset="0"/>
                <a:ea typeface="Sorts Mill Goudy" pitchFamily="34" charset="-122"/>
                <a:cs typeface="Sorts Mill Goudy" pitchFamily="34" charset="-120"/>
              </a:rPr>
              <a:t>-45%</a:t>
            </a:r>
            <a:endParaRPr lang="en-US" sz="1600" dirty="0"/>
          </a:p>
        </p:txBody>
      </p:sp>
      <p:sp>
        <p:nvSpPr>
          <p:cNvPr id="40" name="Text 38"/>
          <p:cNvSpPr/>
          <p:nvPr/>
        </p:nvSpPr>
        <p:spPr>
          <a:xfrm>
            <a:off x="421105" y="5637656"/>
            <a:ext cx="5542547"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VRAM Reduction</a:t>
            </a:r>
            <a:endParaRPr lang="en-US" sz="1600" dirty="0"/>
          </a:p>
        </p:txBody>
      </p:sp>
      <p:sp>
        <p:nvSpPr>
          <p:cNvPr id="41" name="Shape 39"/>
          <p:cNvSpPr/>
          <p:nvPr/>
        </p:nvSpPr>
        <p:spPr>
          <a:xfrm>
            <a:off x="6176211" y="5220562"/>
            <a:ext cx="5694947" cy="673768"/>
          </a:xfrm>
          <a:custGeom>
            <a:avLst/>
            <a:gdLst/>
            <a:ahLst/>
            <a:cxnLst/>
            <a:rect l="l" t="t" r="r" b="b"/>
            <a:pathLst>
              <a:path w="5694947" h="673768">
                <a:moveTo>
                  <a:pt x="32084" y="0"/>
                </a:moveTo>
                <a:lnTo>
                  <a:pt x="5630778" y="0"/>
                </a:lnTo>
                <a:cubicBezTo>
                  <a:pt x="5666218" y="0"/>
                  <a:pt x="5694947" y="28730"/>
                  <a:pt x="5694947" y="64170"/>
                </a:cubicBezTo>
                <a:lnTo>
                  <a:pt x="5694947" y="609599"/>
                </a:lnTo>
                <a:cubicBezTo>
                  <a:pt x="5694947" y="645039"/>
                  <a:pt x="5666218" y="673768"/>
                  <a:pt x="5630778" y="673768"/>
                </a:cubicBezTo>
                <a:lnTo>
                  <a:pt x="32084" y="673768"/>
                </a:lnTo>
                <a:cubicBezTo>
                  <a:pt x="14365" y="673768"/>
                  <a:pt x="0" y="659404"/>
                  <a:pt x="0" y="641684"/>
                </a:cubicBezTo>
                <a:lnTo>
                  <a:pt x="0" y="32084"/>
                </a:lnTo>
                <a:cubicBezTo>
                  <a:pt x="0" y="14376"/>
                  <a:pt x="14376" y="0"/>
                  <a:pt x="32084" y="0"/>
                </a:cubicBezTo>
                <a:close/>
              </a:path>
            </a:pathLst>
          </a:custGeom>
          <a:solidFill>
            <a:srgbClr val="22C55E">
              <a:alpha val="10196"/>
            </a:srgbClr>
          </a:solidFill>
          <a:ln/>
        </p:spPr>
      </p:sp>
      <p:sp>
        <p:nvSpPr>
          <p:cNvPr id="42" name="Shape 40"/>
          <p:cNvSpPr/>
          <p:nvPr/>
        </p:nvSpPr>
        <p:spPr>
          <a:xfrm>
            <a:off x="6176211" y="5220562"/>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22C55E"/>
          </a:solidFill>
          <a:ln/>
        </p:spPr>
      </p:sp>
      <p:sp>
        <p:nvSpPr>
          <p:cNvPr id="43" name="Text 41"/>
          <p:cNvSpPr/>
          <p:nvPr/>
        </p:nvSpPr>
        <p:spPr>
          <a:xfrm>
            <a:off x="6228348" y="5316814"/>
            <a:ext cx="5606716" cy="288758"/>
          </a:xfrm>
          <a:prstGeom prst="rect">
            <a:avLst/>
          </a:prstGeom>
          <a:noFill/>
          <a:ln/>
        </p:spPr>
        <p:txBody>
          <a:bodyPr wrap="square" lIns="0" tIns="0" rIns="0" bIns="0" rtlCol="0" anchor="ctr"/>
          <a:lstStyle/>
          <a:p>
            <a:pPr algn="ctr">
              <a:lnSpc>
                <a:spcPct val="100000"/>
              </a:lnSpc>
            </a:pPr>
            <a:r>
              <a:rPr lang="en-US" sz="1895" b="1" dirty="0">
                <a:solidFill>
                  <a:srgbClr val="22C55E"/>
                </a:solidFill>
                <a:latin typeface="Sorts Mill Goudy" pitchFamily="34" charset="0"/>
                <a:ea typeface="Sorts Mill Goudy" pitchFamily="34" charset="-122"/>
                <a:cs typeface="Sorts Mill Goudy" pitchFamily="34" charset="-120"/>
              </a:rPr>
              <a:t>0</a:t>
            </a:r>
            <a:endParaRPr lang="en-US" sz="1600" dirty="0"/>
          </a:p>
        </p:txBody>
      </p:sp>
      <p:sp>
        <p:nvSpPr>
          <p:cNvPr id="44" name="Text 42"/>
          <p:cNvSpPr/>
          <p:nvPr/>
        </p:nvSpPr>
        <p:spPr>
          <a:xfrm>
            <a:off x="6260432" y="5637656"/>
            <a:ext cx="5542547"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CUDA OOM Crashes</a:t>
            </a:r>
            <a:endParaRPr lang="en-US" sz="1600" dirty="0"/>
          </a:p>
        </p:txBody>
      </p:sp>
      <p:sp>
        <p:nvSpPr>
          <p:cNvPr id="45" name="Shape 43"/>
          <p:cNvSpPr/>
          <p:nvPr/>
        </p:nvSpPr>
        <p:spPr>
          <a:xfrm>
            <a:off x="336884" y="6022667"/>
            <a:ext cx="11534274" cy="352926"/>
          </a:xfrm>
          <a:custGeom>
            <a:avLst/>
            <a:gdLst/>
            <a:ahLst/>
            <a:cxnLst/>
            <a:rect l="l" t="t" r="r" b="b"/>
            <a:pathLst>
              <a:path w="11534274" h="352926">
                <a:moveTo>
                  <a:pt x="32084" y="0"/>
                </a:moveTo>
                <a:lnTo>
                  <a:pt x="11470105" y="0"/>
                </a:lnTo>
                <a:cubicBezTo>
                  <a:pt x="11505544" y="0"/>
                  <a:pt x="11534274" y="28729"/>
                  <a:pt x="11534274" y="64169"/>
                </a:cubicBezTo>
                <a:lnTo>
                  <a:pt x="11534274" y="288757"/>
                </a:lnTo>
                <a:cubicBezTo>
                  <a:pt x="11534274" y="324197"/>
                  <a:pt x="11505544" y="352926"/>
                  <a:pt x="11470105" y="352926"/>
                </a:cubicBezTo>
                <a:lnTo>
                  <a:pt x="32084" y="352926"/>
                </a:lnTo>
                <a:cubicBezTo>
                  <a:pt x="14365" y="352926"/>
                  <a:pt x="0" y="338562"/>
                  <a:pt x="0" y="320842"/>
                </a:cubicBezTo>
                <a:lnTo>
                  <a:pt x="0" y="32084"/>
                </a:lnTo>
                <a:cubicBezTo>
                  <a:pt x="0" y="14376"/>
                  <a:pt x="14376" y="0"/>
                  <a:pt x="32084" y="0"/>
                </a:cubicBezTo>
                <a:close/>
              </a:path>
            </a:pathLst>
          </a:custGeom>
          <a:solidFill>
            <a:srgbClr val="22C55E">
              <a:alpha val="10196"/>
            </a:srgbClr>
          </a:solidFill>
          <a:ln/>
        </p:spPr>
      </p:sp>
      <p:sp>
        <p:nvSpPr>
          <p:cNvPr id="46" name="Shape 44"/>
          <p:cNvSpPr/>
          <p:nvPr/>
        </p:nvSpPr>
        <p:spPr>
          <a:xfrm>
            <a:off x="336884" y="6022667"/>
            <a:ext cx="32084" cy="352926"/>
          </a:xfrm>
          <a:custGeom>
            <a:avLst/>
            <a:gdLst/>
            <a:ahLst/>
            <a:cxnLst/>
            <a:rect l="l" t="t" r="r" b="b"/>
            <a:pathLst>
              <a:path w="32084" h="352926">
                <a:moveTo>
                  <a:pt x="32084" y="0"/>
                </a:moveTo>
                <a:lnTo>
                  <a:pt x="32084" y="0"/>
                </a:lnTo>
                <a:lnTo>
                  <a:pt x="32084" y="352926"/>
                </a:lnTo>
                <a:lnTo>
                  <a:pt x="32084" y="352926"/>
                </a:lnTo>
                <a:cubicBezTo>
                  <a:pt x="14365" y="352926"/>
                  <a:pt x="0" y="338562"/>
                  <a:pt x="0" y="320842"/>
                </a:cubicBezTo>
                <a:lnTo>
                  <a:pt x="0" y="32084"/>
                </a:lnTo>
                <a:cubicBezTo>
                  <a:pt x="0" y="14376"/>
                  <a:pt x="14376" y="0"/>
                  <a:pt x="32084" y="0"/>
                </a:cubicBezTo>
                <a:close/>
              </a:path>
            </a:pathLst>
          </a:custGeom>
          <a:solidFill>
            <a:srgbClr val="22C55E"/>
          </a:solidFill>
          <a:ln/>
        </p:spPr>
      </p:sp>
      <p:sp>
        <p:nvSpPr>
          <p:cNvPr id="47" name="Text 45"/>
          <p:cNvSpPr/>
          <p:nvPr/>
        </p:nvSpPr>
        <p:spPr>
          <a:xfrm>
            <a:off x="449179" y="6118920"/>
            <a:ext cx="11381874" cy="160421"/>
          </a:xfrm>
          <a:prstGeom prst="rect">
            <a:avLst/>
          </a:prstGeom>
          <a:noFill/>
          <a:ln/>
        </p:spPr>
        <p:txBody>
          <a:bodyPr wrap="square" lIns="0" tIns="0" rIns="0" bIns="0" rtlCol="0" anchor="ctr"/>
          <a:lstStyle/>
          <a:p>
            <a:pPr>
              <a:lnSpc>
                <a:spcPct val="120000"/>
              </a:lnSpc>
            </a:pPr>
            <a:r>
              <a:rPr lang="en-US" sz="884" b="1" dirty="0">
                <a:solidFill>
                  <a:srgbClr val="22C55E"/>
                </a:solidFill>
                <a:latin typeface="Sorts Mill Goudy" pitchFamily="34" charset="0"/>
                <a:ea typeface="Sorts Mill Goudy" pitchFamily="34" charset="-122"/>
                <a:cs typeface="Sorts Mill Goudy" pitchFamily="34" charset="-120"/>
              </a:rPr>
              <a:t>Engineering Principle:</a:t>
            </a:r>
            <a:r>
              <a:rPr lang="en-US" sz="884" dirty="0">
                <a:solidFill>
                  <a:srgbClr val="1F2937"/>
                </a:solidFill>
                <a:latin typeface="Sorts Mill Goudy" pitchFamily="34" charset="0"/>
                <a:ea typeface="Sorts Mill Goudy" pitchFamily="34" charset="-122"/>
                <a:cs typeface="Sorts Mill Goudy" pitchFamily="34" charset="-120"/>
              </a:rPr>
              <a:t> Intelligent resource allocation based on computational requirements rather than defaulting all models to GPU. T5 and MiniLM are less latency-sensitive and can run efficiently on CPU.</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2434" y="332434"/>
            <a:ext cx="11585309" cy="166217"/>
          </a:xfrm>
          <a:prstGeom prst="rect">
            <a:avLst/>
          </a:prstGeom>
          <a:noFill/>
          <a:ln/>
        </p:spPr>
        <p:txBody>
          <a:bodyPr wrap="square" lIns="0" tIns="0" rIns="0" bIns="0" rtlCol="0" anchor="ctr"/>
          <a:lstStyle/>
          <a:p>
            <a:pPr>
              <a:lnSpc>
                <a:spcPct val="120000"/>
              </a:lnSpc>
            </a:pPr>
            <a:r>
              <a:rPr lang="en-US" sz="916" b="1" kern="0" spc="46" dirty="0">
                <a:solidFill>
                  <a:srgbClr val="8B0000"/>
                </a:solidFill>
                <a:latin typeface="Sorts Mill Goudy" pitchFamily="34" charset="0"/>
                <a:ea typeface="Sorts Mill Goudy" pitchFamily="34" charset="-122"/>
                <a:cs typeface="Sorts Mill Goudy" pitchFamily="34" charset="-120"/>
              </a:rPr>
              <a:t>4.2 TECHNICAL FIX 2</a:t>
            </a:r>
            <a:endParaRPr lang="en-US" sz="1600" dirty="0"/>
          </a:p>
        </p:txBody>
      </p:sp>
      <p:sp>
        <p:nvSpPr>
          <p:cNvPr id="3" name="Text 1"/>
          <p:cNvSpPr/>
          <p:nvPr/>
        </p:nvSpPr>
        <p:spPr>
          <a:xfrm>
            <a:off x="332434" y="565137"/>
            <a:ext cx="11676728" cy="332434"/>
          </a:xfrm>
          <a:prstGeom prst="rect">
            <a:avLst/>
          </a:prstGeom>
          <a:noFill/>
          <a:ln/>
        </p:spPr>
        <p:txBody>
          <a:bodyPr wrap="square" lIns="0" tIns="0" rIns="0" bIns="0" rtlCol="0" anchor="ctr"/>
          <a:lstStyle/>
          <a:p>
            <a:pPr>
              <a:lnSpc>
                <a:spcPct val="90000"/>
              </a:lnSpc>
            </a:pPr>
            <a:r>
              <a:rPr lang="en-US" sz="2356" b="1" dirty="0">
                <a:solidFill>
                  <a:srgbClr val="1F2937"/>
                </a:solidFill>
                <a:latin typeface="Sorts Mill Goudy" pitchFamily="34" charset="0"/>
                <a:ea typeface="Sorts Mill Goudy" pitchFamily="34" charset="-122"/>
                <a:cs typeface="Sorts Mill Goudy" pitchFamily="34" charset="-120"/>
              </a:rPr>
              <a:t>BERT Embedding Layer Resizing</a:t>
            </a:r>
            <a:endParaRPr lang="en-US" sz="1600" dirty="0"/>
          </a:p>
        </p:txBody>
      </p:sp>
      <p:sp>
        <p:nvSpPr>
          <p:cNvPr id="4" name="Shape 2"/>
          <p:cNvSpPr/>
          <p:nvPr/>
        </p:nvSpPr>
        <p:spPr>
          <a:xfrm>
            <a:off x="332434" y="997301"/>
            <a:ext cx="797840" cy="33243"/>
          </a:xfrm>
          <a:custGeom>
            <a:avLst/>
            <a:gdLst/>
            <a:ahLst/>
            <a:cxnLst/>
            <a:rect l="l" t="t" r="r" b="b"/>
            <a:pathLst>
              <a:path w="797840" h="33243">
                <a:moveTo>
                  <a:pt x="0" y="0"/>
                </a:moveTo>
                <a:lnTo>
                  <a:pt x="797840" y="0"/>
                </a:lnTo>
                <a:lnTo>
                  <a:pt x="797840" y="33243"/>
                </a:lnTo>
                <a:lnTo>
                  <a:pt x="0" y="33243"/>
                </a:lnTo>
                <a:lnTo>
                  <a:pt x="0" y="0"/>
                </a:lnTo>
                <a:close/>
              </a:path>
            </a:pathLst>
          </a:custGeom>
          <a:solidFill>
            <a:srgbClr val="8B0000"/>
          </a:solidFill>
          <a:ln/>
        </p:spPr>
      </p:sp>
      <p:sp>
        <p:nvSpPr>
          <p:cNvPr id="5" name="Shape 3"/>
          <p:cNvSpPr/>
          <p:nvPr/>
        </p:nvSpPr>
        <p:spPr>
          <a:xfrm>
            <a:off x="339557" y="1203884"/>
            <a:ext cx="5648996" cy="2673715"/>
          </a:xfrm>
          <a:custGeom>
            <a:avLst/>
            <a:gdLst/>
            <a:ahLst/>
            <a:cxnLst/>
            <a:rect l="l" t="t" r="r" b="b"/>
            <a:pathLst>
              <a:path w="5648996" h="2673715">
                <a:moveTo>
                  <a:pt x="66495" y="0"/>
                </a:moveTo>
                <a:lnTo>
                  <a:pt x="5582500" y="0"/>
                </a:lnTo>
                <a:cubicBezTo>
                  <a:pt x="5619225" y="0"/>
                  <a:pt x="5648996" y="29771"/>
                  <a:pt x="5648996" y="66495"/>
                </a:cubicBezTo>
                <a:lnTo>
                  <a:pt x="5648996" y="2607220"/>
                </a:lnTo>
                <a:cubicBezTo>
                  <a:pt x="5648996" y="2643945"/>
                  <a:pt x="5619225" y="2673715"/>
                  <a:pt x="5582500" y="2673715"/>
                </a:cubicBezTo>
                <a:lnTo>
                  <a:pt x="66495" y="2673715"/>
                </a:lnTo>
                <a:cubicBezTo>
                  <a:pt x="29771" y="2673715"/>
                  <a:pt x="0" y="2643945"/>
                  <a:pt x="0" y="2607220"/>
                </a:cubicBezTo>
                <a:lnTo>
                  <a:pt x="0" y="66495"/>
                </a:lnTo>
                <a:cubicBezTo>
                  <a:pt x="0" y="29771"/>
                  <a:pt x="29771" y="0"/>
                  <a:pt x="66495" y="0"/>
                </a:cubicBezTo>
                <a:close/>
              </a:path>
            </a:pathLst>
          </a:custGeom>
          <a:solidFill>
            <a:srgbClr val="8B0000">
              <a:alpha val="10196"/>
            </a:srgbClr>
          </a:solidFill>
          <a:ln w="21771">
            <a:solidFill>
              <a:srgbClr val="8B0000"/>
            </a:solidFill>
            <a:prstDash val="solid"/>
          </a:ln>
        </p:spPr>
      </p:sp>
      <p:sp>
        <p:nvSpPr>
          <p:cNvPr id="6" name="Text 4"/>
          <p:cNvSpPr/>
          <p:nvPr/>
        </p:nvSpPr>
        <p:spPr>
          <a:xfrm>
            <a:off x="512897" y="1377229"/>
            <a:ext cx="5385423" cy="232703"/>
          </a:xfrm>
          <a:prstGeom prst="rect">
            <a:avLst/>
          </a:prstGeom>
          <a:noFill/>
          <a:ln/>
        </p:spPr>
        <p:txBody>
          <a:bodyPr wrap="square" lIns="0" tIns="0" rIns="0" bIns="0" rtlCol="0" anchor="ctr"/>
          <a:lstStyle/>
          <a:p>
            <a:pPr>
              <a:lnSpc>
                <a:spcPct val="120000"/>
              </a:lnSpc>
            </a:pPr>
            <a:r>
              <a:rPr lang="en-US" sz="1309" b="1" dirty="0">
                <a:solidFill>
                  <a:srgbClr val="8B0000"/>
                </a:solidFill>
                <a:latin typeface="Sorts Mill Goudy" pitchFamily="34" charset="0"/>
                <a:ea typeface="Sorts Mill Goudy" pitchFamily="34" charset="-122"/>
                <a:cs typeface="Sorts Mill Goudy" pitchFamily="34" charset="-120"/>
              </a:rPr>
              <a:t>The RuntimeError</a:t>
            </a:r>
            <a:endParaRPr lang="en-US" sz="1600" dirty="0"/>
          </a:p>
        </p:txBody>
      </p:sp>
      <p:sp>
        <p:nvSpPr>
          <p:cNvPr id="7" name="Text 5"/>
          <p:cNvSpPr/>
          <p:nvPr/>
        </p:nvSpPr>
        <p:spPr>
          <a:xfrm>
            <a:off x="512897" y="1742906"/>
            <a:ext cx="5368802" cy="432164"/>
          </a:xfrm>
          <a:prstGeom prst="rect">
            <a:avLst/>
          </a:prstGeom>
          <a:noFill/>
          <a:ln/>
        </p:spPr>
        <p:txBody>
          <a:bodyPr wrap="square" lIns="0" tIns="0" rIns="0" bIns="0" rtlCol="0" anchor="ctr"/>
          <a:lstStyle/>
          <a:p>
            <a:pPr>
              <a:lnSpc>
                <a:spcPct val="140000"/>
              </a:lnSpc>
            </a:pPr>
            <a:r>
              <a:rPr lang="en-US" sz="1047" b="1" dirty="0">
                <a:solidFill>
                  <a:srgbClr val="1F2937"/>
                </a:solidFill>
                <a:latin typeface="Sorts Mill Goudy" pitchFamily="34" charset="0"/>
                <a:ea typeface="Sorts Mill Goudy" pitchFamily="34" charset="-122"/>
                <a:cs typeface="Sorts Mill Goudy" pitchFamily="34" charset="-120"/>
              </a:rPr>
              <a:t>RuntimeError</a:t>
            </a:r>
            <a:r>
              <a:rPr lang="en-US" sz="1047" dirty="0">
                <a:solidFill>
                  <a:srgbClr val="1F2937"/>
                </a:solidFill>
                <a:latin typeface="Sorts Mill Goudy" pitchFamily="34" charset="0"/>
                <a:ea typeface="Sorts Mill Goudy" pitchFamily="34" charset="-122"/>
                <a:cs typeface="Sorts Mill Goudy" pitchFamily="34" charset="-120"/>
              </a:rPr>
              <a:t> occurred when loading pre-trained BERT model for claim verification: </a:t>
            </a:r>
            <a:r>
              <a:rPr lang="en-US" sz="1047" b="1" dirty="0">
                <a:solidFill>
                  <a:srgbClr val="1F2937"/>
                </a:solidFill>
                <a:latin typeface="Sorts Mill Goudy" pitchFamily="34" charset="0"/>
                <a:ea typeface="Sorts Mill Goudy" pitchFamily="34" charset="-122"/>
                <a:cs typeface="Sorts Mill Goudy" pitchFamily="34" charset="-120"/>
              </a:rPr>
              <a:t>Size Mismatch</a:t>
            </a:r>
            <a:endParaRPr lang="en-US" sz="1600" dirty="0"/>
          </a:p>
        </p:txBody>
      </p:sp>
      <p:sp>
        <p:nvSpPr>
          <p:cNvPr id="8" name="Shape 6"/>
          <p:cNvSpPr/>
          <p:nvPr/>
        </p:nvSpPr>
        <p:spPr>
          <a:xfrm>
            <a:off x="529519" y="2308043"/>
            <a:ext cx="5285693" cy="1396221"/>
          </a:xfrm>
          <a:custGeom>
            <a:avLst/>
            <a:gdLst/>
            <a:ahLst/>
            <a:cxnLst/>
            <a:rect l="l" t="t" r="r" b="b"/>
            <a:pathLst>
              <a:path w="5285693" h="1396221">
                <a:moveTo>
                  <a:pt x="33243" y="0"/>
                </a:moveTo>
                <a:lnTo>
                  <a:pt x="5252449" y="0"/>
                </a:lnTo>
                <a:cubicBezTo>
                  <a:pt x="5270809" y="0"/>
                  <a:pt x="5285693" y="14884"/>
                  <a:pt x="5285693" y="33244"/>
                </a:cubicBezTo>
                <a:lnTo>
                  <a:pt x="5285693" y="1362977"/>
                </a:lnTo>
                <a:cubicBezTo>
                  <a:pt x="5285693" y="1381337"/>
                  <a:pt x="5270809" y="1396221"/>
                  <a:pt x="5252449" y="1396221"/>
                </a:cubicBezTo>
                <a:lnTo>
                  <a:pt x="33243" y="1396221"/>
                </a:lnTo>
                <a:cubicBezTo>
                  <a:pt x="14884" y="1396221"/>
                  <a:pt x="0" y="1381337"/>
                  <a:pt x="0" y="1362978"/>
                </a:cubicBezTo>
                <a:lnTo>
                  <a:pt x="0" y="33243"/>
                </a:lnTo>
                <a:cubicBezTo>
                  <a:pt x="0" y="14896"/>
                  <a:pt x="14896" y="0"/>
                  <a:pt x="33243" y="0"/>
                </a:cubicBezTo>
                <a:close/>
              </a:path>
            </a:pathLst>
          </a:custGeom>
          <a:solidFill>
            <a:srgbClr val="FFFFFF"/>
          </a:solidFill>
          <a:ln/>
        </p:spPr>
      </p:sp>
      <p:sp>
        <p:nvSpPr>
          <p:cNvPr id="9" name="Shape 7"/>
          <p:cNvSpPr/>
          <p:nvPr/>
        </p:nvSpPr>
        <p:spPr>
          <a:xfrm>
            <a:off x="529519" y="2308043"/>
            <a:ext cx="33243" cy="1396221"/>
          </a:xfrm>
          <a:custGeom>
            <a:avLst/>
            <a:gdLst/>
            <a:ahLst/>
            <a:cxnLst/>
            <a:rect l="l" t="t" r="r" b="b"/>
            <a:pathLst>
              <a:path w="33243" h="1396221">
                <a:moveTo>
                  <a:pt x="33243" y="0"/>
                </a:moveTo>
                <a:lnTo>
                  <a:pt x="33243" y="0"/>
                </a:lnTo>
                <a:lnTo>
                  <a:pt x="33243" y="1396221"/>
                </a:lnTo>
                <a:lnTo>
                  <a:pt x="33243" y="1396221"/>
                </a:lnTo>
                <a:cubicBezTo>
                  <a:pt x="14884" y="1396221"/>
                  <a:pt x="0" y="1381337"/>
                  <a:pt x="0" y="1362978"/>
                </a:cubicBezTo>
                <a:lnTo>
                  <a:pt x="0" y="33243"/>
                </a:lnTo>
                <a:cubicBezTo>
                  <a:pt x="0" y="14896"/>
                  <a:pt x="14896" y="0"/>
                  <a:pt x="33243" y="0"/>
                </a:cubicBezTo>
                <a:close/>
              </a:path>
            </a:pathLst>
          </a:custGeom>
          <a:solidFill>
            <a:srgbClr val="8B0000"/>
          </a:solidFill>
          <a:ln/>
        </p:spPr>
      </p:sp>
      <p:sp>
        <p:nvSpPr>
          <p:cNvPr id="10" name="Text 8"/>
          <p:cNvSpPr/>
          <p:nvPr/>
        </p:nvSpPr>
        <p:spPr>
          <a:xfrm>
            <a:off x="679114" y="2441017"/>
            <a:ext cx="5061301" cy="166217"/>
          </a:xfrm>
          <a:prstGeom prst="rect">
            <a:avLst/>
          </a:prstGeom>
          <a:noFill/>
          <a:ln/>
        </p:spPr>
        <p:txBody>
          <a:bodyPr wrap="square" lIns="0" tIns="0" rIns="0" bIns="0" rtlCol="0" anchor="ctr"/>
          <a:lstStyle/>
          <a:p>
            <a:pPr>
              <a:lnSpc>
                <a:spcPct val="120000"/>
              </a:lnSpc>
            </a:pPr>
            <a:r>
              <a:rPr lang="en-US" sz="916" b="1" dirty="0">
                <a:solidFill>
                  <a:srgbClr val="8B0000"/>
                </a:solidFill>
                <a:latin typeface="Sorts Mill Goudy" pitchFamily="34" charset="0"/>
                <a:ea typeface="Sorts Mill Goudy" pitchFamily="34" charset="-122"/>
                <a:cs typeface="Sorts Mill Goudy" pitchFamily="34" charset="-120"/>
              </a:rPr>
              <a:t>Error Details:</a:t>
            </a:r>
            <a:endParaRPr lang="en-US" sz="1600" dirty="0"/>
          </a:p>
        </p:txBody>
      </p:sp>
      <p:sp>
        <p:nvSpPr>
          <p:cNvPr id="11" name="Shape 9"/>
          <p:cNvSpPr/>
          <p:nvPr/>
        </p:nvSpPr>
        <p:spPr>
          <a:xfrm>
            <a:off x="679114" y="2673720"/>
            <a:ext cx="5003125" cy="299190"/>
          </a:xfrm>
          <a:custGeom>
            <a:avLst/>
            <a:gdLst/>
            <a:ahLst/>
            <a:cxnLst/>
            <a:rect l="l" t="t" r="r" b="b"/>
            <a:pathLst>
              <a:path w="5003125" h="299190">
                <a:moveTo>
                  <a:pt x="33243" y="0"/>
                </a:moveTo>
                <a:lnTo>
                  <a:pt x="4969882" y="0"/>
                </a:lnTo>
                <a:cubicBezTo>
                  <a:pt x="4988241" y="0"/>
                  <a:pt x="5003125" y="14883"/>
                  <a:pt x="5003125" y="33243"/>
                </a:cubicBezTo>
                <a:lnTo>
                  <a:pt x="5003125" y="265947"/>
                </a:lnTo>
                <a:cubicBezTo>
                  <a:pt x="5003125" y="284307"/>
                  <a:pt x="4988241" y="299190"/>
                  <a:pt x="4969882" y="299190"/>
                </a:cubicBezTo>
                <a:lnTo>
                  <a:pt x="33243" y="299190"/>
                </a:lnTo>
                <a:cubicBezTo>
                  <a:pt x="14883" y="299190"/>
                  <a:pt x="0" y="284307"/>
                  <a:pt x="0" y="265947"/>
                </a:cubicBezTo>
                <a:lnTo>
                  <a:pt x="0" y="33243"/>
                </a:lnTo>
                <a:cubicBezTo>
                  <a:pt x="0" y="14896"/>
                  <a:pt x="14896" y="0"/>
                  <a:pt x="33243" y="0"/>
                </a:cubicBezTo>
                <a:close/>
              </a:path>
            </a:pathLst>
          </a:custGeom>
          <a:solidFill>
            <a:srgbClr val="8B0000">
              <a:alpha val="5098"/>
            </a:srgbClr>
          </a:solidFill>
          <a:ln/>
        </p:spPr>
      </p:sp>
      <p:sp>
        <p:nvSpPr>
          <p:cNvPr id="12" name="Text 10"/>
          <p:cNvSpPr/>
          <p:nvPr/>
        </p:nvSpPr>
        <p:spPr>
          <a:xfrm>
            <a:off x="679114" y="2673720"/>
            <a:ext cx="5061301" cy="299190"/>
          </a:xfrm>
          <a:prstGeom prst="rect">
            <a:avLst/>
          </a:prstGeom>
          <a:noFill/>
          <a:ln/>
        </p:spPr>
        <p:txBody>
          <a:bodyPr wrap="square" lIns="66487" tIns="66487" rIns="66487" bIns="66487"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model.embedding.weight: (30524, 768)</a:t>
            </a:r>
            <a:endParaRPr lang="en-US" sz="1600" dirty="0"/>
          </a:p>
        </p:txBody>
      </p:sp>
      <p:sp>
        <p:nvSpPr>
          <p:cNvPr id="13" name="Text 11"/>
          <p:cNvSpPr/>
          <p:nvPr/>
        </p:nvSpPr>
        <p:spPr>
          <a:xfrm>
            <a:off x="650026" y="3039397"/>
            <a:ext cx="5061301" cy="166217"/>
          </a:xfrm>
          <a:prstGeom prst="rect">
            <a:avLst/>
          </a:prstGeom>
          <a:noFill/>
          <a:ln/>
        </p:spPr>
        <p:txBody>
          <a:bodyPr wrap="square" lIns="0" tIns="0" rIns="0" bIns="0" rtlCol="0" anchor="ctr"/>
          <a:lstStyle/>
          <a:p>
            <a:pPr algn="ctr">
              <a:lnSpc>
                <a:spcPct val="120000"/>
              </a:lnSpc>
            </a:pPr>
            <a:r>
              <a:rPr lang="en-US" sz="916" dirty="0">
                <a:solidFill>
                  <a:srgbClr val="6B7280"/>
                </a:solidFill>
                <a:latin typeface="Sorts Mill Goudy" pitchFamily="34" charset="0"/>
                <a:ea typeface="Sorts Mill Goudy" pitchFamily="34" charset="-122"/>
                <a:cs typeface="Sorts Mill Goudy" pitchFamily="34" charset="-120"/>
              </a:rPr>
              <a:t>vs</a:t>
            </a:r>
            <a:endParaRPr lang="en-US" sz="1600" dirty="0"/>
          </a:p>
        </p:txBody>
      </p:sp>
      <p:sp>
        <p:nvSpPr>
          <p:cNvPr id="14" name="Shape 12"/>
          <p:cNvSpPr/>
          <p:nvPr/>
        </p:nvSpPr>
        <p:spPr>
          <a:xfrm>
            <a:off x="679114" y="3272100"/>
            <a:ext cx="5003125" cy="299190"/>
          </a:xfrm>
          <a:custGeom>
            <a:avLst/>
            <a:gdLst/>
            <a:ahLst/>
            <a:cxnLst/>
            <a:rect l="l" t="t" r="r" b="b"/>
            <a:pathLst>
              <a:path w="5003125" h="299190">
                <a:moveTo>
                  <a:pt x="33243" y="0"/>
                </a:moveTo>
                <a:lnTo>
                  <a:pt x="4969882" y="0"/>
                </a:lnTo>
                <a:cubicBezTo>
                  <a:pt x="4988241" y="0"/>
                  <a:pt x="5003125" y="14883"/>
                  <a:pt x="5003125" y="33243"/>
                </a:cubicBezTo>
                <a:lnTo>
                  <a:pt x="5003125" y="265947"/>
                </a:lnTo>
                <a:cubicBezTo>
                  <a:pt x="5003125" y="284307"/>
                  <a:pt x="4988241" y="299190"/>
                  <a:pt x="4969882" y="299190"/>
                </a:cubicBezTo>
                <a:lnTo>
                  <a:pt x="33243" y="299190"/>
                </a:lnTo>
                <a:cubicBezTo>
                  <a:pt x="14883" y="299190"/>
                  <a:pt x="0" y="284307"/>
                  <a:pt x="0" y="265947"/>
                </a:cubicBezTo>
                <a:lnTo>
                  <a:pt x="0" y="33243"/>
                </a:lnTo>
                <a:cubicBezTo>
                  <a:pt x="0" y="14896"/>
                  <a:pt x="14896" y="0"/>
                  <a:pt x="33243" y="0"/>
                </a:cubicBezTo>
                <a:close/>
              </a:path>
            </a:pathLst>
          </a:custGeom>
          <a:solidFill>
            <a:srgbClr val="8B0000">
              <a:alpha val="5098"/>
            </a:srgbClr>
          </a:solidFill>
          <a:ln/>
        </p:spPr>
      </p:sp>
      <p:sp>
        <p:nvSpPr>
          <p:cNvPr id="15" name="Text 13"/>
          <p:cNvSpPr/>
          <p:nvPr/>
        </p:nvSpPr>
        <p:spPr>
          <a:xfrm>
            <a:off x="679114" y="3272100"/>
            <a:ext cx="5061301" cy="299190"/>
          </a:xfrm>
          <a:prstGeom prst="rect">
            <a:avLst/>
          </a:prstGeom>
          <a:noFill/>
          <a:ln/>
        </p:spPr>
        <p:txBody>
          <a:bodyPr wrap="square" lIns="66487" tIns="66487" rIns="66487" bIns="66487"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checkpoint: (30522, 768)</a:t>
            </a:r>
            <a:endParaRPr lang="en-US" sz="1600" dirty="0"/>
          </a:p>
        </p:txBody>
      </p:sp>
      <p:sp>
        <p:nvSpPr>
          <p:cNvPr id="16" name="Shape 14"/>
          <p:cNvSpPr/>
          <p:nvPr/>
        </p:nvSpPr>
        <p:spPr>
          <a:xfrm>
            <a:off x="6201444" y="1203884"/>
            <a:ext cx="5648996" cy="2673715"/>
          </a:xfrm>
          <a:custGeom>
            <a:avLst/>
            <a:gdLst/>
            <a:ahLst/>
            <a:cxnLst/>
            <a:rect l="l" t="t" r="r" b="b"/>
            <a:pathLst>
              <a:path w="5648996" h="2673715">
                <a:moveTo>
                  <a:pt x="66495" y="0"/>
                </a:moveTo>
                <a:lnTo>
                  <a:pt x="5582500" y="0"/>
                </a:lnTo>
                <a:cubicBezTo>
                  <a:pt x="5619225" y="0"/>
                  <a:pt x="5648996" y="29771"/>
                  <a:pt x="5648996" y="66495"/>
                </a:cubicBezTo>
                <a:lnTo>
                  <a:pt x="5648996" y="2607220"/>
                </a:lnTo>
                <a:cubicBezTo>
                  <a:pt x="5648996" y="2643945"/>
                  <a:pt x="5619225" y="2673715"/>
                  <a:pt x="5582500" y="2673715"/>
                </a:cubicBezTo>
                <a:lnTo>
                  <a:pt x="66495" y="2673715"/>
                </a:lnTo>
                <a:cubicBezTo>
                  <a:pt x="29771" y="2673715"/>
                  <a:pt x="0" y="2643945"/>
                  <a:pt x="0" y="2607220"/>
                </a:cubicBezTo>
                <a:lnTo>
                  <a:pt x="0" y="66495"/>
                </a:lnTo>
                <a:cubicBezTo>
                  <a:pt x="0" y="29771"/>
                  <a:pt x="29771" y="0"/>
                  <a:pt x="66495" y="0"/>
                </a:cubicBezTo>
                <a:close/>
              </a:path>
            </a:pathLst>
          </a:custGeom>
          <a:solidFill>
            <a:srgbClr val="22C55E">
              <a:alpha val="10196"/>
            </a:srgbClr>
          </a:solidFill>
          <a:ln w="21771">
            <a:solidFill>
              <a:srgbClr val="22C55E"/>
            </a:solidFill>
            <a:prstDash val="solid"/>
          </a:ln>
        </p:spPr>
      </p:sp>
      <p:sp>
        <p:nvSpPr>
          <p:cNvPr id="17" name="Text 15"/>
          <p:cNvSpPr/>
          <p:nvPr/>
        </p:nvSpPr>
        <p:spPr>
          <a:xfrm>
            <a:off x="6374784" y="1377229"/>
            <a:ext cx="5385423" cy="232703"/>
          </a:xfrm>
          <a:prstGeom prst="rect">
            <a:avLst/>
          </a:prstGeom>
          <a:noFill/>
          <a:ln/>
        </p:spPr>
        <p:txBody>
          <a:bodyPr wrap="square" lIns="0" tIns="0" rIns="0" bIns="0" rtlCol="0" anchor="ctr"/>
          <a:lstStyle/>
          <a:p>
            <a:pPr>
              <a:lnSpc>
                <a:spcPct val="120000"/>
              </a:lnSpc>
            </a:pPr>
            <a:r>
              <a:rPr lang="en-US" sz="1309" b="1" dirty="0">
                <a:solidFill>
                  <a:srgbClr val="22C55E"/>
                </a:solidFill>
                <a:latin typeface="Sorts Mill Goudy" pitchFamily="34" charset="0"/>
                <a:ea typeface="Sorts Mill Goudy" pitchFamily="34" charset="-122"/>
                <a:cs typeface="Sorts Mill Goudy" pitchFamily="34" charset="-120"/>
              </a:rPr>
              <a:t>The Solution</a:t>
            </a:r>
            <a:endParaRPr lang="en-US" sz="1600" dirty="0"/>
          </a:p>
        </p:txBody>
      </p:sp>
      <p:sp>
        <p:nvSpPr>
          <p:cNvPr id="18" name="Text 16"/>
          <p:cNvSpPr/>
          <p:nvPr/>
        </p:nvSpPr>
        <p:spPr>
          <a:xfrm>
            <a:off x="6374784" y="1742906"/>
            <a:ext cx="5368802" cy="216082"/>
          </a:xfrm>
          <a:prstGeom prst="rect">
            <a:avLst/>
          </a:prstGeom>
          <a:noFill/>
          <a:ln/>
        </p:spPr>
        <p:txBody>
          <a:bodyPr wrap="square" lIns="0" tIns="0" rIns="0" bIns="0" rtlCol="0" anchor="ctr"/>
          <a:lstStyle/>
          <a:p>
            <a:pPr>
              <a:lnSpc>
                <a:spcPct val="140000"/>
              </a:lnSpc>
            </a:pPr>
            <a:r>
              <a:rPr lang="en-US" sz="1047" dirty="0">
                <a:solidFill>
                  <a:srgbClr val="1F2937"/>
                </a:solidFill>
                <a:latin typeface="Sorts Mill Goudy" pitchFamily="34" charset="0"/>
                <a:ea typeface="Sorts Mill Goudy" pitchFamily="34" charset="-122"/>
                <a:cs typeface="Sorts Mill Goudy" pitchFamily="34" charset="-120"/>
              </a:rPr>
              <a:t>Implemented </a:t>
            </a:r>
            <a:r>
              <a:rPr lang="en-US" sz="1047" b="1" dirty="0">
                <a:solidFill>
                  <a:srgbClr val="1F2937"/>
                </a:solidFill>
                <a:latin typeface="Sorts Mill Goudy" pitchFamily="34" charset="0"/>
                <a:ea typeface="Sorts Mill Goudy" pitchFamily="34" charset="-122"/>
                <a:cs typeface="Sorts Mill Goudy" pitchFamily="34" charset="-120"/>
              </a:rPr>
              <a:t>manual embedding layer resizing</a:t>
            </a:r>
            <a:r>
              <a:rPr lang="en-US" sz="1047" dirty="0">
                <a:solidFill>
                  <a:srgbClr val="1F2937"/>
                </a:solidFill>
                <a:latin typeface="Sorts Mill Goudy" pitchFamily="34" charset="0"/>
                <a:ea typeface="Sorts Mill Goudy" pitchFamily="34" charset="-122"/>
                <a:cs typeface="Sorts Mill Goudy" pitchFamily="34" charset="-120"/>
              </a:rPr>
              <a:t> before loading state dict:</a:t>
            </a:r>
            <a:endParaRPr lang="en-US" sz="1600" dirty="0"/>
          </a:p>
        </p:txBody>
      </p:sp>
      <p:sp>
        <p:nvSpPr>
          <p:cNvPr id="19" name="Shape 17"/>
          <p:cNvSpPr/>
          <p:nvPr/>
        </p:nvSpPr>
        <p:spPr>
          <a:xfrm>
            <a:off x="6391406" y="2091961"/>
            <a:ext cx="5285693" cy="1529194"/>
          </a:xfrm>
          <a:custGeom>
            <a:avLst/>
            <a:gdLst/>
            <a:ahLst/>
            <a:cxnLst/>
            <a:rect l="l" t="t" r="r" b="b"/>
            <a:pathLst>
              <a:path w="5285693" h="1529194">
                <a:moveTo>
                  <a:pt x="33243" y="0"/>
                </a:moveTo>
                <a:lnTo>
                  <a:pt x="5252449" y="0"/>
                </a:lnTo>
                <a:cubicBezTo>
                  <a:pt x="5270809" y="0"/>
                  <a:pt x="5285693" y="14884"/>
                  <a:pt x="5285693" y="33245"/>
                </a:cubicBezTo>
                <a:lnTo>
                  <a:pt x="5285693" y="1495950"/>
                </a:lnTo>
                <a:cubicBezTo>
                  <a:pt x="5285693" y="1514310"/>
                  <a:pt x="5270809" y="1529194"/>
                  <a:pt x="5252449" y="1529194"/>
                </a:cubicBezTo>
                <a:lnTo>
                  <a:pt x="33243" y="1529194"/>
                </a:lnTo>
                <a:cubicBezTo>
                  <a:pt x="14884" y="1529194"/>
                  <a:pt x="0" y="1514311"/>
                  <a:pt x="0" y="1495951"/>
                </a:cubicBezTo>
                <a:lnTo>
                  <a:pt x="0" y="33243"/>
                </a:lnTo>
                <a:cubicBezTo>
                  <a:pt x="0" y="14896"/>
                  <a:pt x="14896" y="0"/>
                  <a:pt x="33243" y="0"/>
                </a:cubicBezTo>
                <a:close/>
              </a:path>
            </a:pathLst>
          </a:custGeom>
          <a:solidFill>
            <a:srgbClr val="FFFFFF"/>
          </a:solidFill>
          <a:ln/>
        </p:spPr>
      </p:sp>
      <p:sp>
        <p:nvSpPr>
          <p:cNvPr id="20" name="Shape 18"/>
          <p:cNvSpPr/>
          <p:nvPr/>
        </p:nvSpPr>
        <p:spPr>
          <a:xfrm>
            <a:off x="6391406" y="2091961"/>
            <a:ext cx="33243" cy="1529194"/>
          </a:xfrm>
          <a:custGeom>
            <a:avLst/>
            <a:gdLst/>
            <a:ahLst/>
            <a:cxnLst/>
            <a:rect l="l" t="t" r="r" b="b"/>
            <a:pathLst>
              <a:path w="33243" h="1529194">
                <a:moveTo>
                  <a:pt x="33243" y="0"/>
                </a:moveTo>
                <a:lnTo>
                  <a:pt x="33243" y="0"/>
                </a:lnTo>
                <a:lnTo>
                  <a:pt x="33243" y="1529194"/>
                </a:lnTo>
                <a:lnTo>
                  <a:pt x="33243" y="1529194"/>
                </a:lnTo>
                <a:cubicBezTo>
                  <a:pt x="14884" y="1529194"/>
                  <a:pt x="0" y="1514311"/>
                  <a:pt x="0" y="1495951"/>
                </a:cubicBezTo>
                <a:lnTo>
                  <a:pt x="0" y="33243"/>
                </a:lnTo>
                <a:cubicBezTo>
                  <a:pt x="0" y="14896"/>
                  <a:pt x="14896" y="0"/>
                  <a:pt x="33243" y="0"/>
                </a:cubicBezTo>
                <a:close/>
              </a:path>
            </a:pathLst>
          </a:custGeom>
          <a:solidFill>
            <a:srgbClr val="22C55E"/>
          </a:solidFill>
          <a:ln/>
        </p:spPr>
      </p:sp>
      <p:sp>
        <p:nvSpPr>
          <p:cNvPr id="21" name="Text 19"/>
          <p:cNvSpPr/>
          <p:nvPr/>
        </p:nvSpPr>
        <p:spPr>
          <a:xfrm>
            <a:off x="6541001" y="2224935"/>
            <a:ext cx="5061301" cy="166217"/>
          </a:xfrm>
          <a:prstGeom prst="rect">
            <a:avLst/>
          </a:prstGeom>
          <a:noFill/>
          <a:ln/>
        </p:spPr>
        <p:txBody>
          <a:bodyPr wrap="square" lIns="0" tIns="0" rIns="0" bIns="0" rtlCol="0" anchor="ctr"/>
          <a:lstStyle/>
          <a:p>
            <a:pPr>
              <a:lnSpc>
                <a:spcPct val="120000"/>
              </a:lnSpc>
            </a:pPr>
            <a:r>
              <a:rPr lang="en-US" sz="916" b="1" dirty="0">
                <a:solidFill>
                  <a:srgbClr val="22C55E"/>
                </a:solidFill>
                <a:latin typeface="Sorts Mill Goudy" pitchFamily="34" charset="0"/>
                <a:ea typeface="Sorts Mill Goudy" pitchFamily="34" charset="-122"/>
                <a:cs typeface="Sorts Mill Goudy" pitchFamily="34" charset="-120"/>
              </a:rPr>
              <a:t>Solution Code:</a:t>
            </a:r>
            <a:endParaRPr lang="en-US" sz="1600" dirty="0"/>
          </a:p>
        </p:txBody>
      </p:sp>
      <p:sp>
        <p:nvSpPr>
          <p:cNvPr id="22" name="Shape 20"/>
          <p:cNvSpPr/>
          <p:nvPr/>
        </p:nvSpPr>
        <p:spPr>
          <a:xfrm>
            <a:off x="6541001" y="2457638"/>
            <a:ext cx="5003125" cy="1030544"/>
          </a:xfrm>
          <a:custGeom>
            <a:avLst/>
            <a:gdLst/>
            <a:ahLst/>
            <a:cxnLst/>
            <a:rect l="l" t="t" r="r" b="b"/>
            <a:pathLst>
              <a:path w="5003125" h="1030544">
                <a:moveTo>
                  <a:pt x="33245" y="0"/>
                </a:moveTo>
                <a:lnTo>
                  <a:pt x="4969879" y="0"/>
                </a:lnTo>
                <a:cubicBezTo>
                  <a:pt x="4988240" y="0"/>
                  <a:pt x="5003125" y="14884"/>
                  <a:pt x="5003125" y="33245"/>
                </a:cubicBezTo>
                <a:lnTo>
                  <a:pt x="5003125" y="997299"/>
                </a:lnTo>
                <a:cubicBezTo>
                  <a:pt x="5003125" y="1015660"/>
                  <a:pt x="4988240" y="1030544"/>
                  <a:pt x="4969879" y="1030544"/>
                </a:cubicBezTo>
                <a:lnTo>
                  <a:pt x="33245" y="1030544"/>
                </a:lnTo>
                <a:cubicBezTo>
                  <a:pt x="14897" y="1030544"/>
                  <a:pt x="0" y="1015647"/>
                  <a:pt x="0" y="997299"/>
                </a:cubicBezTo>
                <a:lnTo>
                  <a:pt x="0" y="33245"/>
                </a:lnTo>
                <a:cubicBezTo>
                  <a:pt x="0" y="14884"/>
                  <a:pt x="14884" y="0"/>
                  <a:pt x="33245" y="0"/>
                </a:cubicBezTo>
                <a:close/>
              </a:path>
            </a:pathLst>
          </a:custGeom>
          <a:solidFill>
            <a:srgbClr val="22C55E">
              <a:alpha val="5098"/>
            </a:srgbClr>
          </a:solidFill>
          <a:ln/>
        </p:spPr>
      </p:sp>
      <p:sp>
        <p:nvSpPr>
          <p:cNvPr id="23" name="Text 21"/>
          <p:cNvSpPr/>
          <p:nvPr/>
        </p:nvSpPr>
        <p:spPr>
          <a:xfrm>
            <a:off x="6541001" y="2457638"/>
            <a:ext cx="5061301" cy="1030544"/>
          </a:xfrm>
          <a:prstGeom prst="rect">
            <a:avLst/>
          </a:prstGeom>
          <a:noFill/>
          <a:ln/>
        </p:spPr>
        <p:txBody>
          <a:bodyPr wrap="square" lIns="99730" tIns="99730" rIns="99730" bIns="99730"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 Dynamically adjust token embedding</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model.resize_token_embeddings(30524)</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 Now load the checkpoint</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model.load_state_dict(torch.load('custom_bert.pt'))</a:t>
            </a:r>
            <a:endParaRPr lang="en-US" sz="1600" dirty="0"/>
          </a:p>
        </p:txBody>
      </p:sp>
      <p:sp>
        <p:nvSpPr>
          <p:cNvPr id="24" name="Shape 22"/>
          <p:cNvSpPr/>
          <p:nvPr/>
        </p:nvSpPr>
        <p:spPr>
          <a:xfrm>
            <a:off x="332434" y="4050949"/>
            <a:ext cx="11527133" cy="1612303"/>
          </a:xfrm>
          <a:custGeom>
            <a:avLst/>
            <a:gdLst/>
            <a:ahLst/>
            <a:cxnLst/>
            <a:rect l="l" t="t" r="r" b="b"/>
            <a:pathLst>
              <a:path w="11527133" h="1612303">
                <a:moveTo>
                  <a:pt x="66491" y="0"/>
                </a:moveTo>
                <a:lnTo>
                  <a:pt x="11460642" y="0"/>
                </a:lnTo>
                <a:cubicBezTo>
                  <a:pt x="11497364" y="0"/>
                  <a:pt x="11527133" y="29769"/>
                  <a:pt x="11527133" y="66491"/>
                </a:cubicBezTo>
                <a:lnTo>
                  <a:pt x="11527133" y="1545811"/>
                </a:lnTo>
                <a:cubicBezTo>
                  <a:pt x="11527133" y="1582533"/>
                  <a:pt x="11497364" y="1612303"/>
                  <a:pt x="11460642" y="1612303"/>
                </a:cubicBezTo>
                <a:lnTo>
                  <a:pt x="66491" y="1612303"/>
                </a:lnTo>
                <a:cubicBezTo>
                  <a:pt x="29769" y="1612303"/>
                  <a:pt x="0" y="1582533"/>
                  <a:pt x="0" y="1545811"/>
                </a:cubicBezTo>
                <a:lnTo>
                  <a:pt x="0" y="66491"/>
                </a:lnTo>
                <a:cubicBezTo>
                  <a:pt x="0" y="29794"/>
                  <a:pt x="29794" y="0"/>
                  <a:pt x="66491" y="0"/>
                </a:cubicBezTo>
                <a:close/>
              </a:path>
            </a:pathLst>
          </a:custGeom>
          <a:solidFill>
            <a:srgbClr val="FFFFFF"/>
          </a:solidFill>
          <a:ln/>
          <a:effectLst>
            <a:outerShdw blurRad="124663" dist="83108" dir="5400000" algn="bl" rotWithShape="0">
              <a:srgbClr val="000000">
                <a:alpha val="10196"/>
              </a:srgbClr>
            </a:outerShdw>
          </a:effectLst>
        </p:spPr>
      </p:sp>
      <p:sp>
        <p:nvSpPr>
          <p:cNvPr id="25" name="Text 23"/>
          <p:cNvSpPr/>
          <p:nvPr/>
        </p:nvSpPr>
        <p:spPr>
          <a:xfrm>
            <a:off x="498650" y="4217166"/>
            <a:ext cx="11277808" cy="232703"/>
          </a:xfrm>
          <a:prstGeom prst="rect">
            <a:avLst/>
          </a:prstGeom>
          <a:noFill/>
          <a:ln/>
        </p:spPr>
        <p:txBody>
          <a:bodyPr wrap="square" lIns="0" tIns="0" rIns="0" bIns="0" rtlCol="0" anchor="ctr"/>
          <a:lstStyle/>
          <a:p>
            <a:pPr>
              <a:lnSpc>
                <a:spcPct val="120000"/>
              </a:lnSpc>
            </a:pPr>
            <a:r>
              <a:rPr lang="en-US" sz="1309" b="1" dirty="0">
                <a:solidFill>
                  <a:srgbClr val="1F2937"/>
                </a:solidFill>
                <a:latin typeface="Sorts Mill Goudy" pitchFamily="34" charset="0"/>
                <a:ea typeface="Sorts Mill Goudy" pitchFamily="34" charset="-122"/>
                <a:cs typeface="Sorts Mill Goudy" pitchFamily="34" charset="-120"/>
              </a:rPr>
              <a:t>Root Cause Analysis</a:t>
            </a:r>
            <a:endParaRPr lang="en-US" sz="1600" dirty="0"/>
          </a:p>
        </p:txBody>
      </p:sp>
      <p:sp>
        <p:nvSpPr>
          <p:cNvPr id="26" name="Shape 24"/>
          <p:cNvSpPr/>
          <p:nvPr/>
        </p:nvSpPr>
        <p:spPr>
          <a:xfrm>
            <a:off x="515272" y="4582843"/>
            <a:ext cx="5510086" cy="914192"/>
          </a:xfrm>
          <a:custGeom>
            <a:avLst/>
            <a:gdLst/>
            <a:ahLst/>
            <a:cxnLst/>
            <a:rect l="l" t="t" r="r" b="b"/>
            <a:pathLst>
              <a:path w="5510086" h="914192">
                <a:moveTo>
                  <a:pt x="33243" y="0"/>
                </a:moveTo>
                <a:lnTo>
                  <a:pt x="5443597" y="0"/>
                </a:lnTo>
                <a:cubicBezTo>
                  <a:pt x="5480293" y="0"/>
                  <a:pt x="5510086" y="29793"/>
                  <a:pt x="5510086" y="66489"/>
                </a:cubicBezTo>
                <a:lnTo>
                  <a:pt x="5510086" y="847703"/>
                </a:lnTo>
                <a:cubicBezTo>
                  <a:pt x="5510086" y="884424"/>
                  <a:pt x="5480318" y="914192"/>
                  <a:pt x="5443597" y="914192"/>
                </a:cubicBezTo>
                <a:lnTo>
                  <a:pt x="33243" y="914192"/>
                </a:lnTo>
                <a:cubicBezTo>
                  <a:pt x="14884" y="914192"/>
                  <a:pt x="0" y="899309"/>
                  <a:pt x="0" y="880949"/>
                </a:cubicBezTo>
                <a:lnTo>
                  <a:pt x="0" y="33243"/>
                </a:lnTo>
                <a:cubicBezTo>
                  <a:pt x="0" y="14896"/>
                  <a:pt x="14896" y="0"/>
                  <a:pt x="33243" y="0"/>
                </a:cubicBezTo>
                <a:close/>
              </a:path>
            </a:pathLst>
          </a:custGeom>
          <a:solidFill>
            <a:srgbClr val="8B0000">
              <a:alpha val="5098"/>
            </a:srgbClr>
          </a:solidFill>
          <a:ln/>
        </p:spPr>
      </p:sp>
      <p:sp>
        <p:nvSpPr>
          <p:cNvPr id="27" name="Shape 25"/>
          <p:cNvSpPr/>
          <p:nvPr/>
        </p:nvSpPr>
        <p:spPr>
          <a:xfrm>
            <a:off x="515272" y="4582843"/>
            <a:ext cx="33243" cy="914192"/>
          </a:xfrm>
          <a:custGeom>
            <a:avLst/>
            <a:gdLst/>
            <a:ahLst/>
            <a:cxnLst/>
            <a:rect l="l" t="t" r="r" b="b"/>
            <a:pathLst>
              <a:path w="33243" h="914192">
                <a:moveTo>
                  <a:pt x="33243" y="0"/>
                </a:moveTo>
                <a:lnTo>
                  <a:pt x="33243" y="0"/>
                </a:lnTo>
                <a:lnTo>
                  <a:pt x="33243" y="914192"/>
                </a:lnTo>
                <a:lnTo>
                  <a:pt x="33243" y="914192"/>
                </a:lnTo>
                <a:cubicBezTo>
                  <a:pt x="14884" y="914192"/>
                  <a:pt x="0" y="899309"/>
                  <a:pt x="0" y="880949"/>
                </a:cubicBezTo>
                <a:lnTo>
                  <a:pt x="0" y="33243"/>
                </a:lnTo>
                <a:cubicBezTo>
                  <a:pt x="0" y="14896"/>
                  <a:pt x="14896" y="0"/>
                  <a:pt x="33243" y="0"/>
                </a:cubicBezTo>
                <a:close/>
              </a:path>
            </a:pathLst>
          </a:custGeom>
          <a:solidFill>
            <a:srgbClr val="8B0000"/>
          </a:solidFill>
          <a:ln/>
        </p:spPr>
      </p:sp>
      <p:sp>
        <p:nvSpPr>
          <p:cNvPr id="28" name="Text 26"/>
          <p:cNvSpPr/>
          <p:nvPr/>
        </p:nvSpPr>
        <p:spPr>
          <a:xfrm>
            <a:off x="664867" y="4715816"/>
            <a:ext cx="5294004" cy="199460"/>
          </a:xfrm>
          <a:prstGeom prst="rect">
            <a:avLst/>
          </a:prstGeom>
          <a:noFill/>
          <a:ln/>
        </p:spPr>
        <p:txBody>
          <a:bodyPr wrap="square" lIns="0" tIns="0" rIns="0" bIns="0" rtlCol="0" anchor="ctr"/>
          <a:lstStyle/>
          <a:p>
            <a:pPr>
              <a:lnSpc>
                <a:spcPct val="130000"/>
              </a:lnSpc>
            </a:pPr>
            <a:r>
              <a:rPr lang="en-US" sz="1047" b="1" dirty="0">
                <a:solidFill>
                  <a:srgbClr val="8B0000"/>
                </a:solidFill>
                <a:latin typeface="Sorts Mill Goudy" pitchFamily="34" charset="0"/>
                <a:ea typeface="Sorts Mill Goudy" pitchFamily="34" charset="-122"/>
                <a:cs typeface="Sorts Mill Goudy" pitchFamily="34" charset="-120"/>
              </a:rPr>
              <a:t>Issue Identified</a:t>
            </a:r>
            <a:endParaRPr lang="en-US" sz="1600" dirty="0"/>
          </a:p>
        </p:txBody>
      </p:sp>
      <p:sp>
        <p:nvSpPr>
          <p:cNvPr id="29" name="Text 27"/>
          <p:cNvSpPr/>
          <p:nvPr/>
        </p:nvSpPr>
        <p:spPr>
          <a:xfrm>
            <a:off x="664867" y="4981763"/>
            <a:ext cx="5285693" cy="191149"/>
          </a:xfrm>
          <a:prstGeom prst="rect">
            <a:avLst/>
          </a:prstGeom>
          <a:noFill/>
          <a:ln/>
        </p:spPr>
        <p:txBody>
          <a:bodyPr wrap="square" lIns="0" tIns="0" rIns="0" bIns="0" rtlCol="0" anchor="ctr"/>
          <a:lstStyle/>
          <a:p>
            <a:pPr>
              <a:lnSpc>
                <a:spcPct val="140000"/>
              </a:lnSpc>
            </a:pPr>
            <a:r>
              <a:rPr lang="en-US" sz="916" dirty="0">
                <a:solidFill>
                  <a:srgbClr val="1F2937"/>
                </a:solidFill>
                <a:latin typeface="Sorts Mill Goudy" pitchFamily="34" charset="0"/>
                <a:ea typeface="Sorts Mill Goudy" pitchFamily="34" charset="-122"/>
                <a:cs typeface="Sorts Mill Goudy" pitchFamily="34" charset="-120"/>
              </a:rPr>
              <a:t>The model weights dimension was </a:t>
            </a:r>
            <a:r>
              <a:rPr lang="en-US" sz="916" b="1" dirty="0">
                <a:solidFill>
                  <a:srgbClr val="1F2937"/>
                </a:solidFill>
                <a:latin typeface="Sorts Mill Goudy" pitchFamily="34" charset="0"/>
                <a:ea typeface="Sorts Mill Goudy" pitchFamily="34" charset="-122"/>
                <a:cs typeface="Sorts Mill Goudy" pitchFamily="34" charset="-120"/>
              </a:rPr>
              <a:t>30524×768</a:t>
            </a:r>
            <a:r>
              <a:rPr lang="en-US" sz="916" dirty="0">
                <a:solidFill>
                  <a:srgbClr val="1F2937"/>
                </a:solidFill>
                <a:latin typeface="Sorts Mill Goudy" pitchFamily="34" charset="0"/>
                <a:ea typeface="Sorts Mill Goudy" pitchFamily="34" charset="-122"/>
                <a:cs typeface="Sorts Mill Goudy" pitchFamily="34" charset="-120"/>
              </a:rPr>
              <a:t>, but standard BERT vocabulary size is </a:t>
            </a:r>
            <a:r>
              <a:rPr lang="en-US" sz="916" b="1" dirty="0">
                <a:solidFill>
                  <a:srgbClr val="1F2937"/>
                </a:solidFill>
                <a:latin typeface="Sorts Mill Goudy" pitchFamily="34" charset="0"/>
                <a:ea typeface="Sorts Mill Goudy" pitchFamily="34" charset="-122"/>
                <a:cs typeface="Sorts Mill Goudy" pitchFamily="34" charset="-120"/>
              </a:rPr>
              <a:t>30522</a:t>
            </a:r>
            <a:r>
              <a:rPr lang="en-US" sz="916"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30" name="Shape 28"/>
          <p:cNvSpPr/>
          <p:nvPr/>
        </p:nvSpPr>
        <p:spPr>
          <a:xfrm>
            <a:off x="6177699" y="4582843"/>
            <a:ext cx="5510086" cy="914192"/>
          </a:xfrm>
          <a:custGeom>
            <a:avLst/>
            <a:gdLst/>
            <a:ahLst/>
            <a:cxnLst/>
            <a:rect l="l" t="t" r="r" b="b"/>
            <a:pathLst>
              <a:path w="5510086" h="914192">
                <a:moveTo>
                  <a:pt x="33243" y="0"/>
                </a:moveTo>
                <a:lnTo>
                  <a:pt x="5443597" y="0"/>
                </a:lnTo>
                <a:cubicBezTo>
                  <a:pt x="5480293" y="0"/>
                  <a:pt x="5510086" y="29793"/>
                  <a:pt x="5510086" y="66489"/>
                </a:cubicBezTo>
                <a:lnTo>
                  <a:pt x="5510086" y="847703"/>
                </a:lnTo>
                <a:cubicBezTo>
                  <a:pt x="5510086" y="884424"/>
                  <a:pt x="5480318" y="914192"/>
                  <a:pt x="5443597" y="914192"/>
                </a:cubicBezTo>
                <a:lnTo>
                  <a:pt x="33243" y="914192"/>
                </a:lnTo>
                <a:cubicBezTo>
                  <a:pt x="14884" y="914192"/>
                  <a:pt x="0" y="899309"/>
                  <a:pt x="0" y="880949"/>
                </a:cubicBezTo>
                <a:lnTo>
                  <a:pt x="0" y="33243"/>
                </a:lnTo>
                <a:cubicBezTo>
                  <a:pt x="0" y="14896"/>
                  <a:pt x="14896" y="0"/>
                  <a:pt x="33243" y="0"/>
                </a:cubicBezTo>
                <a:close/>
              </a:path>
            </a:pathLst>
          </a:custGeom>
          <a:solidFill>
            <a:srgbClr val="F59E0B">
              <a:alpha val="5098"/>
            </a:srgbClr>
          </a:solidFill>
          <a:ln/>
        </p:spPr>
      </p:sp>
      <p:sp>
        <p:nvSpPr>
          <p:cNvPr id="31" name="Shape 29"/>
          <p:cNvSpPr/>
          <p:nvPr/>
        </p:nvSpPr>
        <p:spPr>
          <a:xfrm>
            <a:off x="6177699" y="4582843"/>
            <a:ext cx="33243" cy="914192"/>
          </a:xfrm>
          <a:custGeom>
            <a:avLst/>
            <a:gdLst/>
            <a:ahLst/>
            <a:cxnLst/>
            <a:rect l="l" t="t" r="r" b="b"/>
            <a:pathLst>
              <a:path w="33243" h="914192">
                <a:moveTo>
                  <a:pt x="33243" y="0"/>
                </a:moveTo>
                <a:lnTo>
                  <a:pt x="33243" y="0"/>
                </a:lnTo>
                <a:lnTo>
                  <a:pt x="33243" y="914192"/>
                </a:lnTo>
                <a:lnTo>
                  <a:pt x="33243" y="914192"/>
                </a:lnTo>
                <a:cubicBezTo>
                  <a:pt x="14884" y="914192"/>
                  <a:pt x="0" y="899309"/>
                  <a:pt x="0" y="880949"/>
                </a:cubicBezTo>
                <a:lnTo>
                  <a:pt x="0" y="33243"/>
                </a:lnTo>
                <a:cubicBezTo>
                  <a:pt x="0" y="14896"/>
                  <a:pt x="14896" y="0"/>
                  <a:pt x="33243" y="0"/>
                </a:cubicBezTo>
                <a:close/>
              </a:path>
            </a:pathLst>
          </a:custGeom>
          <a:solidFill>
            <a:srgbClr val="F59E0B"/>
          </a:solidFill>
          <a:ln/>
        </p:spPr>
      </p:sp>
      <p:sp>
        <p:nvSpPr>
          <p:cNvPr id="32" name="Text 30"/>
          <p:cNvSpPr/>
          <p:nvPr/>
        </p:nvSpPr>
        <p:spPr>
          <a:xfrm>
            <a:off x="6327294" y="4715816"/>
            <a:ext cx="5294004" cy="199460"/>
          </a:xfrm>
          <a:prstGeom prst="rect">
            <a:avLst/>
          </a:prstGeom>
          <a:noFill/>
          <a:ln/>
        </p:spPr>
        <p:txBody>
          <a:bodyPr wrap="square" lIns="0" tIns="0" rIns="0" bIns="0" rtlCol="0" anchor="ctr"/>
          <a:lstStyle/>
          <a:p>
            <a:pPr>
              <a:lnSpc>
                <a:spcPct val="130000"/>
              </a:lnSpc>
            </a:pPr>
            <a:r>
              <a:rPr lang="en-US" sz="1047" b="1" dirty="0">
                <a:solidFill>
                  <a:srgbClr val="F59E0B"/>
                </a:solidFill>
                <a:latin typeface="Sorts Mill Goudy" pitchFamily="34" charset="0"/>
                <a:ea typeface="Sorts Mill Goudy" pitchFamily="34" charset="-122"/>
                <a:cs typeface="Sorts Mill Goudy" pitchFamily="34" charset="-120"/>
              </a:rPr>
              <a:t>Underlying Problem</a:t>
            </a:r>
            <a:endParaRPr lang="en-US" sz="1600" dirty="0"/>
          </a:p>
        </p:txBody>
      </p:sp>
      <p:sp>
        <p:nvSpPr>
          <p:cNvPr id="33" name="Text 31"/>
          <p:cNvSpPr/>
          <p:nvPr/>
        </p:nvSpPr>
        <p:spPr>
          <a:xfrm>
            <a:off x="6327294" y="4981763"/>
            <a:ext cx="5285693" cy="382299"/>
          </a:xfrm>
          <a:prstGeom prst="rect">
            <a:avLst/>
          </a:prstGeom>
          <a:noFill/>
          <a:ln/>
        </p:spPr>
        <p:txBody>
          <a:bodyPr wrap="square" lIns="0" tIns="0" rIns="0" bIns="0" rtlCol="0" anchor="ctr"/>
          <a:lstStyle/>
          <a:p>
            <a:pPr>
              <a:lnSpc>
                <a:spcPct val="140000"/>
              </a:lnSpc>
            </a:pPr>
            <a:r>
              <a:rPr lang="en-US" sz="916" dirty="0">
                <a:solidFill>
                  <a:srgbClr val="1F2937"/>
                </a:solidFill>
                <a:latin typeface="Sorts Mill Goudy" pitchFamily="34" charset="0"/>
                <a:ea typeface="Sorts Mill Goudy" pitchFamily="34" charset="-122"/>
                <a:cs typeface="Sorts Mill Goudy" pitchFamily="34" charset="-120"/>
              </a:rPr>
              <a:t>Previous researchers built </a:t>
            </a:r>
            <a:r>
              <a:rPr lang="en-US" sz="916" b="1" dirty="0">
                <a:solidFill>
                  <a:srgbClr val="1F2937"/>
                </a:solidFill>
                <a:latin typeface="Sorts Mill Goudy" pitchFamily="34" charset="0"/>
                <a:ea typeface="Sorts Mill Goudy" pitchFamily="34" charset="-122"/>
                <a:cs typeface="Sorts Mill Goudy" pitchFamily="34" charset="-120"/>
              </a:rPr>
              <a:t>custom vocabulary with 2 additional special tokens</a:t>
            </a:r>
            <a:r>
              <a:rPr lang="en-US" sz="916" dirty="0">
                <a:solidFill>
                  <a:srgbClr val="1F2937"/>
                </a:solidFill>
                <a:latin typeface="Sorts Mill Goudy" pitchFamily="34" charset="0"/>
                <a:ea typeface="Sorts Mill Goudy" pitchFamily="34" charset="-122"/>
                <a:cs typeface="Sorts Mill Goudy" pitchFamily="34" charset="-120"/>
              </a:rPr>
              <a:t>, but this customization was </a:t>
            </a:r>
            <a:r>
              <a:rPr lang="en-US" sz="916" b="1" dirty="0">
                <a:solidFill>
                  <a:srgbClr val="1F2937"/>
                </a:solidFill>
                <a:latin typeface="Sorts Mill Goudy" pitchFamily="34" charset="0"/>
                <a:ea typeface="Sorts Mill Goudy" pitchFamily="34" charset="-122"/>
                <a:cs typeface="Sorts Mill Goudy" pitchFamily="34" charset="-120"/>
              </a:rPr>
              <a:t>undocumented</a:t>
            </a:r>
            <a:r>
              <a:rPr lang="en-US" sz="916"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34" name="Shape 32"/>
          <p:cNvSpPr/>
          <p:nvPr/>
        </p:nvSpPr>
        <p:spPr>
          <a:xfrm>
            <a:off x="349055" y="5825313"/>
            <a:ext cx="11510511" cy="698110"/>
          </a:xfrm>
          <a:custGeom>
            <a:avLst/>
            <a:gdLst/>
            <a:ahLst/>
            <a:cxnLst/>
            <a:rect l="l" t="t" r="r" b="b"/>
            <a:pathLst>
              <a:path w="11510511" h="698110">
                <a:moveTo>
                  <a:pt x="33243" y="0"/>
                </a:moveTo>
                <a:lnTo>
                  <a:pt x="11444023" y="0"/>
                </a:lnTo>
                <a:cubicBezTo>
                  <a:pt x="11480744" y="0"/>
                  <a:pt x="11510511" y="29768"/>
                  <a:pt x="11510511" y="66488"/>
                </a:cubicBezTo>
                <a:lnTo>
                  <a:pt x="11510511" y="631622"/>
                </a:lnTo>
                <a:cubicBezTo>
                  <a:pt x="11510511" y="668343"/>
                  <a:pt x="11480744" y="698110"/>
                  <a:pt x="11444023" y="698110"/>
                </a:cubicBezTo>
                <a:lnTo>
                  <a:pt x="33243" y="698110"/>
                </a:lnTo>
                <a:cubicBezTo>
                  <a:pt x="14884" y="698110"/>
                  <a:pt x="0" y="683227"/>
                  <a:pt x="0" y="664867"/>
                </a:cubicBezTo>
                <a:lnTo>
                  <a:pt x="0" y="33243"/>
                </a:lnTo>
                <a:cubicBezTo>
                  <a:pt x="0" y="14896"/>
                  <a:pt x="14896" y="0"/>
                  <a:pt x="33243" y="0"/>
                </a:cubicBezTo>
                <a:close/>
              </a:path>
            </a:pathLst>
          </a:custGeom>
          <a:solidFill>
            <a:srgbClr val="22C55E">
              <a:alpha val="10196"/>
            </a:srgbClr>
          </a:solidFill>
          <a:ln/>
        </p:spPr>
      </p:sp>
      <p:sp>
        <p:nvSpPr>
          <p:cNvPr id="35" name="Shape 33"/>
          <p:cNvSpPr/>
          <p:nvPr/>
        </p:nvSpPr>
        <p:spPr>
          <a:xfrm>
            <a:off x="349055" y="5825313"/>
            <a:ext cx="33243" cy="698110"/>
          </a:xfrm>
          <a:custGeom>
            <a:avLst/>
            <a:gdLst/>
            <a:ahLst/>
            <a:cxnLst/>
            <a:rect l="l" t="t" r="r" b="b"/>
            <a:pathLst>
              <a:path w="33243" h="698110">
                <a:moveTo>
                  <a:pt x="33243" y="0"/>
                </a:moveTo>
                <a:lnTo>
                  <a:pt x="33243" y="0"/>
                </a:lnTo>
                <a:lnTo>
                  <a:pt x="33243" y="698110"/>
                </a:lnTo>
                <a:lnTo>
                  <a:pt x="33243" y="698110"/>
                </a:lnTo>
                <a:cubicBezTo>
                  <a:pt x="14884" y="698110"/>
                  <a:pt x="0" y="683227"/>
                  <a:pt x="0" y="664867"/>
                </a:cubicBezTo>
                <a:lnTo>
                  <a:pt x="0" y="33243"/>
                </a:lnTo>
                <a:cubicBezTo>
                  <a:pt x="0" y="14896"/>
                  <a:pt x="14896" y="0"/>
                  <a:pt x="33243" y="0"/>
                </a:cubicBezTo>
                <a:close/>
              </a:path>
            </a:pathLst>
          </a:custGeom>
          <a:solidFill>
            <a:srgbClr val="22C55E"/>
          </a:solidFill>
          <a:ln/>
        </p:spPr>
      </p:sp>
      <p:sp>
        <p:nvSpPr>
          <p:cNvPr id="36" name="Text 34"/>
          <p:cNvSpPr/>
          <p:nvPr/>
        </p:nvSpPr>
        <p:spPr>
          <a:xfrm>
            <a:off x="498650" y="5958287"/>
            <a:ext cx="11294429" cy="432164"/>
          </a:xfrm>
          <a:prstGeom prst="rect">
            <a:avLst/>
          </a:prstGeom>
          <a:noFill/>
          <a:ln/>
        </p:spPr>
        <p:txBody>
          <a:bodyPr wrap="square" lIns="0" tIns="0" rIns="0" bIns="0" rtlCol="0" anchor="ctr"/>
          <a:lstStyle/>
          <a:p>
            <a:pPr>
              <a:lnSpc>
                <a:spcPct val="140000"/>
              </a:lnSpc>
            </a:pPr>
            <a:r>
              <a:rPr lang="en-US" sz="1047" b="1" dirty="0">
                <a:solidFill>
                  <a:srgbClr val="22C55E"/>
                </a:solidFill>
                <a:latin typeface="Sorts Mill Goudy" pitchFamily="34" charset="0"/>
                <a:ea typeface="Sorts Mill Goudy" pitchFamily="34" charset="-122"/>
                <a:cs typeface="Sorts Mill Goudy" pitchFamily="34" charset="-120"/>
              </a:rPr>
              <a:t>Key Lesson:</a:t>
            </a:r>
            <a:r>
              <a:rPr lang="en-US" sz="1047" dirty="0">
                <a:solidFill>
                  <a:srgbClr val="1F2937"/>
                </a:solidFill>
                <a:latin typeface="Sorts Mill Goudy" pitchFamily="34" charset="0"/>
                <a:ea typeface="Sorts Mill Goudy" pitchFamily="34" charset="-122"/>
                <a:cs typeface="Sorts Mill Goudy" pitchFamily="34" charset="-120"/>
              </a:rPr>
              <a:t> Always verify embedding dimensions when loading pre-trained models, especially from research repositories with undocumented modifications. This fix demonstrates the importance of vocabulary consistency in NLP pipelines.</a:t>
            </a:r>
            <a:endParaRPr lang="en-US" sz="1600"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4.3 TECHNICAL FIX 3</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"Evidence Dropout" Fix</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49804"/>
            <a:ext cx="5673045" cy="2347232"/>
          </a:xfrm>
          <a:custGeom>
            <a:avLst/>
            <a:gdLst/>
            <a:ahLst/>
            <a:cxnLst/>
            <a:rect l="l" t="t" r="r" b="b"/>
            <a:pathLst>
              <a:path w="5673045" h="2347232">
                <a:moveTo>
                  <a:pt x="63493" y="0"/>
                </a:moveTo>
                <a:lnTo>
                  <a:pt x="5609552" y="0"/>
                </a:lnTo>
                <a:cubicBezTo>
                  <a:pt x="5644618" y="0"/>
                  <a:pt x="5673045" y="28427"/>
                  <a:pt x="5673045" y="63493"/>
                </a:cubicBezTo>
                <a:lnTo>
                  <a:pt x="5673045" y="2283740"/>
                </a:lnTo>
                <a:cubicBezTo>
                  <a:pt x="5673045" y="2318806"/>
                  <a:pt x="5644618" y="2347232"/>
                  <a:pt x="5609552" y="2347232"/>
                </a:cubicBezTo>
                <a:lnTo>
                  <a:pt x="63493" y="2347232"/>
                </a:lnTo>
                <a:cubicBezTo>
                  <a:pt x="28427" y="2347232"/>
                  <a:pt x="0" y="2318806"/>
                  <a:pt x="0" y="2283740"/>
                </a:cubicBezTo>
                <a:lnTo>
                  <a:pt x="0" y="63493"/>
                </a:lnTo>
                <a:cubicBezTo>
                  <a:pt x="0" y="28427"/>
                  <a:pt x="28427" y="0"/>
                  <a:pt x="63493" y="0"/>
                </a:cubicBezTo>
                <a:close/>
              </a:path>
            </a:pathLst>
          </a:custGeom>
          <a:solidFill>
            <a:srgbClr val="8B0000">
              <a:alpha val="10196"/>
            </a:srgbClr>
          </a:solidFill>
          <a:ln w="21771">
            <a:solidFill>
              <a:srgbClr val="8B0000"/>
            </a:solidFill>
            <a:prstDash val="solid"/>
          </a:ln>
        </p:spPr>
      </p:sp>
      <p:sp>
        <p:nvSpPr>
          <p:cNvPr id="6" name="Text 4"/>
          <p:cNvSpPr/>
          <p:nvPr/>
        </p:nvSpPr>
        <p:spPr>
          <a:xfrm>
            <a:off x="489857" y="1315362"/>
            <a:ext cx="5421313"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The Critical Logic Error</a:t>
            </a:r>
            <a:endParaRPr lang="en-US" sz="1600" dirty="0"/>
          </a:p>
        </p:txBody>
      </p:sp>
      <p:sp>
        <p:nvSpPr>
          <p:cNvPr id="7" name="Text 5"/>
          <p:cNvSpPr/>
          <p:nvPr/>
        </p:nvSpPr>
        <p:spPr>
          <a:xfrm>
            <a:off x="489857" y="1664612"/>
            <a:ext cx="5405438"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In </a:t>
            </a:r>
            <a:r>
              <a:rPr lang="en-US" sz="1000" b="1" dirty="0">
                <a:solidFill>
                  <a:srgbClr val="1F2937"/>
                </a:solidFill>
                <a:latin typeface="Sorts Mill Goudy" pitchFamily="34" charset="0"/>
                <a:ea typeface="Sorts Mill Goudy" pitchFamily="34" charset="-122"/>
                <a:cs typeface="Sorts Mill Goudy" pitchFamily="34" charset="-120"/>
              </a:rPr>
              <a:t>ClaimEntailmentChecker</a:t>
            </a:r>
            <a:r>
              <a:rPr lang="en-US" sz="1000" dirty="0">
                <a:solidFill>
                  <a:srgbClr val="1F2937"/>
                </a:solidFill>
                <a:latin typeface="Sorts Mill Goudy" pitchFamily="34" charset="0"/>
                <a:ea typeface="Sorts Mill Goudy" pitchFamily="34" charset="-122"/>
                <a:cs typeface="Sorts Mill Goudy" pitchFamily="34" charset="-120"/>
              </a:rPr>
              <a:t>, the 'raw_sentence' column was being </a:t>
            </a:r>
            <a:r>
              <a:rPr lang="en-US" sz="1000" b="1" dirty="0">
                <a:solidFill>
                  <a:srgbClr val="1F2937"/>
                </a:solidFill>
                <a:latin typeface="Sorts Mill Goudy" pitchFamily="34" charset="0"/>
                <a:ea typeface="Sorts Mill Goudy" pitchFamily="34" charset="-122"/>
                <a:cs typeface="Sorts Mill Goudy" pitchFamily="34" charset="-120"/>
              </a:rPr>
              <a:t>stripped erroneously</a:t>
            </a:r>
            <a:r>
              <a:rPr lang="en-US" sz="1000" dirty="0">
                <a:solidFill>
                  <a:srgbClr val="1F2937"/>
                </a:solidFill>
                <a:latin typeface="Sorts Mill Goudy" pitchFamily="34" charset="0"/>
                <a:ea typeface="Sorts Mill Goudy" pitchFamily="34" charset="-122"/>
                <a:cs typeface="Sorts Mill Goudy" pitchFamily="34" charset="-120"/>
              </a:rPr>
              <a:t> in the final stage of DataFrame cleaning.</a:t>
            </a:r>
            <a:endParaRPr lang="en-US" sz="1600" dirty="0"/>
          </a:p>
        </p:txBody>
      </p:sp>
      <p:sp>
        <p:nvSpPr>
          <p:cNvPr id="8" name="Shape 6"/>
          <p:cNvSpPr/>
          <p:nvPr/>
        </p:nvSpPr>
        <p:spPr>
          <a:xfrm>
            <a:off x="505732" y="2204362"/>
            <a:ext cx="5326063" cy="1127125"/>
          </a:xfrm>
          <a:custGeom>
            <a:avLst/>
            <a:gdLst/>
            <a:ahLst/>
            <a:cxnLst/>
            <a:rect l="l" t="t" r="r" b="b"/>
            <a:pathLst>
              <a:path w="5326063" h="1127125">
                <a:moveTo>
                  <a:pt x="31750" y="0"/>
                </a:moveTo>
                <a:lnTo>
                  <a:pt x="5294311" y="0"/>
                </a:lnTo>
                <a:cubicBezTo>
                  <a:pt x="5311847" y="0"/>
                  <a:pt x="5326063" y="14215"/>
                  <a:pt x="5326063" y="31751"/>
                </a:cubicBezTo>
                <a:lnTo>
                  <a:pt x="5326063" y="1095374"/>
                </a:lnTo>
                <a:cubicBezTo>
                  <a:pt x="5326063" y="1112910"/>
                  <a:pt x="5311847" y="1127125"/>
                  <a:pt x="5294311" y="1127125"/>
                </a:cubicBezTo>
                <a:lnTo>
                  <a:pt x="31750" y="1127125"/>
                </a:lnTo>
                <a:cubicBezTo>
                  <a:pt x="14227" y="1127125"/>
                  <a:pt x="0" y="1112898"/>
                  <a:pt x="0" y="1095375"/>
                </a:cubicBezTo>
                <a:lnTo>
                  <a:pt x="0" y="31750"/>
                </a:lnTo>
                <a:cubicBezTo>
                  <a:pt x="0" y="14227"/>
                  <a:pt x="14227" y="0"/>
                  <a:pt x="31750" y="0"/>
                </a:cubicBezTo>
                <a:close/>
              </a:path>
            </a:pathLst>
          </a:custGeom>
          <a:solidFill>
            <a:srgbClr val="FFFFFF"/>
          </a:solidFill>
          <a:ln/>
        </p:spPr>
      </p:sp>
      <p:sp>
        <p:nvSpPr>
          <p:cNvPr id="9" name="Shape 7"/>
          <p:cNvSpPr/>
          <p:nvPr/>
        </p:nvSpPr>
        <p:spPr>
          <a:xfrm>
            <a:off x="505732" y="2204362"/>
            <a:ext cx="31750" cy="1127125"/>
          </a:xfrm>
          <a:custGeom>
            <a:avLst/>
            <a:gdLst/>
            <a:ahLst/>
            <a:cxnLst/>
            <a:rect l="l" t="t" r="r" b="b"/>
            <a:pathLst>
              <a:path w="31750" h="1127125">
                <a:moveTo>
                  <a:pt x="31750" y="0"/>
                </a:moveTo>
                <a:lnTo>
                  <a:pt x="31750" y="0"/>
                </a:lnTo>
                <a:lnTo>
                  <a:pt x="31750" y="1127125"/>
                </a:lnTo>
                <a:lnTo>
                  <a:pt x="31750" y="1127125"/>
                </a:lnTo>
                <a:cubicBezTo>
                  <a:pt x="14227" y="1127125"/>
                  <a:pt x="0" y="1112898"/>
                  <a:pt x="0" y="1095375"/>
                </a:cubicBezTo>
                <a:lnTo>
                  <a:pt x="0" y="31750"/>
                </a:lnTo>
                <a:cubicBezTo>
                  <a:pt x="0" y="14227"/>
                  <a:pt x="14227" y="0"/>
                  <a:pt x="31750" y="0"/>
                </a:cubicBezTo>
                <a:close/>
              </a:path>
            </a:pathLst>
          </a:custGeom>
          <a:solidFill>
            <a:srgbClr val="8B0000"/>
          </a:solidFill>
          <a:ln/>
        </p:spPr>
      </p:sp>
      <p:sp>
        <p:nvSpPr>
          <p:cNvPr id="10" name="Text 8"/>
          <p:cNvSpPr/>
          <p:nvPr/>
        </p:nvSpPr>
        <p:spPr>
          <a:xfrm>
            <a:off x="648607" y="2331362"/>
            <a:ext cx="5111750"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Failure Mode:</a:t>
            </a:r>
            <a:endParaRPr lang="en-US" sz="1600" dirty="0"/>
          </a:p>
        </p:txBody>
      </p:sp>
      <p:sp>
        <p:nvSpPr>
          <p:cNvPr id="11" name="Text 9"/>
          <p:cNvSpPr/>
          <p:nvPr/>
        </p:nvSpPr>
        <p:spPr>
          <a:xfrm>
            <a:off x="648607" y="2553612"/>
            <a:ext cx="5111750"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JSON output had </a:t>
            </a:r>
            <a:r>
              <a:rPr lang="en-US" sz="875" b="1" dirty="0">
                <a:solidFill>
                  <a:srgbClr val="1F2937"/>
                </a:solidFill>
                <a:latin typeface="Sorts Mill Goudy" pitchFamily="34" charset="0"/>
                <a:ea typeface="Sorts Mill Goudy" pitchFamily="34" charset="-122"/>
                <a:cs typeface="Sorts Mill Goudy" pitchFamily="34" charset="-120"/>
              </a:rPr>
              <a:t>"SUPPORTS" verdicts but empty string values</a:t>
            </a:r>
            <a:r>
              <a:rPr lang="en-US" sz="875" dirty="0">
                <a:solidFill>
                  <a:srgbClr val="1F2937"/>
                </a:solidFill>
                <a:latin typeface="Sorts Mill Goudy" pitchFamily="34" charset="0"/>
                <a:ea typeface="Sorts Mill Goudy" pitchFamily="34" charset="-122"/>
                <a:cs typeface="Sorts Mill Goudy" pitchFamily="34" charset="-120"/>
              </a:rPr>
              <a:t> in the evidence field.</a:t>
            </a:r>
            <a:endParaRPr lang="en-US" sz="1600" dirty="0"/>
          </a:p>
        </p:txBody>
      </p:sp>
      <p:sp>
        <p:nvSpPr>
          <p:cNvPr id="12" name="Shape 10"/>
          <p:cNvSpPr/>
          <p:nvPr/>
        </p:nvSpPr>
        <p:spPr>
          <a:xfrm>
            <a:off x="655411" y="2836243"/>
            <a:ext cx="5038045" cy="362857"/>
          </a:xfrm>
          <a:custGeom>
            <a:avLst/>
            <a:gdLst/>
            <a:ahLst/>
            <a:cxnLst/>
            <a:rect l="l" t="t" r="r" b="b"/>
            <a:pathLst>
              <a:path w="5038045" h="362857">
                <a:moveTo>
                  <a:pt x="31750" y="0"/>
                </a:moveTo>
                <a:lnTo>
                  <a:pt x="5006295" y="0"/>
                </a:lnTo>
                <a:cubicBezTo>
                  <a:pt x="5023830" y="0"/>
                  <a:pt x="5038045" y="14215"/>
                  <a:pt x="5038045" y="31750"/>
                </a:cubicBezTo>
                <a:lnTo>
                  <a:pt x="5038045" y="331107"/>
                </a:lnTo>
                <a:cubicBezTo>
                  <a:pt x="5038045" y="348642"/>
                  <a:pt x="5023830" y="362857"/>
                  <a:pt x="5006295" y="362857"/>
                </a:cubicBezTo>
                <a:lnTo>
                  <a:pt x="31750" y="362857"/>
                </a:lnTo>
                <a:cubicBezTo>
                  <a:pt x="14215" y="362857"/>
                  <a:pt x="0" y="348642"/>
                  <a:pt x="0" y="331107"/>
                </a:cubicBezTo>
                <a:lnTo>
                  <a:pt x="0" y="31750"/>
                </a:lnTo>
                <a:cubicBezTo>
                  <a:pt x="0" y="14215"/>
                  <a:pt x="14215" y="0"/>
                  <a:pt x="31750" y="0"/>
                </a:cubicBezTo>
                <a:close/>
              </a:path>
            </a:pathLst>
          </a:custGeom>
          <a:solidFill>
            <a:srgbClr val="8B0000">
              <a:alpha val="10196"/>
            </a:srgbClr>
          </a:solidFill>
          <a:ln w="21771">
            <a:solidFill>
              <a:srgbClr val="8B0000"/>
            </a:solidFill>
            <a:prstDash val="solid"/>
          </a:ln>
        </p:spPr>
      </p:sp>
      <p:sp>
        <p:nvSpPr>
          <p:cNvPr id="13" name="Shape 11"/>
          <p:cNvSpPr/>
          <p:nvPr/>
        </p:nvSpPr>
        <p:spPr>
          <a:xfrm>
            <a:off x="2032284" y="2951913"/>
            <a:ext cx="111125" cy="111125"/>
          </a:xfrm>
          <a:custGeom>
            <a:avLst/>
            <a:gdLst/>
            <a:ahLst/>
            <a:cxnLst/>
            <a:rect l="l" t="t" r="r" b="b"/>
            <a:pathLst>
              <a:path w="111125" h="111125">
                <a:moveTo>
                  <a:pt x="55563" y="0"/>
                </a:moveTo>
                <a:cubicBezTo>
                  <a:pt x="58753" y="0"/>
                  <a:pt x="61683" y="1758"/>
                  <a:pt x="63202" y="4558"/>
                </a:cubicBezTo>
                <a:lnTo>
                  <a:pt x="110083" y="91374"/>
                </a:lnTo>
                <a:cubicBezTo>
                  <a:pt x="111537" y="94066"/>
                  <a:pt x="111472" y="97321"/>
                  <a:pt x="109910" y="99947"/>
                </a:cubicBezTo>
                <a:cubicBezTo>
                  <a:pt x="108347" y="102574"/>
                  <a:pt x="105504" y="104180"/>
                  <a:pt x="102443" y="104180"/>
                </a:cubicBezTo>
                <a:lnTo>
                  <a:pt x="8682" y="104180"/>
                </a:lnTo>
                <a:cubicBezTo>
                  <a:pt x="5621" y="104180"/>
                  <a:pt x="2800" y="102574"/>
                  <a:pt x="1215" y="99947"/>
                </a:cubicBezTo>
                <a:cubicBezTo>
                  <a:pt x="-369" y="97321"/>
                  <a:pt x="-412" y="94066"/>
                  <a:pt x="1042" y="91374"/>
                </a:cubicBezTo>
                <a:lnTo>
                  <a:pt x="47923" y="4558"/>
                </a:lnTo>
                <a:cubicBezTo>
                  <a:pt x="49442" y="1758"/>
                  <a:pt x="52372" y="0"/>
                  <a:pt x="55563" y="0"/>
                </a:cubicBezTo>
                <a:close/>
                <a:moveTo>
                  <a:pt x="55563" y="36463"/>
                </a:moveTo>
                <a:cubicBezTo>
                  <a:pt x="52676" y="36463"/>
                  <a:pt x="50354" y="38785"/>
                  <a:pt x="50354" y="41672"/>
                </a:cubicBezTo>
                <a:lnTo>
                  <a:pt x="50354" y="65980"/>
                </a:lnTo>
                <a:cubicBezTo>
                  <a:pt x="50354" y="68867"/>
                  <a:pt x="52676" y="71189"/>
                  <a:pt x="55563" y="71189"/>
                </a:cubicBezTo>
                <a:cubicBezTo>
                  <a:pt x="58449" y="71189"/>
                  <a:pt x="60771" y="68867"/>
                  <a:pt x="60771" y="65980"/>
                </a:cubicBezTo>
                <a:lnTo>
                  <a:pt x="60771" y="41672"/>
                </a:lnTo>
                <a:cubicBezTo>
                  <a:pt x="60771" y="38785"/>
                  <a:pt x="58449" y="36463"/>
                  <a:pt x="55563" y="36463"/>
                </a:cubicBezTo>
                <a:close/>
                <a:moveTo>
                  <a:pt x="61357" y="83344"/>
                </a:moveTo>
                <a:cubicBezTo>
                  <a:pt x="61489" y="81193"/>
                  <a:pt x="60417" y="79146"/>
                  <a:pt x="58573" y="78031"/>
                </a:cubicBezTo>
                <a:cubicBezTo>
                  <a:pt x="56729" y="76915"/>
                  <a:pt x="54418" y="76915"/>
                  <a:pt x="52574" y="78031"/>
                </a:cubicBezTo>
                <a:cubicBezTo>
                  <a:pt x="50730" y="79146"/>
                  <a:pt x="49657" y="81193"/>
                  <a:pt x="49789" y="83344"/>
                </a:cubicBezTo>
                <a:cubicBezTo>
                  <a:pt x="49657" y="85495"/>
                  <a:pt x="50730" y="87541"/>
                  <a:pt x="52574" y="88657"/>
                </a:cubicBezTo>
                <a:cubicBezTo>
                  <a:pt x="54418" y="89772"/>
                  <a:pt x="56729" y="89772"/>
                  <a:pt x="58573" y="88657"/>
                </a:cubicBezTo>
                <a:cubicBezTo>
                  <a:pt x="60417" y="87541"/>
                  <a:pt x="61489" y="85495"/>
                  <a:pt x="61357" y="83344"/>
                </a:cubicBezTo>
                <a:close/>
              </a:path>
            </a:pathLst>
          </a:custGeom>
          <a:solidFill>
            <a:srgbClr val="8B0000"/>
          </a:solidFill>
          <a:ln/>
        </p:spPr>
      </p:sp>
      <p:sp>
        <p:nvSpPr>
          <p:cNvPr id="14" name="Text 12"/>
          <p:cNvSpPr/>
          <p:nvPr/>
        </p:nvSpPr>
        <p:spPr>
          <a:xfrm>
            <a:off x="912246" y="2938301"/>
            <a:ext cx="4706938" cy="158750"/>
          </a:xfrm>
          <a:prstGeom prst="rect">
            <a:avLst/>
          </a:prstGeom>
          <a:noFill/>
          <a:ln/>
        </p:spPr>
        <p:txBody>
          <a:bodyPr wrap="square" lIns="0" tIns="0" rIns="0" bIns="0" rtlCol="0" anchor="ctr"/>
          <a:lstStyle/>
          <a:p>
            <a:pPr algn="ct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A critical failure for provenance verification!</a:t>
            </a:r>
            <a:endParaRPr lang="en-US" sz="1600" dirty="0"/>
          </a:p>
        </p:txBody>
      </p:sp>
      <p:sp>
        <p:nvSpPr>
          <p:cNvPr id="15" name="Shape 13"/>
          <p:cNvSpPr/>
          <p:nvPr/>
        </p:nvSpPr>
        <p:spPr>
          <a:xfrm>
            <a:off x="6198054" y="1149804"/>
            <a:ext cx="5673045" cy="2347232"/>
          </a:xfrm>
          <a:custGeom>
            <a:avLst/>
            <a:gdLst/>
            <a:ahLst/>
            <a:cxnLst/>
            <a:rect l="l" t="t" r="r" b="b"/>
            <a:pathLst>
              <a:path w="5673045" h="2347232">
                <a:moveTo>
                  <a:pt x="63493" y="0"/>
                </a:moveTo>
                <a:lnTo>
                  <a:pt x="5609552" y="0"/>
                </a:lnTo>
                <a:cubicBezTo>
                  <a:pt x="5644618" y="0"/>
                  <a:pt x="5673045" y="28427"/>
                  <a:pt x="5673045" y="63493"/>
                </a:cubicBezTo>
                <a:lnTo>
                  <a:pt x="5673045" y="2283740"/>
                </a:lnTo>
                <a:cubicBezTo>
                  <a:pt x="5673045" y="2318806"/>
                  <a:pt x="5644618" y="2347232"/>
                  <a:pt x="5609552" y="2347232"/>
                </a:cubicBezTo>
                <a:lnTo>
                  <a:pt x="63493" y="2347232"/>
                </a:lnTo>
                <a:cubicBezTo>
                  <a:pt x="28427" y="2347232"/>
                  <a:pt x="0" y="2318806"/>
                  <a:pt x="0" y="2283740"/>
                </a:cubicBezTo>
                <a:lnTo>
                  <a:pt x="0" y="63493"/>
                </a:lnTo>
                <a:cubicBezTo>
                  <a:pt x="0" y="28427"/>
                  <a:pt x="28427" y="0"/>
                  <a:pt x="63493" y="0"/>
                </a:cubicBezTo>
                <a:close/>
              </a:path>
            </a:pathLst>
          </a:custGeom>
          <a:solidFill>
            <a:srgbClr val="22C55E">
              <a:alpha val="10196"/>
            </a:srgbClr>
          </a:solidFill>
          <a:ln w="21771">
            <a:solidFill>
              <a:srgbClr val="22C55E"/>
            </a:solidFill>
            <a:prstDash val="solid"/>
          </a:ln>
        </p:spPr>
      </p:sp>
      <p:sp>
        <p:nvSpPr>
          <p:cNvPr id="16" name="Text 14"/>
          <p:cNvSpPr/>
          <p:nvPr/>
        </p:nvSpPr>
        <p:spPr>
          <a:xfrm>
            <a:off x="6363607" y="1315362"/>
            <a:ext cx="5421313" cy="222250"/>
          </a:xfrm>
          <a:prstGeom prst="rect">
            <a:avLst/>
          </a:prstGeom>
          <a:noFill/>
          <a:ln/>
        </p:spPr>
        <p:txBody>
          <a:bodyPr wrap="square" lIns="0" tIns="0" rIns="0" bIns="0" rtlCol="0" anchor="ctr"/>
          <a:lstStyle/>
          <a:p>
            <a:pPr>
              <a:lnSpc>
                <a:spcPct val="120000"/>
              </a:lnSpc>
            </a:pPr>
            <a:r>
              <a:rPr lang="en-US" sz="1250" b="1" dirty="0">
                <a:solidFill>
                  <a:srgbClr val="22C55E"/>
                </a:solidFill>
                <a:latin typeface="Sorts Mill Goudy" pitchFamily="34" charset="0"/>
                <a:ea typeface="Sorts Mill Goudy" pitchFamily="34" charset="-122"/>
                <a:cs typeface="Sorts Mill Goudy" pitchFamily="34" charset="-120"/>
              </a:rPr>
              <a:t>The Fix</a:t>
            </a:r>
            <a:endParaRPr lang="en-US" sz="1600" dirty="0"/>
          </a:p>
        </p:txBody>
      </p:sp>
      <p:sp>
        <p:nvSpPr>
          <p:cNvPr id="17" name="Text 15"/>
          <p:cNvSpPr/>
          <p:nvPr/>
        </p:nvSpPr>
        <p:spPr>
          <a:xfrm>
            <a:off x="6363607" y="1664612"/>
            <a:ext cx="5405438"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Modified </a:t>
            </a:r>
            <a:r>
              <a:rPr lang="en-US" sz="1000" b="1" dirty="0">
                <a:solidFill>
                  <a:srgbClr val="1F2937"/>
                </a:solidFill>
                <a:latin typeface="Sorts Mill Goudy" pitchFamily="34" charset="0"/>
                <a:ea typeface="Sorts Mill Goudy" pitchFamily="34" charset="-122"/>
                <a:cs typeface="Sorts Mill Goudy" pitchFamily="34" charset="-120"/>
              </a:rPr>
              <a:t>column preservation mask</a:t>
            </a:r>
            <a:r>
              <a:rPr lang="en-US" sz="1000" dirty="0">
                <a:solidFill>
                  <a:srgbClr val="1F2937"/>
                </a:solidFill>
                <a:latin typeface="Sorts Mill Goudy" pitchFamily="34" charset="0"/>
                <a:ea typeface="Sorts Mill Goudy" pitchFamily="34" charset="-122"/>
                <a:cs typeface="Sorts Mill Goudy" pitchFamily="34" charset="-120"/>
              </a:rPr>
              <a:t> in process_entailment function to explicitly keep track of source text across aggregation cycle.</a:t>
            </a:r>
            <a:endParaRPr lang="en-US" sz="1600" dirty="0"/>
          </a:p>
        </p:txBody>
      </p:sp>
      <p:sp>
        <p:nvSpPr>
          <p:cNvPr id="18" name="Shape 16"/>
          <p:cNvSpPr/>
          <p:nvPr/>
        </p:nvSpPr>
        <p:spPr>
          <a:xfrm>
            <a:off x="6379482" y="2204362"/>
            <a:ext cx="5326063" cy="841375"/>
          </a:xfrm>
          <a:custGeom>
            <a:avLst/>
            <a:gdLst/>
            <a:ahLst/>
            <a:cxnLst/>
            <a:rect l="l" t="t" r="r" b="b"/>
            <a:pathLst>
              <a:path w="5326063" h="841375">
                <a:moveTo>
                  <a:pt x="31750" y="0"/>
                </a:moveTo>
                <a:lnTo>
                  <a:pt x="5294309" y="0"/>
                </a:lnTo>
                <a:cubicBezTo>
                  <a:pt x="5311846" y="0"/>
                  <a:pt x="5326063" y="14217"/>
                  <a:pt x="5326063" y="31753"/>
                </a:cubicBezTo>
                <a:lnTo>
                  <a:pt x="5326063" y="809622"/>
                </a:lnTo>
                <a:cubicBezTo>
                  <a:pt x="5326063" y="827158"/>
                  <a:pt x="5311846" y="841375"/>
                  <a:pt x="5294309" y="841375"/>
                </a:cubicBezTo>
                <a:lnTo>
                  <a:pt x="31750" y="841375"/>
                </a:lnTo>
                <a:cubicBezTo>
                  <a:pt x="14215" y="841375"/>
                  <a:pt x="0" y="827160"/>
                  <a:pt x="0" y="809625"/>
                </a:cubicBezTo>
                <a:lnTo>
                  <a:pt x="0" y="31750"/>
                </a:lnTo>
                <a:cubicBezTo>
                  <a:pt x="0" y="14227"/>
                  <a:pt x="14227" y="0"/>
                  <a:pt x="31750" y="0"/>
                </a:cubicBezTo>
                <a:close/>
              </a:path>
            </a:pathLst>
          </a:custGeom>
          <a:solidFill>
            <a:srgbClr val="FFFFFF"/>
          </a:solidFill>
          <a:ln/>
        </p:spPr>
      </p:sp>
      <p:sp>
        <p:nvSpPr>
          <p:cNvPr id="19" name="Shape 17"/>
          <p:cNvSpPr/>
          <p:nvPr/>
        </p:nvSpPr>
        <p:spPr>
          <a:xfrm>
            <a:off x="6379482" y="2204362"/>
            <a:ext cx="31750" cy="841375"/>
          </a:xfrm>
          <a:custGeom>
            <a:avLst/>
            <a:gdLst/>
            <a:ahLst/>
            <a:cxnLst/>
            <a:rect l="l" t="t" r="r" b="b"/>
            <a:pathLst>
              <a:path w="31750" h="841375">
                <a:moveTo>
                  <a:pt x="31750" y="0"/>
                </a:moveTo>
                <a:lnTo>
                  <a:pt x="31750" y="0"/>
                </a:lnTo>
                <a:lnTo>
                  <a:pt x="31750" y="841375"/>
                </a:lnTo>
                <a:lnTo>
                  <a:pt x="31750" y="841375"/>
                </a:lnTo>
                <a:cubicBezTo>
                  <a:pt x="14227" y="841375"/>
                  <a:pt x="0" y="827148"/>
                  <a:pt x="0" y="809625"/>
                </a:cubicBezTo>
                <a:lnTo>
                  <a:pt x="0" y="31750"/>
                </a:lnTo>
                <a:cubicBezTo>
                  <a:pt x="0" y="14227"/>
                  <a:pt x="14227" y="0"/>
                  <a:pt x="31750" y="0"/>
                </a:cubicBezTo>
                <a:close/>
              </a:path>
            </a:pathLst>
          </a:custGeom>
          <a:solidFill>
            <a:srgbClr val="22C55E"/>
          </a:solidFill>
          <a:ln/>
        </p:spPr>
      </p:sp>
      <p:sp>
        <p:nvSpPr>
          <p:cNvPr id="20" name="Text 18"/>
          <p:cNvSpPr/>
          <p:nvPr/>
        </p:nvSpPr>
        <p:spPr>
          <a:xfrm>
            <a:off x="6522357" y="2331362"/>
            <a:ext cx="5111750" cy="15875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Why This Matters:</a:t>
            </a:r>
            <a:endParaRPr lang="en-US" sz="1600" dirty="0"/>
          </a:p>
        </p:txBody>
      </p:sp>
      <p:sp>
        <p:nvSpPr>
          <p:cNvPr id="21" name="Text 19"/>
          <p:cNvSpPr/>
          <p:nvPr/>
        </p:nvSpPr>
        <p:spPr>
          <a:xfrm>
            <a:off x="6522357" y="2553612"/>
            <a:ext cx="5111750"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Provenance verification requires </a:t>
            </a:r>
            <a:r>
              <a:rPr lang="en-US" sz="875" b="1" dirty="0">
                <a:solidFill>
                  <a:srgbClr val="1F2937"/>
                </a:solidFill>
                <a:latin typeface="Sorts Mill Goudy" pitchFamily="34" charset="0"/>
                <a:ea typeface="Sorts Mill Goudy" pitchFamily="34" charset="-122"/>
                <a:cs typeface="Sorts Mill Goudy" pitchFamily="34" charset="-120"/>
              </a:rPr>
              <a:t>showing the evidence that supports the verdict</a:t>
            </a:r>
            <a:r>
              <a:rPr lang="en-US" sz="875" dirty="0">
                <a:solidFill>
                  <a:srgbClr val="1F2937"/>
                </a:solidFill>
                <a:latin typeface="Sorts Mill Goudy" pitchFamily="34" charset="0"/>
                <a:ea typeface="Sorts Mill Goudy" pitchFamily="34" charset="-122"/>
                <a:cs typeface="Sorts Mill Goudy" pitchFamily="34" charset="-120"/>
              </a:rPr>
              <a:t>. Without evidence, the verdict is unverifiable and useless.</a:t>
            </a:r>
            <a:endParaRPr lang="en-US" sz="1600" dirty="0"/>
          </a:p>
        </p:txBody>
      </p:sp>
      <p:sp>
        <p:nvSpPr>
          <p:cNvPr id="22" name="Shape 20"/>
          <p:cNvSpPr/>
          <p:nvPr/>
        </p:nvSpPr>
        <p:spPr>
          <a:xfrm>
            <a:off x="317500" y="3664009"/>
            <a:ext cx="11557000" cy="1706563"/>
          </a:xfrm>
          <a:custGeom>
            <a:avLst/>
            <a:gdLst/>
            <a:ahLst/>
            <a:cxnLst/>
            <a:rect l="l" t="t" r="r" b="b"/>
            <a:pathLst>
              <a:path w="11557000" h="1706563">
                <a:moveTo>
                  <a:pt x="63501" y="0"/>
                </a:moveTo>
                <a:lnTo>
                  <a:pt x="11493499" y="0"/>
                </a:lnTo>
                <a:cubicBezTo>
                  <a:pt x="11528570" y="0"/>
                  <a:pt x="11557000" y="28430"/>
                  <a:pt x="11557000" y="63501"/>
                </a:cubicBezTo>
                <a:lnTo>
                  <a:pt x="11557000" y="1643061"/>
                </a:lnTo>
                <a:cubicBezTo>
                  <a:pt x="11557000" y="1678132"/>
                  <a:pt x="11528570" y="1706563"/>
                  <a:pt x="11493499" y="1706562"/>
                </a:cubicBezTo>
                <a:lnTo>
                  <a:pt x="63501" y="1706563"/>
                </a:lnTo>
                <a:cubicBezTo>
                  <a:pt x="28430" y="1706562"/>
                  <a:pt x="0" y="1678132"/>
                  <a:pt x="0" y="1643061"/>
                </a:cubicBezTo>
                <a:lnTo>
                  <a:pt x="0" y="63501"/>
                </a:lnTo>
                <a:cubicBezTo>
                  <a:pt x="0" y="28454"/>
                  <a:pt x="28454" y="0"/>
                  <a:pt x="63501" y="0"/>
                </a:cubicBezTo>
                <a:close/>
              </a:path>
            </a:pathLst>
          </a:custGeom>
          <a:solidFill>
            <a:srgbClr val="FFFFFF"/>
          </a:solidFill>
          <a:ln/>
          <a:effectLst>
            <a:outerShdw blurRad="119063" dist="79375" dir="5400000" algn="bl" rotWithShape="0">
              <a:srgbClr val="000000">
                <a:alpha val="10196"/>
              </a:srgbClr>
            </a:outerShdw>
          </a:effectLst>
        </p:spPr>
      </p:sp>
      <p:sp>
        <p:nvSpPr>
          <p:cNvPr id="23" name="Text 21"/>
          <p:cNvSpPr/>
          <p:nvPr/>
        </p:nvSpPr>
        <p:spPr>
          <a:xfrm>
            <a:off x="476250" y="3822759"/>
            <a:ext cx="113188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Code Comparison</a:t>
            </a:r>
            <a:endParaRPr lang="en-US" sz="1600" dirty="0"/>
          </a:p>
        </p:txBody>
      </p:sp>
      <p:sp>
        <p:nvSpPr>
          <p:cNvPr id="24" name="Shape 22"/>
          <p:cNvSpPr/>
          <p:nvPr/>
        </p:nvSpPr>
        <p:spPr>
          <a:xfrm>
            <a:off x="483054" y="4178812"/>
            <a:ext cx="5546045" cy="1029607"/>
          </a:xfrm>
          <a:custGeom>
            <a:avLst/>
            <a:gdLst/>
            <a:ahLst/>
            <a:cxnLst/>
            <a:rect l="l" t="t" r="r" b="b"/>
            <a:pathLst>
              <a:path w="5546045" h="1029607">
                <a:moveTo>
                  <a:pt x="63496" y="0"/>
                </a:moveTo>
                <a:lnTo>
                  <a:pt x="5482549" y="0"/>
                </a:lnTo>
                <a:cubicBezTo>
                  <a:pt x="5517617" y="0"/>
                  <a:pt x="5546045" y="28428"/>
                  <a:pt x="5546045" y="63496"/>
                </a:cubicBezTo>
                <a:lnTo>
                  <a:pt x="5546045" y="966111"/>
                </a:lnTo>
                <a:cubicBezTo>
                  <a:pt x="5546045" y="1001179"/>
                  <a:pt x="5517617" y="1029607"/>
                  <a:pt x="5482549" y="1029607"/>
                </a:cubicBezTo>
                <a:lnTo>
                  <a:pt x="63496" y="1029607"/>
                </a:lnTo>
                <a:cubicBezTo>
                  <a:pt x="28428" y="1029607"/>
                  <a:pt x="0" y="1001179"/>
                  <a:pt x="0" y="966111"/>
                </a:cubicBezTo>
                <a:lnTo>
                  <a:pt x="0" y="63496"/>
                </a:lnTo>
                <a:cubicBezTo>
                  <a:pt x="0" y="28452"/>
                  <a:pt x="28452" y="0"/>
                  <a:pt x="63496" y="0"/>
                </a:cubicBezTo>
                <a:close/>
              </a:path>
            </a:pathLst>
          </a:custGeom>
          <a:solidFill>
            <a:srgbClr val="8B0000">
              <a:alpha val="5098"/>
            </a:srgbClr>
          </a:solidFill>
          <a:ln w="21771">
            <a:solidFill>
              <a:srgbClr val="8B0000"/>
            </a:solidFill>
            <a:prstDash val="solid"/>
          </a:ln>
        </p:spPr>
      </p:sp>
      <p:sp>
        <p:nvSpPr>
          <p:cNvPr id="25" name="Text 23"/>
          <p:cNvSpPr/>
          <p:nvPr/>
        </p:nvSpPr>
        <p:spPr>
          <a:xfrm>
            <a:off x="616857" y="4312620"/>
            <a:ext cx="5341938"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Before (Buggy):</a:t>
            </a:r>
            <a:endParaRPr lang="en-US" sz="1600" dirty="0"/>
          </a:p>
        </p:txBody>
      </p:sp>
      <p:sp>
        <p:nvSpPr>
          <p:cNvPr id="26" name="Shape 24"/>
          <p:cNvSpPr/>
          <p:nvPr/>
        </p:nvSpPr>
        <p:spPr>
          <a:xfrm>
            <a:off x="616857" y="4566620"/>
            <a:ext cx="5278438" cy="508000"/>
          </a:xfrm>
          <a:custGeom>
            <a:avLst/>
            <a:gdLst/>
            <a:ahLst/>
            <a:cxnLst/>
            <a:rect l="l" t="t" r="r" b="b"/>
            <a:pathLst>
              <a:path w="5278438" h="508000">
                <a:moveTo>
                  <a:pt x="31750" y="0"/>
                </a:moveTo>
                <a:lnTo>
                  <a:pt x="5246688" y="0"/>
                </a:lnTo>
                <a:cubicBezTo>
                  <a:pt x="5264211" y="0"/>
                  <a:pt x="5278438" y="14227"/>
                  <a:pt x="5278438" y="31750"/>
                </a:cubicBezTo>
                <a:lnTo>
                  <a:pt x="5278438" y="476250"/>
                </a:lnTo>
                <a:cubicBezTo>
                  <a:pt x="5278438" y="493773"/>
                  <a:pt x="5264211" y="508000"/>
                  <a:pt x="5246688" y="508000"/>
                </a:cubicBezTo>
                <a:lnTo>
                  <a:pt x="31750" y="508000"/>
                </a:lnTo>
                <a:cubicBezTo>
                  <a:pt x="14227" y="508000"/>
                  <a:pt x="0" y="493773"/>
                  <a:pt x="0" y="476250"/>
                </a:cubicBezTo>
                <a:lnTo>
                  <a:pt x="0" y="31750"/>
                </a:lnTo>
                <a:cubicBezTo>
                  <a:pt x="0" y="14227"/>
                  <a:pt x="14227" y="0"/>
                  <a:pt x="31750" y="0"/>
                </a:cubicBezTo>
                <a:close/>
              </a:path>
            </a:pathLst>
          </a:custGeom>
          <a:solidFill>
            <a:srgbClr val="FFFFFF"/>
          </a:solidFill>
          <a:ln/>
        </p:spPr>
      </p:sp>
      <p:sp>
        <p:nvSpPr>
          <p:cNvPr id="27" name="Text 25"/>
          <p:cNvSpPr/>
          <p:nvPr/>
        </p:nvSpPr>
        <p:spPr>
          <a:xfrm>
            <a:off x="616857" y="4566620"/>
            <a:ext cx="5334000" cy="50800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df = df.drop(columns=['raw_sentence'])</a:t>
            </a:r>
            <a:endParaRPr lang="en-US" sz="1600" dirty="0"/>
          </a:p>
          <a:p>
            <a:pPr>
              <a:lnSpc>
                <a:spcPct val="120000"/>
              </a:lnSpc>
            </a:pPr>
            <a:r>
              <a:rPr lang="en-US" sz="875" dirty="0">
                <a:solidFill>
                  <a:srgbClr val="1F2937"/>
                </a:solidFill>
                <a:latin typeface="MiSans" pitchFamily="34" charset="0"/>
                <a:ea typeface="MiSans" pitchFamily="34" charset="-122"/>
                <a:cs typeface="MiSans" pitchFamily="34" charset="-120"/>
              </a:rPr>
              <a:t>result = aggregate(df)</a:t>
            </a:r>
            <a:endParaRPr lang="en-US" sz="1600" dirty="0"/>
          </a:p>
        </p:txBody>
      </p:sp>
      <p:sp>
        <p:nvSpPr>
          <p:cNvPr id="28" name="Shape 26"/>
          <p:cNvSpPr/>
          <p:nvPr/>
        </p:nvSpPr>
        <p:spPr>
          <a:xfrm>
            <a:off x="6166304" y="4178812"/>
            <a:ext cx="5546045" cy="1029607"/>
          </a:xfrm>
          <a:custGeom>
            <a:avLst/>
            <a:gdLst/>
            <a:ahLst/>
            <a:cxnLst/>
            <a:rect l="l" t="t" r="r" b="b"/>
            <a:pathLst>
              <a:path w="5546045" h="1029607">
                <a:moveTo>
                  <a:pt x="63496" y="0"/>
                </a:moveTo>
                <a:lnTo>
                  <a:pt x="5482549" y="0"/>
                </a:lnTo>
                <a:cubicBezTo>
                  <a:pt x="5517617" y="0"/>
                  <a:pt x="5546045" y="28428"/>
                  <a:pt x="5546045" y="63496"/>
                </a:cubicBezTo>
                <a:lnTo>
                  <a:pt x="5546045" y="966111"/>
                </a:lnTo>
                <a:cubicBezTo>
                  <a:pt x="5546045" y="1001179"/>
                  <a:pt x="5517617" y="1029607"/>
                  <a:pt x="5482549" y="1029607"/>
                </a:cubicBezTo>
                <a:lnTo>
                  <a:pt x="63496" y="1029607"/>
                </a:lnTo>
                <a:cubicBezTo>
                  <a:pt x="28428" y="1029607"/>
                  <a:pt x="0" y="1001179"/>
                  <a:pt x="0" y="966111"/>
                </a:cubicBezTo>
                <a:lnTo>
                  <a:pt x="0" y="63496"/>
                </a:lnTo>
                <a:cubicBezTo>
                  <a:pt x="0" y="28452"/>
                  <a:pt x="28452" y="0"/>
                  <a:pt x="63496" y="0"/>
                </a:cubicBezTo>
                <a:close/>
              </a:path>
            </a:pathLst>
          </a:custGeom>
          <a:solidFill>
            <a:srgbClr val="22C55E">
              <a:alpha val="5098"/>
            </a:srgbClr>
          </a:solidFill>
          <a:ln w="21771">
            <a:solidFill>
              <a:srgbClr val="22C55E"/>
            </a:solidFill>
            <a:prstDash val="solid"/>
          </a:ln>
        </p:spPr>
      </p:sp>
      <p:sp>
        <p:nvSpPr>
          <p:cNvPr id="29" name="Text 27"/>
          <p:cNvSpPr/>
          <p:nvPr/>
        </p:nvSpPr>
        <p:spPr>
          <a:xfrm>
            <a:off x="6300107" y="4312620"/>
            <a:ext cx="5341938"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After (Fixed):</a:t>
            </a:r>
            <a:endParaRPr lang="en-US" sz="1600" dirty="0"/>
          </a:p>
        </p:txBody>
      </p:sp>
      <p:sp>
        <p:nvSpPr>
          <p:cNvPr id="30" name="Shape 28"/>
          <p:cNvSpPr/>
          <p:nvPr/>
        </p:nvSpPr>
        <p:spPr>
          <a:xfrm>
            <a:off x="6300107" y="4566620"/>
            <a:ext cx="5278438" cy="508000"/>
          </a:xfrm>
          <a:custGeom>
            <a:avLst/>
            <a:gdLst/>
            <a:ahLst/>
            <a:cxnLst/>
            <a:rect l="l" t="t" r="r" b="b"/>
            <a:pathLst>
              <a:path w="5278438" h="508000">
                <a:moveTo>
                  <a:pt x="31750" y="0"/>
                </a:moveTo>
                <a:lnTo>
                  <a:pt x="5246688" y="0"/>
                </a:lnTo>
                <a:cubicBezTo>
                  <a:pt x="5264211" y="0"/>
                  <a:pt x="5278438" y="14227"/>
                  <a:pt x="5278438" y="31750"/>
                </a:cubicBezTo>
                <a:lnTo>
                  <a:pt x="5278438" y="476250"/>
                </a:lnTo>
                <a:cubicBezTo>
                  <a:pt x="5278438" y="493773"/>
                  <a:pt x="5264211" y="508000"/>
                  <a:pt x="5246688" y="508000"/>
                </a:cubicBezTo>
                <a:lnTo>
                  <a:pt x="31750" y="508000"/>
                </a:lnTo>
                <a:cubicBezTo>
                  <a:pt x="14227" y="508000"/>
                  <a:pt x="0" y="493773"/>
                  <a:pt x="0" y="476250"/>
                </a:cubicBezTo>
                <a:lnTo>
                  <a:pt x="0" y="31750"/>
                </a:lnTo>
                <a:cubicBezTo>
                  <a:pt x="0" y="14227"/>
                  <a:pt x="14227" y="0"/>
                  <a:pt x="31750" y="0"/>
                </a:cubicBezTo>
                <a:close/>
              </a:path>
            </a:pathLst>
          </a:custGeom>
          <a:solidFill>
            <a:srgbClr val="FFFFFF"/>
          </a:solidFill>
          <a:ln/>
        </p:spPr>
      </p:sp>
      <p:sp>
        <p:nvSpPr>
          <p:cNvPr id="31" name="Text 29"/>
          <p:cNvSpPr/>
          <p:nvPr/>
        </p:nvSpPr>
        <p:spPr>
          <a:xfrm>
            <a:off x="6300107" y="4566620"/>
            <a:ext cx="5334000" cy="50800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preserve_mask = ['label', 'confidence', 'raw_sentence']</a:t>
            </a:r>
            <a:endParaRPr lang="en-US" sz="1600" dirty="0"/>
          </a:p>
          <a:p>
            <a:pPr>
              <a:lnSpc>
                <a:spcPct val="120000"/>
              </a:lnSpc>
            </a:pPr>
            <a:r>
              <a:rPr lang="en-US" sz="875" dirty="0">
                <a:solidFill>
                  <a:srgbClr val="1F2937"/>
                </a:solidFill>
                <a:latin typeface="MiSans" pitchFamily="34" charset="0"/>
                <a:ea typeface="MiSans" pitchFamily="34" charset="-122"/>
                <a:cs typeface="MiSans" pitchFamily="34" charset="-120"/>
              </a:rPr>
              <a:t>result = aggregate(df[preserve_mask])</a:t>
            </a:r>
            <a:endParaRPr lang="en-US" sz="1600" dirty="0"/>
          </a:p>
        </p:txBody>
      </p:sp>
      <p:sp>
        <p:nvSpPr>
          <p:cNvPr id="32" name="Shape 30"/>
          <p:cNvSpPr/>
          <p:nvPr/>
        </p:nvSpPr>
        <p:spPr>
          <a:xfrm>
            <a:off x="333375" y="5532732"/>
            <a:ext cx="11541125" cy="1047750"/>
          </a:xfrm>
          <a:custGeom>
            <a:avLst/>
            <a:gdLst/>
            <a:ahLst/>
            <a:cxnLst/>
            <a:rect l="l" t="t" r="r" b="b"/>
            <a:pathLst>
              <a:path w="11541125" h="1047750">
                <a:moveTo>
                  <a:pt x="31750" y="0"/>
                </a:moveTo>
                <a:lnTo>
                  <a:pt x="11477621" y="0"/>
                </a:lnTo>
                <a:cubicBezTo>
                  <a:pt x="11512693" y="0"/>
                  <a:pt x="11541125" y="28432"/>
                  <a:pt x="11541125" y="63504"/>
                </a:cubicBezTo>
                <a:lnTo>
                  <a:pt x="11541125" y="984246"/>
                </a:lnTo>
                <a:cubicBezTo>
                  <a:pt x="11541125" y="1019318"/>
                  <a:pt x="11512693" y="1047750"/>
                  <a:pt x="11477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22C55E">
              <a:alpha val="10196"/>
            </a:srgbClr>
          </a:solidFill>
          <a:ln/>
        </p:spPr>
      </p:sp>
      <p:sp>
        <p:nvSpPr>
          <p:cNvPr id="33" name="Shape 31"/>
          <p:cNvSpPr/>
          <p:nvPr/>
        </p:nvSpPr>
        <p:spPr>
          <a:xfrm>
            <a:off x="333375" y="5532732"/>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22C55E"/>
          </a:solidFill>
          <a:ln/>
        </p:spPr>
      </p:sp>
      <p:sp>
        <p:nvSpPr>
          <p:cNvPr id="34" name="Text 32"/>
          <p:cNvSpPr/>
          <p:nvPr/>
        </p:nvSpPr>
        <p:spPr>
          <a:xfrm>
            <a:off x="404813" y="5659732"/>
            <a:ext cx="11414125" cy="317500"/>
          </a:xfrm>
          <a:prstGeom prst="rect">
            <a:avLst/>
          </a:prstGeom>
          <a:noFill/>
          <a:ln/>
        </p:spPr>
        <p:txBody>
          <a:bodyPr wrap="square" lIns="0" tIns="0" rIns="0" bIns="0" rtlCol="0" anchor="ctr"/>
          <a:lstStyle/>
          <a:p>
            <a:pPr algn="ctr">
              <a:lnSpc>
                <a:spcPct val="90000"/>
              </a:lnSpc>
            </a:pPr>
            <a:r>
              <a:rPr lang="en-US" sz="2250" b="1" dirty="0">
                <a:solidFill>
                  <a:srgbClr val="22C55E"/>
                </a:solidFill>
                <a:latin typeface="Sorts Mill Goudy" pitchFamily="34" charset="0"/>
                <a:ea typeface="Sorts Mill Goudy" pitchFamily="34" charset="-122"/>
                <a:cs typeface="Sorts Mill Goudy" pitchFamily="34" charset="-120"/>
              </a:rPr>
              <a:t>100%</a:t>
            </a:r>
            <a:endParaRPr lang="en-US" sz="1600" dirty="0"/>
          </a:p>
        </p:txBody>
      </p:sp>
      <p:sp>
        <p:nvSpPr>
          <p:cNvPr id="35" name="Text 33"/>
          <p:cNvSpPr/>
          <p:nvPr/>
        </p:nvSpPr>
        <p:spPr>
          <a:xfrm>
            <a:off x="440531" y="6040732"/>
            <a:ext cx="11342688" cy="222250"/>
          </a:xfrm>
          <a:prstGeom prst="rect">
            <a:avLst/>
          </a:prstGeom>
          <a:noFill/>
          <a:ln/>
        </p:spPr>
        <p:txBody>
          <a:bodyPr wrap="square" lIns="0" tIns="0" rIns="0" bIns="0" rtlCol="0" anchor="ctr"/>
          <a:lstStyle/>
          <a:p>
            <a:pPr algn="ct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Evidence Preservation</a:t>
            </a:r>
            <a:endParaRPr lang="en-US" sz="1600" dirty="0"/>
          </a:p>
        </p:txBody>
      </p:sp>
      <p:sp>
        <p:nvSpPr>
          <p:cNvPr id="36" name="Text 34"/>
          <p:cNvSpPr/>
          <p:nvPr/>
        </p:nvSpPr>
        <p:spPr>
          <a:xfrm>
            <a:off x="448469" y="6294732"/>
            <a:ext cx="113268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Evidence field now correctly populated in all JSON outputs</a:t>
            </a:r>
            <a:endParaRPr lang="en-US" sz="1600" dirty="0"/>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1755" y="331755"/>
            <a:ext cx="11586547" cy="165878"/>
          </a:xfrm>
          <a:prstGeom prst="rect">
            <a:avLst/>
          </a:prstGeom>
          <a:noFill/>
          <a:ln/>
        </p:spPr>
        <p:txBody>
          <a:bodyPr wrap="square" lIns="0" tIns="0" rIns="0" bIns="0" rtlCol="0" anchor="ctr"/>
          <a:lstStyle/>
          <a:p>
            <a:pPr>
              <a:lnSpc>
                <a:spcPct val="120000"/>
              </a:lnSpc>
            </a:pPr>
            <a:r>
              <a:rPr lang="en-US" sz="914" b="1" kern="0" spc="46" dirty="0">
                <a:solidFill>
                  <a:srgbClr val="8B0000"/>
                </a:solidFill>
                <a:latin typeface="Sorts Mill Goudy" pitchFamily="34" charset="0"/>
                <a:ea typeface="Sorts Mill Goudy" pitchFamily="34" charset="-122"/>
                <a:cs typeface="Sorts Mill Goudy" pitchFamily="34" charset="-120"/>
              </a:rPr>
              <a:t>4.4 TECHNICAL FIX 4</a:t>
            </a:r>
            <a:endParaRPr lang="en-US" sz="1600" dirty="0"/>
          </a:p>
        </p:txBody>
      </p:sp>
      <p:sp>
        <p:nvSpPr>
          <p:cNvPr id="3" name="Text 1"/>
          <p:cNvSpPr/>
          <p:nvPr/>
        </p:nvSpPr>
        <p:spPr>
          <a:xfrm>
            <a:off x="331755" y="563984"/>
            <a:ext cx="11677780" cy="331755"/>
          </a:xfrm>
          <a:prstGeom prst="rect">
            <a:avLst/>
          </a:prstGeom>
          <a:noFill/>
          <a:ln/>
        </p:spPr>
        <p:txBody>
          <a:bodyPr wrap="square" lIns="0" tIns="0" rIns="0" bIns="0" rtlCol="0" anchor="ctr"/>
          <a:lstStyle/>
          <a:p>
            <a:pPr>
              <a:lnSpc>
                <a:spcPct val="90000"/>
              </a:lnSpc>
            </a:pPr>
            <a:r>
              <a:rPr lang="en-US" sz="2351" b="1" dirty="0">
                <a:solidFill>
                  <a:srgbClr val="1F2937"/>
                </a:solidFill>
                <a:latin typeface="Sorts Mill Goudy" pitchFamily="34" charset="0"/>
                <a:ea typeface="Sorts Mill Goudy" pitchFamily="34" charset="-122"/>
                <a:cs typeface="Sorts Mill Goudy" pitchFamily="34" charset="-120"/>
              </a:rPr>
              <a:t>Load-Update-Save Persistence Pattern</a:t>
            </a:r>
            <a:endParaRPr lang="en-US" sz="1600" dirty="0"/>
          </a:p>
        </p:txBody>
      </p:sp>
      <p:sp>
        <p:nvSpPr>
          <p:cNvPr id="4" name="Shape 2"/>
          <p:cNvSpPr/>
          <p:nvPr/>
        </p:nvSpPr>
        <p:spPr>
          <a:xfrm>
            <a:off x="331755" y="995265"/>
            <a:ext cx="796212" cy="33176"/>
          </a:xfrm>
          <a:custGeom>
            <a:avLst/>
            <a:gdLst/>
            <a:ahLst/>
            <a:cxnLst/>
            <a:rect l="l" t="t" r="r" b="b"/>
            <a:pathLst>
              <a:path w="796212" h="33176">
                <a:moveTo>
                  <a:pt x="0" y="0"/>
                </a:moveTo>
                <a:lnTo>
                  <a:pt x="796212" y="0"/>
                </a:lnTo>
                <a:lnTo>
                  <a:pt x="796212" y="33176"/>
                </a:lnTo>
                <a:lnTo>
                  <a:pt x="0" y="33176"/>
                </a:lnTo>
                <a:lnTo>
                  <a:pt x="0" y="0"/>
                </a:lnTo>
                <a:close/>
              </a:path>
            </a:pathLst>
          </a:custGeom>
          <a:solidFill>
            <a:srgbClr val="8B0000"/>
          </a:solidFill>
          <a:ln/>
        </p:spPr>
      </p:sp>
      <p:sp>
        <p:nvSpPr>
          <p:cNvPr id="5" name="Shape 3"/>
          <p:cNvSpPr/>
          <p:nvPr/>
        </p:nvSpPr>
        <p:spPr>
          <a:xfrm>
            <a:off x="338864" y="1168252"/>
            <a:ext cx="5670643" cy="2535557"/>
          </a:xfrm>
          <a:custGeom>
            <a:avLst/>
            <a:gdLst/>
            <a:ahLst/>
            <a:cxnLst/>
            <a:rect l="l" t="t" r="r" b="b"/>
            <a:pathLst>
              <a:path w="5670643" h="2535557">
                <a:moveTo>
                  <a:pt x="66356" y="0"/>
                </a:moveTo>
                <a:lnTo>
                  <a:pt x="5604287" y="0"/>
                </a:lnTo>
                <a:cubicBezTo>
                  <a:pt x="5640934" y="0"/>
                  <a:pt x="5670643" y="29708"/>
                  <a:pt x="5670643" y="66356"/>
                </a:cubicBezTo>
                <a:lnTo>
                  <a:pt x="5670643" y="2469201"/>
                </a:lnTo>
                <a:cubicBezTo>
                  <a:pt x="5670643" y="2505849"/>
                  <a:pt x="5640934" y="2535557"/>
                  <a:pt x="5604287" y="2535557"/>
                </a:cubicBezTo>
                <a:lnTo>
                  <a:pt x="66356" y="2535557"/>
                </a:lnTo>
                <a:cubicBezTo>
                  <a:pt x="29708" y="2535557"/>
                  <a:pt x="0" y="2505849"/>
                  <a:pt x="0" y="2469201"/>
                </a:cubicBezTo>
                <a:lnTo>
                  <a:pt x="0" y="66356"/>
                </a:lnTo>
                <a:cubicBezTo>
                  <a:pt x="0" y="29708"/>
                  <a:pt x="29708" y="0"/>
                  <a:pt x="66356" y="0"/>
                </a:cubicBezTo>
                <a:close/>
              </a:path>
            </a:pathLst>
          </a:custGeom>
          <a:solidFill>
            <a:srgbClr val="8B0000">
              <a:alpha val="10196"/>
            </a:srgbClr>
          </a:solidFill>
          <a:ln w="21771">
            <a:solidFill>
              <a:srgbClr val="8B0000"/>
            </a:solidFill>
            <a:prstDash val="solid"/>
          </a:ln>
        </p:spPr>
      </p:sp>
      <p:sp>
        <p:nvSpPr>
          <p:cNvPr id="6" name="Text 4"/>
          <p:cNvSpPr/>
          <p:nvPr/>
        </p:nvSpPr>
        <p:spPr>
          <a:xfrm>
            <a:off x="478675" y="1308068"/>
            <a:ext cx="5473959" cy="232229"/>
          </a:xfrm>
          <a:prstGeom prst="rect">
            <a:avLst/>
          </a:prstGeom>
          <a:noFill/>
          <a:ln/>
        </p:spPr>
        <p:txBody>
          <a:bodyPr wrap="square" lIns="0" tIns="0" rIns="0" bIns="0" rtlCol="0" anchor="ctr"/>
          <a:lstStyle/>
          <a:p>
            <a:pPr>
              <a:lnSpc>
                <a:spcPct val="120000"/>
              </a:lnSpc>
            </a:pPr>
            <a:r>
              <a:rPr lang="en-US" sz="1306" b="1" dirty="0">
                <a:solidFill>
                  <a:srgbClr val="8B0000"/>
                </a:solidFill>
                <a:latin typeface="Sorts Mill Goudy" pitchFamily="34" charset="0"/>
                <a:ea typeface="Sorts Mill Goudy" pitchFamily="34" charset="-122"/>
                <a:cs typeface="Sorts Mill Goudy" pitchFamily="34" charset="-120"/>
              </a:rPr>
              <a:t>The Data Loss Risk</a:t>
            </a:r>
            <a:endParaRPr lang="en-US" sz="1600" dirty="0"/>
          </a:p>
        </p:txBody>
      </p:sp>
      <p:sp>
        <p:nvSpPr>
          <p:cNvPr id="7" name="Text 5"/>
          <p:cNvSpPr/>
          <p:nvPr/>
        </p:nvSpPr>
        <p:spPr>
          <a:xfrm>
            <a:off x="478675" y="1639823"/>
            <a:ext cx="5457371" cy="215641"/>
          </a:xfrm>
          <a:prstGeom prst="rect">
            <a:avLst/>
          </a:prstGeom>
          <a:noFill/>
          <a:ln/>
        </p:spPr>
        <p:txBody>
          <a:bodyPr wrap="square" lIns="0" tIns="0" rIns="0" bIns="0" rtlCol="0" anchor="ctr"/>
          <a:lstStyle/>
          <a:p>
            <a:pPr>
              <a:lnSpc>
                <a:spcPct val="140000"/>
              </a:lnSpc>
            </a:pPr>
            <a:r>
              <a:rPr lang="en-US" sz="1045" dirty="0">
                <a:solidFill>
                  <a:srgbClr val="1F2937"/>
                </a:solidFill>
                <a:latin typeface="Sorts Mill Goudy" pitchFamily="34" charset="0"/>
                <a:ea typeface="Sorts Mill Goudy" pitchFamily="34" charset="-122"/>
                <a:cs typeface="Sorts Mill Goudy" pitchFamily="34" charset="-120"/>
              </a:rPr>
              <a:t>Standard file write modes (</a:t>
            </a:r>
            <a:r>
              <a:rPr lang="en-US" sz="1045" b="1" dirty="0">
                <a:solidFill>
                  <a:srgbClr val="1F2937"/>
                </a:solidFill>
                <a:latin typeface="Sorts Mill Goudy" pitchFamily="34" charset="0"/>
                <a:ea typeface="Sorts Mill Goudy" pitchFamily="34" charset="-122"/>
                <a:cs typeface="Sorts Mill Goudy" pitchFamily="34" charset="-120"/>
              </a:rPr>
              <a:t>'w'</a:t>
            </a:r>
            <a:r>
              <a:rPr lang="en-US" sz="1045" dirty="0">
                <a:solidFill>
                  <a:srgbClr val="1F2937"/>
                </a:solidFill>
                <a:latin typeface="Sorts Mill Goudy" pitchFamily="34" charset="0"/>
                <a:ea typeface="Sorts Mill Goudy" pitchFamily="34" charset="-122"/>
                <a:cs typeface="Sorts Mill Goudy" pitchFamily="34" charset="-120"/>
              </a:rPr>
              <a:t>) meant script crashes </a:t>
            </a:r>
            <a:r>
              <a:rPr lang="en-US" sz="1045" b="1" dirty="0">
                <a:solidFill>
                  <a:srgbClr val="1F2937"/>
                </a:solidFill>
                <a:latin typeface="Sorts Mill Goudy" pitchFamily="34" charset="0"/>
                <a:ea typeface="Sorts Mill Goudy" pitchFamily="34" charset="-122"/>
                <a:cs typeface="Sorts Mill Goudy" pitchFamily="34" charset="-120"/>
              </a:rPr>
              <a:t>wiped all prior results</a:t>
            </a:r>
            <a:r>
              <a:rPr lang="en-US" sz="1045"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495263" y="1954990"/>
            <a:ext cx="5374433" cy="812800"/>
          </a:xfrm>
          <a:custGeom>
            <a:avLst/>
            <a:gdLst/>
            <a:ahLst/>
            <a:cxnLst/>
            <a:rect l="l" t="t" r="r" b="b"/>
            <a:pathLst>
              <a:path w="5374433" h="812800">
                <a:moveTo>
                  <a:pt x="33176" y="0"/>
                </a:moveTo>
                <a:lnTo>
                  <a:pt x="5341254" y="0"/>
                </a:lnTo>
                <a:cubicBezTo>
                  <a:pt x="5359578" y="0"/>
                  <a:pt x="5374433" y="14855"/>
                  <a:pt x="5374433" y="33178"/>
                </a:cubicBezTo>
                <a:lnTo>
                  <a:pt x="5374433" y="779622"/>
                </a:lnTo>
                <a:cubicBezTo>
                  <a:pt x="5374433" y="797945"/>
                  <a:pt x="5359578" y="812800"/>
                  <a:pt x="5341254" y="812800"/>
                </a:cubicBezTo>
                <a:lnTo>
                  <a:pt x="33176" y="812800"/>
                </a:lnTo>
                <a:cubicBezTo>
                  <a:pt x="14853" y="812800"/>
                  <a:pt x="0" y="797947"/>
                  <a:pt x="0" y="779624"/>
                </a:cubicBezTo>
                <a:lnTo>
                  <a:pt x="0" y="33176"/>
                </a:lnTo>
                <a:cubicBezTo>
                  <a:pt x="0" y="14853"/>
                  <a:pt x="14853" y="0"/>
                  <a:pt x="33176" y="0"/>
                </a:cubicBezTo>
                <a:close/>
              </a:path>
            </a:pathLst>
          </a:custGeom>
          <a:solidFill>
            <a:srgbClr val="FFFFFF"/>
          </a:solidFill>
          <a:ln/>
        </p:spPr>
      </p:sp>
      <p:sp>
        <p:nvSpPr>
          <p:cNvPr id="9" name="Shape 7"/>
          <p:cNvSpPr/>
          <p:nvPr/>
        </p:nvSpPr>
        <p:spPr>
          <a:xfrm>
            <a:off x="495263" y="1954990"/>
            <a:ext cx="33176" cy="812800"/>
          </a:xfrm>
          <a:custGeom>
            <a:avLst/>
            <a:gdLst/>
            <a:ahLst/>
            <a:cxnLst/>
            <a:rect l="l" t="t" r="r" b="b"/>
            <a:pathLst>
              <a:path w="33176" h="812800">
                <a:moveTo>
                  <a:pt x="33176" y="0"/>
                </a:moveTo>
                <a:lnTo>
                  <a:pt x="33176" y="0"/>
                </a:lnTo>
                <a:lnTo>
                  <a:pt x="33176" y="812800"/>
                </a:lnTo>
                <a:lnTo>
                  <a:pt x="33176" y="812800"/>
                </a:lnTo>
                <a:cubicBezTo>
                  <a:pt x="14853" y="812800"/>
                  <a:pt x="0" y="797947"/>
                  <a:pt x="0" y="779624"/>
                </a:cubicBezTo>
                <a:lnTo>
                  <a:pt x="0" y="33176"/>
                </a:lnTo>
                <a:cubicBezTo>
                  <a:pt x="0" y="14853"/>
                  <a:pt x="14853" y="0"/>
                  <a:pt x="33176" y="0"/>
                </a:cubicBezTo>
                <a:close/>
              </a:path>
            </a:pathLst>
          </a:custGeom>
          <a:solidFill>
            <a:srgbClr val="8B0000"/>
          </a:solidFill>
          <a:ln/>
        </p:spPr>
      </p:sp>
      <p:sp>
        <p:nvSpPr>
          <p:cNvPr id="10" name="Text 8"/>
          <p:cNvSpPr/>
          <p:nvPr/>
        </p:nvSpPr>
        <p:spPr>
          <a:xfrm>
            <a:off x="611377" y="2054517"/>
            <a:ext cx="5216849" cy="165878"/>
          </a:xfrm>
          <a:prstGeom prst="rect">
            <a:avLst/>
          </a:prstGeom>
          <a:noFill/>
          <a:ln/>
        </p:spPr>
        <p:txBody>
          <a:bodyPr wrap="square" lIns="0" tIns="0" rIns="0" bIns="0" rtlCol="0" anchor="ctr"/>
          <a:lstStyle/>
          <a:p>
            <a:pPr>
              <a:lnSpc>
                <a:spcPct val="120000"/>
              </a:lnSpc>
            </a:pPr>
            <a:r>
              <a:rPr lang="en-US" sz="914" b="1" dirty="0">
                <a:solidFill>
                  <a:srgbClr val="8B0000"/>
                </a:solidFill>
                <a:latin typeface="Sorts Mill Goudy" pitchFamily="34" charset="0"/>
                <a:ea typeface="Sorts Mill Goudy" pitchFamily="34" charset="-122"/>
                <a:cs typeface="Sorts Mill Goudy" pitchFamily="34" charset="-120"/>
              </a:rPr>
              <a:t>The Scenario:</a:t>
            </a:r>
            <a:endParaRPr lang="en-US" sz="1600" dirty="0"/>
          </a:p>
        </p:txBody>
      </p:sp>
      <p:sp>
        <p:nvSpPr>
          <p:cNvPr id="11" name="Text 9"/>
          <p:cNvSpPr/>
          <p:nvPr/>
        </p:nvSpPr>
        <p:spPr>
          <a:xfrm>
            <a:off x="611377" y="2286745"/>
            <a:ext cx="5216849" cy="381518"/>
          </a:xfrm>
          <a:prstGeom prst="rect">
            <a:avLst/>
          </a:prstGeom>
          <a:noFill/>
          <a:ln/>
        </p:spPr>
        <p:txBody>
          <a:bodyPr wrap="square" lIns="0" tIns="0" rIns="0" bIns="0" rtlCol="0" anchor="ctr"/>
          <a:lstStyle/>
          <a:p>
            <a:pPr>
              <a:lnSpc>
                <a:spcPct val="140000"/>
              </a:lnSpc>
            </a:pPr>
            <a:r>
              <a:rPr lang="en-US" sz="914" dirty="0">
                <a:solidFill>
                  <a:srgbClr val="1F2937"/>
                </a:solidFill>
                <a:latin typeface="Sorts Mill Goudy" pitchFamily="34" charset="0"/>
                <a:ea typeface="Sorts Mill Goudy" pitchFamily="34" charset="-122"/>
                <a:cs typeface="Sorts Mill Goudy" pitchFamily="34" charset="-120"/>
              </a:rPr>
              <a:t>Processing 30 entities with 1,259 claims takes </a:t>
            </a:r>
            <a:r>
              <a:rPr lang="en-US" sz="914" b="1" dirty="0">
                <a:solidFill>
                  <a:srgbClr val="1F2937"/>
                </a:solidFill>
                <a:latin typeface="Sorts Mill Goudy" pitchFamily="34" charset="0"/>
                <a:ea typeface="Sorts Mill Goudy" pitchFamily="34" charset="-122"/>
                <a:cs typeface="Sorts Mill Goudy" pitchFamily="34" charset="-120"/>
              </a:rPr>
              <a:t>3-4 hours</a:t>
            </a:r>
            <a:r>
              <a:rPr lang="en-US" sz="914" dirty="0">
                <a:solidFill>
                  <a:srgbClr val="1F2937"/>
                </a:solidFill>
                <a:latin typeface="Sorts Mill Goudy" pitchFamily="34" charset="0"/>
                <a:ea typeface="Sorts Mill Goudy" pitchFamily="34" charset="-122"/>
                <a:cs typeface="Sorts Mill Goudy" pitchFamily="34" charset="-120"/>
              </a:rPr>
              <a:t>. If crash occurs at entity 28, standard write mode loses all results from entities 1-27.</a:t>
            </a:r>
            <a:endParaRPr lang="en-US" sz="1600" dirty="0"/>
          </a:p>
        </p:txBody>
      </p:sp>
      <p:sp>
        <p:nvSpPr>
          <p:cNvPr id="12" name="Shape 10"/>
          <p:cNvSpPr/>
          <p:nvPr/>
        </p:nvSpPr>
        <p:spPr>
          <a:xfrm>
            <a:off x="6186937" y="1168252"/>
            <a:ext cx="5670643" cy="2535557"/>
          </a:xfrm>
          <a:custGeom>
            <a:avLst/>
            <a:gdLst/>
            <a:ahLst/>
            <a:cxnLst/>
            <a:rect l="l" t="t" r="r" b="b"/>
            <a:pathLst>
              <a:path w="5670643" h="2535557">
                <a:moveTo>
                  <a:pt x="66356" y="0"/>
                </a:moveTo>
                <a:lnTo>
                  <a:pt x="5604287" y="0"/>
                </a:lnTo>
                <a:cubicBezTo>
                  <a:pt x="5640934" y="0"/>
                  <a:pt x="5670643" y="29708"/>
                  <a:pt x="5670643" y="66356"/>
                </a:cubicBezTo>
                <a:lnTo>
                  <a:pt x="5670643" y="2469201"/>
                </a:lnTo>
                <a:cubicBezTo>
                  <a:pt x="5670643" y="2505849"/>
                  <a:pt x="5640934" y="2535557"/>
                  <a:pt x="5604287" y="2535557"/>
                </a:cubicBezTo>
                <a:lnTo>
                  <a:pt x="66356" y="2535557"/>
                </a:lnTo>
                <a:cubicBezTo>
                  <a:pt x="29708" y="2535557"/>
                  <a:pt x="0" y="2505849"/>
                  <a:pt x="0" y="2469201"/>
                </a:cubicBezTo>
                <a:lnTo>
                  <a:pt x="0" y="66356"/>
                </a:lnTo>
                <a:cubicBezTo>
                  <a:pt x="0" y="29708"/>
                  <a:pt x="29708" y="0"/>
                  <a:pt x="66356" y="0"/>
                </a:cubicBezTo>
                <a:close/>
              </a:path>
            </a:pathLst>
          </a:custGeom>
          <a:solidFill>
            <a:srgbClr val="22C55E">
              <a:alpha val="10196"/>
            </a:srgbClr>
          </a:solidFill>
          <a:ln w="21771">
            <a:solidFill>
              <a:srgbClr val="22C55E"/>
            </a:solidFill>
            <a:prstDash val="solid"/>
          </a:ln>
        </p:spPr>
      </p:sp>
      <p:sp>
        <p:nvSpPr>
          <p:cNvPr id="13" name="Text 11"/>
          <p:cNvSpPr/>
          <p:nvPr/>
        </p:nvSpPr>
        <p:spPr>
          <a:xfrm>
            <a:off x="6326748" y="1308068"/>
            <a:ext cx="5473959" cy="232229"/>
          </a:xfrm>
          <a:prstGeom prst="rect">
            <a:avLst/>
          </a:prstGeom>
          <a:noFill/>
          <a:ln/>
        </p:spPr>
        <p:txBody>
          <a:bodyPr wrap="square" lIns="0" tIns="0" rIns="0" bIns="0" rtlCol="0" anchor="ctr"/>
          <a:lstStyle/>
          <a:p>
            <a:pPr>
              <a:lnSpc>
                <a:spcPct val="120000"/>
              </a:lnSpc>
            </a:pPr>
            <a:r>
              <a:rPr lang="en-US" sz="1306" b="1" dirty="0">
                <a:solidFill>
                  <a:srgbClr val="22C55E"/>
                </a:solidFill>
                <a:latin typeface="Sorts Mill Goudy" pitchFamily="34" charset="0"/>
                <a:ea typeface="Sorts Mill Goudy" pitchFamily="34" charset="-122"/>
                <a:cs typeface="Sorts Mill Goudy" pitchFamily="34" charset="-120"/>
              </a:rPr>
              <a:t>The Load-Update-Save Cycle</a:t>
            </a:r>
            <a:endParaRPr lang="en-US" sz="1600" dirty="0"/>
          </a:p>
        </p:txBody>
      </p:sp>
      <p:sp>
        <p:nvSpPr>
          <p:cNvPr id="14" name="Shape 12"/>
          <p:cNvSpPr/>
          <p:nvPr/>
        </p:nvSpPr>
        <p:spPr>
          <a:xfrm>
            <a:off x="6326748" y="1639823"/>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15" name="Shape 13"/>
          <p:cNvSpPr/>
          <p:nvPr/>
        </p:nvSpPr>
        <p:spPr>
          <a:xfrm>
            <a:off x="6393099" y="1722761"/>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16" name="Text 14"/>
          <p:cNvSpPr/>
          <p:nvPr/>
        </p:nvSpPr>
        <p:spPr>
          <a:xfrm>
            <a:off x="6359923" y="1722761"/>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7" name="Text 15"/>
          <p:cNvSpPr/>
          <p:nvPr/>
        </p:nvSpPr>
        <p:spPr>
          <a:xfrm>
            <a:off x="6758030" y="1706174"/>
            <a:ext cx="1957355"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Check</a:t>
            </a:r>
            <a:endParaRPr lang="en-US" sz="1600" dirty="0"/>
          </a:p>
        </p:txBody>
      </p:sp>
      <p:sp>
        <p:nvSpPr>
          <p:cNvPr id="18" name="Text 16"/>
          <p:cNvSpPr/>
          <p:nvPr/>
        </p:nvSpPr>
        <p:spPr>
          <a:xfrm>
            <a:off x="6758030" y="1872051"/>
            <a:ext cx="1949061"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Check for existing prove_metrics_results.json</a:t>
            </a:r>
            <a:endParaRPr lang="en-US" sz="1600" dirty="0"/>
          </a:p>
        </p:txBody>
      </p:sp>
      <p:sp>
        <p:nvSpPr>
          <p:cNvPr id="19" name="Shape 17"/>
          <p:cNvSpPr/>
          <p:nvPr/>
        </p:nvSpPr>
        <p:spPr>
          <a:xfrm>
            <a:off x="6326748" y="2137455"/>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20" name="Shape 18"/>
          <p:cNvSpPr/>
          <p:nvPr/>
        </p:nvSpPr>
        <p:spPr>
          <a:xfrm>
            <a:off x="6393099" y="2220394"/>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21" name="Text 19"/>
          <p:cNvSpPr/>
          <p:nvPr/>
        </p:nvSpPr>
        <p:spPr>
          <a:xfrm>
            <a:off x="6359923" y="2220394"/>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2" name="Text 20"/>
          <p:cNvSpPr/>
          <p:nvPr/>
        </p:nvSpPr>
        <p:spPr>
          <a:xfrm>
            <a:off x="6758030" y="2203806"/>
            <a:ext cx="1924180"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Load</a:t>
            </a:r>
            <a:endParaRPr lang="en-US" sz="1600" dirty="0"/>
          </a:p>
        </p:txBody>
      </p:sp>
      <p:sp>
        <p:nvSpPr>
          <p:cNvPr id="23" name="Text 21"/>
          <p:cNvSpPr/>
          <p:nvPr/>
        </p:nvSpPr>
        <p:spPr>
          <a:xfrm>
            <a:off x="6758030" y="2369684"/>
            <a:ext cx="1915886"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Read existing results into Python dictionary</a:t>
            </a:r>
            <a:endParaRPr lang="en-US" sz="1600" dirty="0"/>
          </a:p>
        </p:txBody>
      </p:sp>
      <p:sp>
        <p:nvSpPr>
          <p:cNvPr id="24" name="Shape 22"/>
          <p:cNvSpPr/>
          <p:nvPr/>
        </p:nvSpPr>
        <p:spPr>
          <a:xfrm>
            <a:off x="6326748" y="2635088"/>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25" name="Shape 23"/>
          <p:cNvSpPr/>
          <p:nvPr/>
        </p:nvSpPr>
        <p:spPr>
          <a:xfrm>
            <a:off x="6393099" y="2718027"/>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26" name="Text 24"/>
          <p:cNvSpPr/>
          <p:nvPr/>
        </p:nvSpPr>
        <p:spPr>
          <a:xfrm>
            <a:off x="6359923" y="2718027"/>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7" name="Text 25"/>
          <p:cNvSpPr/>
          <p:nvPr/>
        </p:nvSpPr>
        <p:spPr>
          <a:xfrm>
            <a:off x="6758030" y="2701439"/>
            <a:ext cx="2338873"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Update</a:t>
            </a:r>
            <a:endParaRPr lang="en-US" sz="1600" dirty="0"/>
          </a:p>
        </p:txBody>
      </p:sp>
      <p:sp>
        <p:nvSpPr>
          <p:cNvPr id="28" name="Text 26"/>
          <p:cNvSpPr/>
          <p:nvPr/>
        </p:nvSpPr>
        <p:spPr>
          <a:xfrm>
            <a:off x="6758030" y="2867317"/>
            <a:ext cx="2330580"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Process new entities and append to in-memory results</a:t>
            </a:r>
            <a:endParaRPr lang="en-US" sz="1600" dirty="0"/>
          </a:p>
        </p:txBody>
      </p:sp>
      <p:sp>
        <p:nvSpPr>
          <p:cNvPr id="29" name="Shape 27"/>
          <p:cNvSpPr/>
          <p:nvPr/>
        </p:nvSpPr>
        <p:spPr>
          <a:xfrm>
            <a:off x="6326748" y="3132721"/>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30" name="Shape 28"/>
          <p:cNvSpPr/>
          <p:nvPr/>
        </p:nvSpPr>
        <p:spPr>
          <a:xfrm>
            <a:off x="6393099" y="3215659"/>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31" name="Text 29"/>
          <p:cNvSpPr/>
          <p:nvPr/>
        </p:nvSpPr>
        <p:spPr>
          <a:xfrm>
            <a:off x="6359923" y="3215659"/>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2" name="Text 30"/>
          <p:cNvSpPr/>
          <p:nvPr/>
        </p:nvSpPr>
        <p:spPr>
          <a:xfrm>
            <a:off x="6758030" y="3199072"/>
            <a:ext cx="2280816"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Save</a:t>
            </a:r>
            <a:endParaRPr lang="en-US" sz="1600" dirty="0"/>
          </a:p>
        </p:txBody>
      </p:sp>
      <p:sp>
        <p:nvSpPr>
          <p:cNvPr id="33" name="Text 31"/>
          <p:cNvSpPr/>
          <p:nvPr/>
        </p:nvSpPr>
        <p:spPr>
          <a:xfrm>
            <a:off x="6758030" y="3364949"/>
            <a:ext cx="2272522"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Write complete updated dictionary to file atomically</a:t>
            </a:r>
            <a:endParaRPr lang="en-US" sz="1600" dirty="0"/>
          </a:p>
        </p:txBody>
      </p:sp>
      <p:sp>
        <p:nvSpPr>
          <p:cNvPr id="34" name="Shape 32"/>
          <p:cNvSpPr/>
          <p:nvPr/>
        </p:nvSpPr>
        <p:spPr>
          <a:xfrm>
            <a:off x="331755" y="3843629"/>
            <a:ext cx="11528490" cy="1882710"/>
          </a:xfrm>
          <a:custGeom>
            <a:avLst/>
            <a:gdLst/>
            <a:ahLst/>
            <a:cxnLst/>
            <a:rect l="l" t="t" r="r" b="b"/>
            <a:pathLst>
              <a:path w="11528490" h="1882710">
                <a:moveTo>
                  <a:pt x="66347" y="0"/>
                </a:moveTo>
                <a:lnTo>
                  <a:pt x="11462143" y="0"/>
                </a:lnTo>
                <a:cubicBezTo>
                  <a:pt x="11498785" y="0"/>
                  <a:pt x="11528490" y="29704"/>
                  <a:pt x="11528490" y="66347"/>
                </a:cubicBezTo>
                <a:lnTo>
                  <a:pt x="11528490" y="1816363"/>
                </a:lnTo>
                <a:cubicBezTo>
                  <a:pt x="11528490" y="1853006"/>
                  <a:pt x="11498785" y="1882710"/>
                  <a:pt x="11462143" y="1882710"/>
                </a:cubicBezTo>
                <a:lnTo>
                  <a:pt x="66347" y="1882710"/>
                </a:lnTo>
                <a:cubicBezTo>
                  <a:pt x="29704" y="1882710"/>
                  <a:pt x="0" y="1853006"/>
                  <a:pt x="0" y="1816363"/>
                </a:cubicBezTo>
                <a:lnTo>
                  <a:pt x="0" y="66347"/>
                </a:lnTo>
                <a:cubicBezTo>
                  <a:pt x="0" y="29704"/>
                  <a:pt x="29704" y="0"/>
                  <a:pt x="66347" y="0"/>
                </a:cubicBezTo>
                <a:close/>
              </a:path>
            </a:pathLst>
          </a:custGeom>
          <a:solidFill>
            <a:srgbClr val="FFFFFF"/>
          </a:solidFill>
          <a:ln/>
          <a:effectLst>
            <a:outerShdw blurRad="124408" dist="82939" dir="5400000" algn="bl" rotWithShape="0">
              <a:srgbClr val="000000">
                <a:alpha val="10196"/>
              </a:srgbClr>
            </a:outerShdw>
          </a:effectLst>
        </p:spPr>
      </p:sp>
      <p:sp>
        <p:nvSpPr>
          <p:cNvPr id="35" name="Text 33"/>
          <p:cNvSpPr/>
          <p:nvPr/>
        </p:nvSpPr>
        <p:spPr>
          <a:xfrm>
            <a:off x="464457" y="3976331"/>
            <a:ext cx="11337731" cy="232229"/>
          </a:xfrm>
          <a:prstGeom prst="rect">
            <a:avLst/>
          </a:prstGeom>
          <a:noFill/>
          <a:ln/>
        </p:spPr>
        <p:txBody>
          <a:bodyPr wrap="square" lIns="0" tIns="0" rIns="0" bIns="0" rtlCol="0" anchor="ctr"/>
          <a:lstStyle/>
          <a:p>
            <a:pPr>
              <a:lnSpc>
                <a:spcPct val="130000"/>
              </a:lnSpc>
            </a:pPr>
            <a:r>
              <a:rPr lang="en-US" sz="1176" b="1" dirty="0">
                <a:solidFill>
                  <a:srgbClr val="1F2937"/>
                </a:solidFill>
                <a:latin typeface="Sorts Mill Goudy" pitchFamily="34" charset="0"/>
                <a:ea typeface="Sorts Mill Goudy" pitchFamily="34" charset="-122"/>
                <a:cs typeface="Sorts Mill Goudy" pitchFamily="34" charset="-120"/>
              </a:rPr>
              <a:t>Code Comparison</a:t>
            </a:r>
            <a:endParaRPr lang="en-US" sz="1600" dirty="0"/>
          </a:p>
        </p:txBody>
      </p:sp>
      <p:sp>
        <p:nvSpPr>
          <p:cNvPr id="36" name="Shape 34"/>
          <p:cNvSpPr/>
          <p:nvPr/>
        </p:nvSpPr>
        <p:spPr>
          <a:xfrm>
            <a:off x="471566" y="4315195"/>
            <a:ext cx="5554528" cy="1274887"/>
          </a:xfrm>
          <a:custGeom>
            <a:avLst/>
            <a:gdLst/>
            <a:ahLst/>
            <a:cxnLst/>
            <a:rect l="l" t="t" r="r" b="b"/>
            <a:pathLst>
              <a:path w="5554528" h="1274887">
                <a:moveTo>
                  <a:pt x="66345" y="0"/>
                </a:moveTo>
                <a:lnTo>
                  <a:pt x="5488183" y="0"/>
                </a:lnTo>
                <a:cubicBezTo>
                  <a:pt x="5524825" y="0"/>
                  <a:pt x="5554528" y="29704"/>
                  <a:pt x="5554528" y="66345"/>
                </a:cubicBezTo>
                <a:lnTo>
                  <a:pt x="5554528" y="1208542"/>
                </a:lnTo>
                <a:cubicBezTo>
                  <a:pt x="5554528" y="1245184"/>
                  <a:pt x="5524825" y="1274887"/>
                  <a:pt x="5488183" y="1274887"/>
                </a:cubicBezTo>
                <a:lnTo>
                  <a:pt x="66345" y="1274887"/>
                </a:lnTo>
                <a:cubicBezTo>
                  <a:pt x="29704" y="1274887"/>
                  <a:pt x="0" y="1245184"/>
                  <a:pt x="0" y="1208542"/>
                </a:cubicBezTo>
                <a:lnTo>
                  <a:pt x="0" y="66345"/>
                </a:lnTo>
                <a:cubicBezTo>
                  <a:pt x="0" y="29728"/>
                  <a:pt x="29728" y="0"/>
                  <a:pt x="66345" y="0"/>
                </a:cubicBezTo>
                <a:close/>
              </a:path>
            </a:pathLst>
          </a:custGeom>
          <a:solidFill>
            <a:srgbClr val="8B0000">
              <a:alpha val="5098"/>
            </a:srgbClr>
          </a:solidFill>
          <a:ln w="21771">
            <a:solidFill>
              <a:srgbClr val="8B0000"/>
            </a:solidFill>
            <a:prstDash val="solid"/>
          </a:ln>
        </p:spPr>
      </p:sp>
      <p:sp>
        <p:nvSpPr>
          <p:cNvPr id="37" name="Text 35"/>
          <p:cNvSpPr/>
          <p:nvPr/>
        </p:nvSpPr>
        <p:spPr>
          <a:xfrm>
            <a:off x="578202" y="4421819"/>
            <a:ext cx="5407608" cy="199053"/>
          </a:xfrm>
          <a:prstGeom prst="rect">
            <a:avLst/>
          </a:prstGeom>
          <a:noFill/>
          <a:ln/>
        </p:spPr>
        <p:txBody>
          <a:bodyPr wrap="square" lIns="0" tIns="0" rIns="0" bIns="0" rtlCol="0" anchor="ctr"/>
          <a:lstStyle/>
          <a:p>
            <a:pPr>
              <a:lnSpc>
                <a:spcPct val="130000"/>
              </a:lnSpc>
            </a:pPr>
            <a:r>
              <a:rPr lang="en-US" sz="1045" b="1" dirty="0">
                <a:solidFill>
                  <a:srgbClr val="8B0000"/>
                </a:solidFill>
                <a:latin typeface="Sorts Mill Goudy" pitchFamily="34" charset="0"/>
                <a:ea typeface="Sorts Mill Goudy" pitchFamily="34" charset="-122"/>
                <a:cs typeface="Sorts Mill Goudy" pitchFamily="34" charset="-120"/>
              </a:rPr>
              <a:t>Traditional Approach - RISKY:</a:t>
            </a:r>
            <a:endParaRPr lang="en-US" sz="1600" dirty="0"/>
          </a:p>
        </p:txBody>
      </p:sp>
      <p:sp>
        <p:nvSpPr>
          <p:cNvPr id="38" name="Shape 36"/>
          <p:cNvSpPr/>
          <p:nvPr/>
        </p:nvSpPr>
        <p:spPr>
          <a:xfrm>
            <a:off x="578202" y="4687223"/>
            <a:ext cx="5341257" cy="796212"/>
          </a:xfrm>
          <a:custGeom>
            <a:avLst/>
            <a:gdLst/>
            <a:ahLst/>
            <a:cxnLst/>
            <a:rect l="l" t="t" r="r" b="b"/>
            <a:pathLst>
              <a:path w="5341257" h="796212">
                <a:moveTo>
                  <a:pt x="33178" y="0"/>
                </a:moveTo>
                <a:lnTo>
                  <a:pt x="5308079" y="0"/>
                </a:lnTo>
                <a:cubicBezTo>
                  <a:pt x="5326403" y="0"/>
                  <a:pt x="5341257" y="14854"/>
                  <a:pt x="5341257" y="33178"/>
                </a:cubicBezTo>
                <a:lnTo>
                  <a:pt x="5341257" y="763034"/>
                </a:lnTo>
                <a:cubicBezTo>
                  <a:pt x="5341257" y="781358"/>
                  <a:pt x="5326403" y="796212"/>
                  <a:pt x="5308079" y="796212"/>
                </a:cubicBezTo>
                <a:lnTo>
                  <a:pt x="33178" y="796212"/>
                </a:lnTo>
                <a:cubicBezTo>
                  <a:pt x="14854" y="796212"/>
                  <a:pt x="0" y="781358"/>
                  <a:pt x="0" y="763034"/>
                </a:cubicBezTo>
                <a:lnTo>
                  <a:pt x="0" y="33178"/>
                </a:lnTo>
                <a:cubicBezTo>
                  <a:pt x="0" y="14867"/>
                  <a:pt x="14867" y="0"/>
                  <a:pt x="33178" y="0"/>
                </a:cubicBezTo>
                <a:close/>
              </a:path>
            </a:pathLst>
          </a:custGeom>
          <a:solidFill>
            <a:srgbClr val="FFFFFF"/>
          </a:solidFill>
          <a:ln/>
        </p:spPr>
      </p:sp>
      <p:sp>
        <p:nvSpPr>
          <p:cNvPr id="39" name="Text 37"/>
          <p:cNvSpPr/>
          <p:nvPr/>
        </p:nvSpPr>
        <p:spPr>
          <a:xfrm>
            <a:off x="578202" y="4687223"/>
            <a:ext cx="5391020" cy="796212"/>
          </a:xfrm>
          <a:prstGeom prst="rect">
            <a:avLst/>
          </a:prstGeom>
          <a:noFill/>
          <a:ln/>
        </p:spPr>
        <p:txBody>
          <a:bodyPr wrap="square" lIns="66351" tIns="66351" rIns="66351" bIns="66351" rtlCol="0" anchor="ctr"/>
          <a:lstStyle/>
          <a:p>
            <a:pPr>
              <a:lnSpc>
                <a:spcPct val="110000"/>
              </a:lnSpc>
            </a:pPr>
            <a:r>
              <a:rPr lang="en-US" sz="784" dirty="0">
                <a:solidFill>
                  <a:srgbClr val="1F2937"/>
                </a:solidFill>
                <a:latin typeface="MiSans" pitchFamily="34" charset="0"/>
                <a:ea typeface="MiSans" pitchFamily="34" charset="-122"/>
                <a:cs typeface="MiSans" pitchFamily="34" charset="-120"/>
              </a:rPr>
              <a:t>with open('results.json', 'w') as f:</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json.dump(results, f)</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 If crash occurs during write,</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 file becomes corrupted</a:t>
            </a:r>
            <a:endParaRPr lang="en-US" sz="1600" dirty="0"/>
          </a:p>
        </p:txBody>
      </p:sp>
      <p:sp>
        <p:nvSpPr>
          <p:cNvPr id="40" name="Shape 38"/>
          <p:cNvSpPr/>
          <p:nvPr/>
        </p:nvSpPr>
        <p:spPr>
          <a:xfrm>
            <a:off x="6170349" y="4315195"/>
            <a:ext cx="5554528" cy="1274887"/>
          </a:xfrm>
          <a:custGeom>
            <a:avLst/>
            <a:gdLst/>
            <a:ahLst/>
            <a:cxnLst/>
            <a:rect l="l" t="t" r="r" b="b"/>
            <a:pathLst>
              <a:path w="5554528" h="1274887">
                <a:moveTo>
                  <a:pt x="66345" y="0"/>
                </a:moveTo>
                <a:lnTo>
                  <a:pt x="5488183" y="0"/>
                </a:lnTo>
                <a:cubicBezTo>
                  <a:pt x="5524825" y="0"/>
                  <a:pt x="5554528" y="29704"/>
                  <a:pt x="5554528" y="66345"/>
                </a:cubicBezTo>
                <a:lnTo>
                  <a:pt x="5554528" y="1208542"/>
                </a:lnTo>
                <a:cubicBezTo>
                  <a:pt x="5554528" y="1245184"/>
                  <a:pt x="5524825" y="1274887"/>
                  <a:pt x="5488183" y="1274887"/>
                </a:cubicBezTo>
                <a:lnTo>
                  <a:pt x="66345" y="1274887"/>
                </a:lnTo>
                <a:cubicBezTo>
                  <a:pt x="29704" y="1274887"/>
                  <a:pt x="0" y="1245184"/>
                  <a:pt x="0" y="1208542"/>
                </a:cubicBezTo>
                <a:lnTo>
                  <a:pt x="0" y="66345"/>
                </a:lnTo>
                <a:cubicBezTo>
                  <a:pt x="0" y="29728"/>
                  <a:pt x="29728" y="0"/>
                  <a:pt x="66345" y="0"/>
                </a:cubicBezTo>
                <a:close/>
              </a:path>
            </a:pathLst>
          </a:custGeom>
          <a:solidFill>
            <a:srgbClr val="22C55E">
              <a:alpha val="5098"/>
            </a:srgbClr>
          </a:solidFill>
          <a:ln w="21771">
            <a:solidFill>
              <a:srgbClr val="22C55E"/>
            </a:solidFill>
            <a:prstDash val="solid"/>
          </a:ln>
        </p:spPr>
      </p:sp>
      <p:sp>
        <p:nvSpPr>
          <p:cNvPr id="41" name="Text 39"/>
          <p:cNvSpPr/>
          <p:nvPr/>
        </p:nvSpPr>
        <p:spPr>
          <a:xfrm>
            <a:off x="6276985" y="4421819"/>
            <a:ext cx="5407608" cy="199053"/>
          </a:xfrm>
          <a:prstGeom prst="rect">
            <a:avLst/>
          </a:prstGeom>
          <a:noFill/>
          <a:ln/>
        </p:spPr>
        <p:txBody>
          <a:bodyPr wrap="square" lIns="0" tIns="0" rIns="0" bIns="0" rtlCol="0" anchor="ctr"/>
          <a:lstStyle/>
          <a:p>
            <a:pP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Load-Update-Save Pattern:</a:t>
            </a:r>
            <a:endParaRPr lang="en-US" sz="1600" dirty="0"/>
          </a:p>
        </p:txBody>
      </p:sp>
      <p:sp>
        <p:nvSpPr>
          <p:cNvPr id="42" name="Shape 40"/>
          <p:cNvSpPr/>
          <p:nvPr/>
        </p:nvSpPr>
        <p:spPr>
          <a:xfrm>
            <a:off x="6276985" y="4687223"/>
            <a:ext cx="5341257" cy="530808"/>
          </a:xfrm>
          <a:custGeom>
            <a:avLst/>
            <a:gdLst/>
            <a:ahLst/>
            <a:cxnLst/>
            <a:rect l="l" t="t" r="r" b="b"/>
            <a:pathLst>
              <a:path w="5341257" h="530808">
                <a:moveTo>
                  <a:pt x="33176" y="0"/>
                </a:moveTo>
                <a:lnTo>
                  <a:pt x="5308082" y="0"/>
                </a:lnTo>
                <a:cubicBezTo>
                  <a:pt x="5326404" y="0"/>
                  <a:pt x="5341257" y="14853"/>
                  <a:pt x="5341257" y="33176"/>
                </a:cubicBezTo>
                <a:lnTo>
                  <a:pt x="5341257" y="497633"/>
                </a:lnTo>
                <a:cubicBezTo>
                  <a:pt x="5341257" y="515955"/>
                  <a:pt x="5326404" y="530808"/>
                  <a:pt x="5308082" y="530808"/>
                </a:cubicBezTo>
                <a:lnTo>
                  <a:pt x="33176" y="530808"/>
                </a:lnTo>
                <a:cubicBezTo>
                  <a:pt x="14853" y="530808"/>
                  <a:pt x="0" y="515955"/>
                  <a:pt x="0" y="497633"/>
                </a:cubicBezTo>
                <a:lnTo>
                  <a:pt x="0" y="33176"/>
                </a:lnTo>
                <a:cubicBezTo>
                  <a:pt x="0" y="14853"/>
                  <a:pt x="14853" y="0"/>
                  <a:pt x="33176" y="0"/>
                </a:cubicBezTo>
                <a:close/>
              </a:path>
            </a:pathLst>
          </a:custGeom>
          <a:solidFill>
            <a:srgbClr val="FFFFFF"/>
          </a:solidFill>
          <a:ln/>
        </p:spPr>
      </p:sp>
      <p:sp>
        <p:nvSpPr>
          <p:cNvPr id="43" name="Text 41"/>
          <p:cNvSpPr/>
          <p:nvPr/>
        </p:nvSpPr>
        <p:spPr>
          <a:xfrm>
            <a:off x="6276985" y="4687223"/>
            <a:ext cx="5391020" cy="530808"/>
          </a:xfrm>
          <a:prstGeom prst="rect">
            <a:avLst/>
          </a:prstGeom>
          <a:noFill/>
          <a:ln/>
        </p:spPr>
        <p:txBody>
          <a:bodyPr wrap="square" lIns="66351" tIns="66351" rIns="66351" bIns="66351" rtlCol="0" anchor="ctr"/>
          <a:lstStyle/>
          <a:p>
            <a:pPr>
              <a:lnSpc>
                <a:spcPct val="110000"/>
              </a:lnSpc>
            </a:pPr>
            <a:r>
              <a:rPr lang="en-US" sz="784" dirty="0">
                <a:solidFill>
                  <a:srgbClr val="1F2937"/>
                </a:solidFill>
                <a:latin typeface="MiSans" pitchFamily="34" charset="0"/>
                <a:ea typeface="MiSans" pitchFamily="34" charset="-122"/>
                <a:cs typeface="MiSans" pitchFamily="34" charset="-120"/>
              </a:rPr>
              <a:t>data = json.load(f) # Read existing</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data.update(new_results) # Merge new</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json.dump(data, f) # Write complete</a:t>
            </a:r>
            <a:endParaRPr lang="en-US" sz="1600" dirty="0"/>
          </a:p>
        </p:txBody>
      </p:sp>
      <p:sp>
        <p:nvSpPr>
          <p:cNvPr id="44" name="Shape 42"/>
          <p:cNvSpPr/>
          <p:nvPr/>
        </p:nvSpPr>
        <p:spPr>
          <a:xfrm>
            <a:off x="348343"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45" name="Shape 43"/>
          <p:cNvSpPr/>
          <p:nvPr/>
        </p:nvSpPr>
        <p:spPr>
          <a:xfrm>
            <a:off x="348343"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46" name="Shape 44"/>
          <p:cNvSpPr/>
          <p:nvPr/>
        </p:nvSpPr>
        <p:spPr>
          <a:xfrm>
            <a:off x="2126269" y="5962115"/>
            <a:ext cx="199053" cy="199053"/>
          </a:xfrm>
          <a:custGeom>
            <a:avLst/>
            <a:gdLst/>
            <a:ahLst/>
            <a:cxnLst/>
            <a:rect l="l" t="t" r="r" b="b"/>
            <a:pathLst>
              <a:path w="199053" h="199053">
                <a:moveTo>
                  <a:pt x="99527" y="0"/>
                </a:moveTo>
                <a:cubicBezTo>
                  <a:pt x="101315" y="0"/>
                  <a:pt x="103103" y="389"/>
                  <a:pt x="104736" y="1127"/>
                </a:cubicBezTo>
                <a:lnTo>
                  <a:pt x="177981" y="32191"/>
                </a:lnTo>
                <a:cubicBezTo>
                  <a:pt x="186534" y="35806"/>
                  <a:pt x="192910" y="44243"/>
                  <a:pt x="192872" y="54429"/>
                </a:cubicBezTo>
                <a:cubicBezTo>
                  <a:pt x="192677" y="92995"/>
                  <a:pt x="176815" y="163558"/>
                  <a:pt x="109829" y="195632"/>
                </a:cubicBezTo>
                <a:cubicBezTo>
                  <a:pt x="103337" y="198742"/>
                  <a:pt x="95794" y="198742"/>
                  <a:pt x="89302" y="195632"/>
                </a:cubicBezTo>
                <a:cubicBezTo>
                  <a:pt x="22277" y="163558"/>
                  <a:pt x="6454" y="92995"/>
                  <a:pt x="6259" y="54429"/>
                </a:cubicBezTo>
                <a:cubicBezTo>
                  <a:pt x="6220" y="44243"/>
                  <a:pt x="12596" y="35806"/>
                  <a:pt x="21149" y="32191"/>
                </a:cubicBezTo>
                <a:lnTo>
                  <a:pt x="94356" y="1127"/>
                </a:lnTo>
                <a:cubicBezTo>
                  <a:pt x="95989" y="389"/>
                  <a:pt x="97738" y="0"/>
                  <a:pt x="99527" y="0"/>
                </a:cubicBezTo>
                <a:close/>
                <a:moveTo>
                  <a:pt x="99527" y="25970"/>
                </a:moveTo>
                <a:lnTo>
                  <a:pt x="99527" y="172966"/>
                </a:lnTo>
                <a:cubicBezTo>
                  <a:pt x="153178" y="146996"/>
                  <a:pt x="167601" y="89457"/>
                  <a:pt x="167951" y="55012"/>
                </a:cubicBezTo>
                <a:lnTo>
                  <a:pt x="99527" y="26009"/>
                </a:lnTo>
                <a:lnTo>
                  <a:pt x="99527" y="26009"/>
                </a:lnTo>
                <a:close/>
              </a:path>
            </a:pathLst>
          </a:custGeom>
          <a:solidFill>
            <a:srgbClr val="22C55E"/>
          </a:solidFill>
          <a:ln/>
        </p:spPr>
      </p:sp>
      <p:sp>
        <p:nvSpPr>
          <p:cNvPr id="47" name="Text 45"/>
          <p:cNvSpPr/>
          <p:nvPr/>
        </p:nvSpPr>
        <p:spPr>
          <a:xfrm>
            <a:off x="431282"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Zero Data Loss</a:t>
            </a:r>
            <a:endParaRPr lang="en-US" sz="1600" dirty="0"/>
          </a:p>
        </p:txBody>
      </p:sp>
      <p:sp>
        <p:nvSpPr>
          <p:cNvPr id="48" name="Shape 46"/>
          <p:cNvSpPr/>
          <p:nvPr/>
        </p:nvSpPr>
        <p:spPr>
          <a:xfrm>
            <a:off x="4235950"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49" name="Shape 47"/>
          <p:cNvSpPr/>
          <p:nvPr/>
        </p:nvSpPr>
        <p:spPr>
          <a:xfrm>
            <a:off x="4235950"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50" name="Shape 48"/>
          <p:cNvSpPr/>
          <p:nvPr/>
        </p:nvSpPr>
        <p:spPr>
          <a:xfrm>
            <a:off x="6013876" y="5962115"/>
            <a:ext cx="199053" cy="199053"/>
          </a:xfrm>
          <a:custGeom>
            <a:avLst/>
            <a:gdLst/>
            <a:ahLst/>
            <a:cxnLst/>
            <a:rect l="l" t="t" r="r" b="b"/>
            <a:pathLst>
              <a:path w="199053" h="199053">
                <a:moveTo>
                  <a:pt x="169778" y="29042"/>
                </a:moveTo>
                <a:lnTo>
                  <a:pt x="174171" y="33201"/>
                </a:lnTo>
                <a:lnTo>
                  <a:pt x="174171" y="12441"/>
                </a:lnTo>
                <a:cubicBezTo>
                  <a:pt x="174171" y="5559"/>
                  <a:pt x="179731" y="0"/>
                  <a:pt x="186612" y="0"/>
                </a:cubicBezTo>
                <a:cubicBezTo>
                  <a:pt x="193494" y="0"/>
                  <a:pt x="199053" y="5559"/>
                  <a:pt x="199053" y="12441"/>
                </a:cubicBezTo>
                <a:lnTo>
                  <a:pt x="199053" y="62204"/>
                </a:lnTo>
                <a:cubicBezTo>
                  <a:pt x="199053" y="69085"/>
                  <a:pt x="193494" y="74645"/>
                  <a:pt x="186612" y="74645"/>
                </a:cubicBezTo>
                <a:lnTo>
                  <a:pt x="136849" y="74645"/>
                </a:lnTo>
                <a:cubicBezTo>
                  <a:pt x="129968" y="74645"/>
                  <a:pt x="124408" y="69085"/>
                  <a:pt x="124408" y="62204"/>
                </a:cubicBezTo>
                <a:cubicBezTo>
                  <a:pt x="124408" y="55323"/>
                  <a:pt x="129968" y="49763"/>
                  <a:pt x="136849" y="49763"/>
                </a:cubicBezTo>
                <a:lnTo>
                  <a:pt x="155471" y="49763"/>
                </a:lnTo>
                <a:lnTo>
                  <a:pt x="152517" y="46964"/>
                </a:lnTo>
                <a:cubicBezTo>
                  <a:pt x="152439" y="46886"/>
                  <a:pt x="152361" y="46809"/>
                  <a:pt x="152283" y="46731"/>
                </a:cubicBezTo>
                <a:cubicBezTo>
                  <a:pt x="123125" y="17573"/>
                  <a:pt x="75889" y="17573"/>
                  <a:pt x="46731" y="46731"/>
                </a:cubicBezTo>
                <a:cubicBezTo>
                  <a:pt x="17573" y="75889"/>
                  <a:pt x="17573" y="123125"/>
                  <a:pt x="46731" y="152283"/>
                </a:cubicBezTo>
                <a:cubicBezTo>
                  <a:pt x="75889" y="181442"/>
                  <a:pt x="123125" y="181442"/>
                  <a:pt x="152283" y="152283"/>
                </a:cubicBezTo>
                <a:cubicBezTo>
                  <a:pt x="155471" y="149095"/>
                  <a:pt x="158309" y="145713"/>
                  <a:pt x="160798" y="142136"/>
                </a:cubicBezTo>
                <a:cubicBezTo>
                  <a:pt x="164724" y="136499"/>
                  <a:pt x="172500" y="135138"/>
                  <a:pt x="178137" y="139065"/>
                </a:cubicBezTo>
                <a:cubicBezTo>
                  <a:pt x="183774" y="142992"/>
                  <a:pt x="185135" y="150767"/>
                  <a:pt x="181208" y="156404"/>
                </a:cubicBezTo>
                <a:cubicBezTo>
                  <a:pt x="177904" y="161147"/>
                  <a:pt x="174133" y="165657"/>
                  <a:pt x="169895" y="169895"/>
                </a:cubicBezTo>
                <a:cubicBezTo>
                  <a:pt x="131017" y="208772"/>
                  <a:pt x="67997" y="208772"/>
                  <a:pt x="29158" y="169895"/>
                </a:cubicBezTo>
                <a:cubicBezTo>
                  <a:pt x="-9681" y="131017"/>
                  <a:pt x="-9719" y="68036"/>
                  <a:pt x="29158" y="29158"/>
                </a:cubicBezTo>
                <a:cubicBezTo>
                  <a:pt x="67997" y="-9681"/>
                  <a:pt x="130901" y="-9719"/>
                  <a:pt x="169778" y="29042"/>
                </a:cubicBezTo>
                <a:close/>
              </a:path>
            </a:pathLst>
          </a:custGeom>
          <a:solidFill>
            <a:srgbClr val="22C55E"/>
          </a:solidFill>
          <a:ln/>
        </p:spPr>
      </p:sp>
      <p:sp>
        <p:nvSpPr>
          <p:cNvPr id="51" name="Text 49"/>
          <p:cNvSpPr/>
          <p:nvPr/>
        </p:nvSpPr>
        <p:spPr>
          <a:xfrm>
            <a:off x="4318889"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Resumable</a:t>
            </a:r>
            <a:endParaRPr lang="en-US" sz="1600" dirty="0"/>
          </a:p>
        </p:txBody>
      </p:sp>
      <p:sp>
        <p:nvSpPr>
          <p:cNvPr id="52" name="Shape 50"/>
          <p:cNvSpPr/>
          <p:nvPr/>
        </p:nvSpPr>
        <p:spPr>
          <a:xfrm>
            <a:off x="8123631"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53" name="Shape 51"/>
          <p:cNvSpPr/>
          <p:nvPr/>
        </p:nvSpPr>
        <p:spPr>
          <a:xfrm>
            <a:off x="8123631"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54" name="Shape 52"/>
          <p:cNvSpPr/>
          <p:nvPr/>
        </p:nvSpPr>
        <p:spPr>
          <a:xfrm>
            <a:off x="9889117" y="5962115"/>
            <a:ext cx="223935" cy="199053"/>
          </a:xfrm>
          <a:custGeom>
            <a:avLst/>
            <a:gdLst/>
            <a:ahLst/>
            <a:cxnLst/>
            <a:rect l="l" t="t" r="r" b="b"/>
            <a:pathLst>
              <a:path w="223935" h="199053">
                <a:moveTo>
                  <a:pt x="111967" y="24882"/>
                </a:moveTo>
                <a:cubicBezTo>
                  <a:pt x="153178" y="24882"/>
                  <a:pt x="186612" y="58316"/>
                  <a:pt x="186612" y="99527"/>
                </a:cubicBezTo>
                <a:cubicBezTo>
                  <a:pt x="186612" y="140737"/>
                  <a:pt x="153178" y="174171"/>
                  <a:pt x="111967" y="174171"/>
                </a:cubicBezTo>
                <a:cubicBezTo>
                  <a:pt x="86619" y="174171"/>
                  <a:pt x="64187" y="161536"/>
                  <a:pt x="50696" y="142175"/>
                </a:cubicBezTo>
                <a:cubicBezTo>
                  <a:pt x="46770" y="136538"/>
                  <a:pt x="38994" y="135177"/>
                  <a:pt x="33357" y="139104"/>
                </a:cubicBezTo>
                <a:cubicBezTo>
                  <a:pt x="27720" y="143031"/>
                  <a:pt x="26359" y="150806"/>
                  <a:pt x="30286" y="156443"/>
                </a:cubicBezTo>
                <a:cubicBezTo>
                  <a:pt x="48247" y="182180"/>
                  <a:pt x="78144" y="199053"/>
                  <a:pt x="111967" y="199053"/>
                </a:cubicBezTo>
                <a:cubicBezTo>
                  <a:pt x="166940" y="199053"/>
                  <a:pt x="211494" y="154499"/>
                  <a:pt x="211494" y="99527"/>
                </a:cubicBezTo>
                <a:cubicBezTo>
                  <a:pt x="211494" y="44554"/>
                  <a:pt x="166940" y="0"/>
                  <a:pt x="111967" y="0"/>
                </a:cubicBezTo>
                <a:cubicBezTo>
                  <a:pt x="78649" y="0"/>
                  <a:pt x="49180" y="16367"/>
                  <a:pt x="31102" y="41482"/>
                </a:cubicBezTo>
                <a:lnTo>
                  <a:pt x="31102" y="31102"/>
                </a:lnTo>
                <a:cubicBezTo>
                  <a:pt x="31102" y="24221"/>
                  <a:pt x="25543" y="18661"/>
                  <a:pt x="18661" y="18661"/>
                </a:cubicBezTo>
                <a:cubicBezTo>
                  <a:pt x="11780" y="18661"/>
                  <a:pt x="6220" y="24221"/>
                  <a:pt x="6220" y="31102"/>
                </a:cubicBezTo>
                <a:lnTo>
                  <a:pt x="6220" y="74645"/>
                </a:lnTo>
                <a:cubicBezTo>
                  <a:pt x="6220" y="81526"/>
                  <a:pt x="11780" y="87086"/>
                  <a:pt x="18661" y="87086"/>
                </a:cubicBezTo>
                <a:lnTo>
                  <a:pt x="28225" y="87086"/>
                </a:lnTo>
                <a:cubicBezTo>
                  <a:pt x="28419" y="87086"/>
                  <a:pt x="28614" y="87086"/>
                  <a:pt x="28808" y="87086"/>
                </a:cubicBezTo>
                <a:lnTo>
                  <a:pt x="62243" y="87086"/>
                </a:lnTo>
                <a:cubicBezTo>
                  <a:pt x="69124" y="87086"/>
                  <a:pt x="74684" y="81526"/>
                  <a:pt x="74684" y="74645"/>
                </a:cubicBezTo>
                <a:cubicBezTo>
                  <a:pt x="74684" y="67764"/>
                  <a:pt x="69124" y="62204"/>
                  <a:pt x="62243" y="62204"/>
                </a:cubicBezTo>
                <a:lnTo>
                  <a:pt x="47353" y="62204"/>
                </a:lnTo>
                <a:cubicBezTo>
                  <a:pt x="60221" y="39888"/>
                  <a:pt x="84364" y="24882"/>
                  <a:pt x="111967" y="24882"/>
                </a:cubicBezTo>
                <a:close/>
                <a:moveTo>
                  <a:pt x="121298" y="59094"/>
                </a:moveTo>
                <a:cubicBezTo>
                  <a:pt x="121298" y="53923"/>
                  <a:pt x="117138" y="49763"/>
                  <a:pt x="111967" y="49763"/>
                </a:cubicBezTo>
                <a:cubicBezTo>
                  <a:pt x="106797" y="49763"/>
                  <a:pt x="102637" y="53923"/>
                  <a:pt x="102637" y="59094"/>
                </a:cubicBezTo>
                <a:lnTo>
                  <a:pt x="102637" y="99527"/>
                </a:lnTo>
                <a:cubicBezTo>
                  <a:pt x="102637" y="102015"/>
                  <a:pt x="103609" y="104386"/>
                  <a:pt x="105358" y="106136"/>
                </a:cubicBezTo>
                <a:lnTo>
                  <a:pt x="133350" y="134128"/>
                </a:lnTo>
                <a:cubicBezTo>
                  <a:pt x="137004" y="137782"/>
                  <a:pt x="142914" y="137782"/>
                  <a:pt x="146529" y="134128"/>
                </a:cubicBezTo>
                <a:cubicBezTo>
                  <a:pt x="150145" y="130473"/>
                  <a:pt x="150184" y="124564"/>
                  <a:pt x="146529" y="120948"/>
                </a:cubicBezTo>
                <a:lnTo>
                  <a:pt x="121259" y="95678"/>
                </a:lnTo>
                <a:lnTo>
                  <a:pt x="121259" y="59094"/>
                </a:lnTo>
                <a:close/>
              </a:path>
            </a:pathLst>
          </a:custGeom>
          <a:solidFill>
            <a:srgbClr val="22C55E"/>
          </a:solidFill>
          <a:ln/>
        </p:spPr>
      </p:sp>
      <p:sp>
        <p:nvSpPr>
          <p:cNvPr id="55" name="Text 53"/>
          <p:cNvSpPr/>
          <p:nvPr/>
        </p:nvSpPr>
        <p:spPr>
          <a:xfrm>
            <a:off x="8206570"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Audit Trail</a:t>
            </a:r>
            <a:endParaRPr lang="en-US" sz="1600"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4.5 TECHNICAL DEBUGGING SUMMARY</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Complete Debugging Log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33500"/>
            <a:ext cx="11430000" cy="4191000"/>
          </a:xfrm>
          <a:custGeom>
            <a:avLst/>
            <a:gdLst/>
            <a:ahLst/>
            <a:cxnLst/>
            <a:rect l="l" t="t" r="r" b="b"/>
            <a:pathLst>
              <a:path w="11430000" h="4191000">
                <a:moveTo>
                  <a:pt x="76192" y="0"/>
                </a:moveTo>
                <a:lnTo>
                  <a:pt x="11353808" y="0"/>
                </a:lnTo>
                <a:cubicBezTo>
                  <a:pt x="11395888" y="0"/>
                  <a:pt x="11430000" y="34112"/>
                  <a:pt x="11430000" y="76192"/>
                </a:cubicBezTo>
                <a:lnTo>
                  <a:pt x="11430000" y="4114808"/>
                </a:lnTo>
                <a:cubicBezTo>
                  <a:pt x="11430000" y="4156888"/>
                  <a:pt x="11395888" y="4191000"/>
                  <a:pt x="11353808" y="4191000"/>
                </a:cubicBezTo>
                <a:lnTo>
                  <a:pt x="76192" y="4191000"/>
                </a:lnTo>
                <a:cubicBezTo>
                  <a:pt x="34112" y="4191000"/>
                  <a:pt x="0" y="4156888"/>
                  <a:pt x="0" y="4114808"/>
                </a:cubicBezTo>
                <a:lnTo>
                  <a:pt x="0" y="76192"/>
                </a:lnTo>
                <a:cubicBezTo>
                  <a:pt x="0" y="34141"/>
                  <a:pt x="34141" y="0"/>
                  <a:pt x="76192" y="0"/>
                </a:cubicBezTo>
                <a:close/>
              </a:path>
            </a:pathLst>
          </a:custGeom>
          <a:solidFill>
            <a:srgbClr val="FFFFFF"/>
          </a:solidFill>
          <a:ln/>
          <a:effectLst>
            <a:outerShdw blurRad="142875" dist="95250" dir="5400000" algn="bl" rotWithShape="0">
              <a:srgbClr val="000000">
                <a:alpha val="10196"/>
              </a:srgbClr>
            </a:outerShdw>
          </a:effectLst>
        </p:spPr>
      </p:sp>
      <p:graphicFrame>
        <p:nvGraphicFramePr>
          <p:cNvPr id="28" name="Table 0"/>
          <p:cNvGraphicFramePr>
            <a:graphicFrameLocks noGrp="1"/>
          </p:cNvGraphicFramePr>
          <p:nvPr>
            <p:extLst>
              <p:ext uri="{D42A27DB-BD31-4B8C-83A1-F6EECF244321}">
                <p14:modId xmlns:p14="http://schemas.microsoft.com/office/powerpoint/2010/main" val="1579011935"/>
              </p:ext>
            </p:extLst>
          </p:nvPr>
        </p:nvGraphicFramePr>
        <p:xfrm>
          <a:off x="533400" y="1485900"/>
          <a:ext cx="11125200" cy="2962274"/>
        </p:xfrm>
        <a:graphic>
          <a:graphicData uri="http://schemas.openxmlformats.org/drawingml/2006/table">
            <a:tbl>
              <a:tblPr/>
              <a:tblGrid>
                <a:gridCol w="3286125">
                  <a:extLst>
                    <a:ext uri="{9D8B030D-6E8A-4147-A177-3AD203B41FA5}">
                      <a16:colId xmlns:a16="http://schemas.microsoft.com/office/drawing/2014/main" val="20000"/>
                    </a:ext>
                  </a:extLst>
                </a:gridCol>
                <a:gridCol w="3600450">
                  <a:extLst>
                    <a:ext uri="{9D8B030D-6E8A-4147-A177-3AD203B41FA5}">
                      <a16:colId xmlns:a16="http://schemas.microsoft.com/office/drawing/2014/main" val="20001"/>
                    </a:ext>
                  </a:extLst>
                </a:gridCol>
                <a:gridCol w="4238625">
                  <a:extLst>
                    <a:ext uri="{9D8B030D-6E8A-4147-A177-3AD203B41FA5}">
                      <a16:colId xmlns:a16="http://schemas.microsoft.com/office/drawing/2014/main" val="20002"/>
                    </a:ext>
                  </a:extLst>
                </a:gridCol>
              </a:tblGrid>
              <a:tr h="423182">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Symptom</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Root Cause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Final Resolution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RuntimeError (Size 30522)</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BERT Vocab Mismatch</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Manual Embedding Resizing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CUDA Out of Memory</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Model Multi-loading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CPU/GPU Hybrid Split</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17.5% Accuracy Gap</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Missing Proprietary Weights</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Documented GAP; Bypassed Metrics</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Duplicate Evidence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HTML Scrape Noise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Normalization Fingerprinting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Empty Evidence in JSON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Column Masking Bug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DataFrame Preservation Fix</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5"/>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Results Wiped on Rerun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File Mode 'w'</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Load-Update-Save Cycle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6"/>
                  </a:ext>
                </a:extLst>
              </a:tr>
            </a:tbl>
          </a:graphicData>
        </a:graphic>
      </p:graphicFrame>
      <p:sp>
        <p:nvSpPr>
          <p:cNvPr id="7" name="Shape 4"/>
          <p:cNvSpPr/>
          <p:nvPr/>
        </p:nvSpPr>
        <p:spPr>
          <a:xfrm>
            <a:off x="400050" y="56769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8" name="Shape 5"/>
          <p:cNvSpPr/>
          <p:nvPr/>
        </p:nvSpPr>
        <p:spPr>
          <a:xfrm>
            <a:off x="400050" y="56769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9" name="Text 6"/>
          <p:cNvSpPr/>
          <p:nvPr/>
        </p:nvSpPr>
        <p:spPr>
          <a:xfrm>
            <a:off x="571500" y="58293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Engineering Outcome:</a:t>
            </a:r>
            <a:r>
              <a:rPr lang="en-US" sz="1200" dirty="0">
                <a:solidFill>
                  <a:srgbClr val="1F2937"/>
                </a:solidFill>
                <a:latin typeface="Sorts Mill Goudy" pitchFamily="34" charset="0"/>
                <a:ea typeface="Sorts Mill Goudy" pitchFamily="34" charset="-122"/>
                <a:cs typeface="Sorts Mill Goudy" pitchFamily="34" charset="-120"/>
              </a:rPr>
              <a:t> Through systematic debugging, achieved </a:t>
            </a:r>
            <a:r>
              <a:rPr lang="en-US" sz="1200" b="1" dirty="0">
                <a:solidFill>
                  <a:srgbClr val="1F2937"/>
                </a:solidFill>
                <a:latin typeface="Sorts Mill Goudy" pitchFamily="34" charset="0"/>
                <a:ea typeface="Sorts Mill Goudy" pitchFamily="34" charset="-122"/>
                <a:cs typeface="Sorts Mill Goudy" pitchFamily="34" charset="-120"/>
              </a:rPr>
              <a:t>93.3% processing success rate</a:t>
            </a:r>
            <a:r>
              <a:rPr lang="en-US" sz="1200" dirty="0">
                <a:solidFill>
                  <a:srgbClr val="1F2937"/>
                </a:solidFill>
                <a:latin typeface="Sorts Mill Goudy" pitchFamily="34" charset="0"/>
                <a:ea typeface="Sorts Mill Goudy" pitchFamily="34" charset="-122"/>
                <a:cs typeface="Sorts Mill Goudy" pitchFamily="34" charset="-120"/>
              </a:rPr>
              <a:t> on complex batches, demonstrating technical stability despite the reproducibility gap in model performance.</a:t>
            </a:r>
            <a:endParaRPr lang="en-US" sz="1600" dirty="0"/>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cdn.prod.website-files.com/df59777b9cbb9310a3a9efc18e9b3b67ee90c55c.jpeg"/>
          <p:cNvPicPr>
            <a:picLocks noChangeAspect="1"/>
          </p:cNvPicPr>
          <p:nvPr/>
        </p:nvPicPr>
        <p:blipFill>
          <a:blip r:embed="rId3">
            <a:alphaModFix amt="15000"/>
          </a:blip>
          <a:srcRect t="15673" b="15673"/>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428750"/>
            <a:ext cx="1066800" cy="342900"/>
          </a:xfrm>
          <a:custGeom>
            <a:avLst/>
            <a:gdLst/>
            <a:ahLst/>
            <a:cxnLst/>
            <a:rect l="l" t="t" r="r" b="b"/>
            <a:pathLst>
              <a:path w="1066800" h="342900">
                <a:moveTo>
                  <a:pt x="0" y="0"/>
                </a:moveTo>
                <a:lnTo>
                  <a:pt x="1066800" y="0"/>
                </a:lnTo>
                <a:lnTo>
                  <a:pt x="1066800" y="342900"/>
                </a:lnTo>
                <a:lnTo>
                  <a:pt x="0" y="342900"/>
                </a:lnTo>
                <a:lnTo>
                  <a:pt x="0" y="0"/>
                </a:lnTo>
                <a:close/>
              </a:path>
            </a:pathLst>
          </a:custGeom>
          <a:solidFill>
            <a:srgbClr val="8B0000"/>
          </a:solidFill>
          <a:ln/>
        </p:spPr>
      </p:sp>
      <p:sp>
        <p:nvSpPr>
          <p:cNvPr id="5" name="Text 2"/>
          <p:cNvSpPr/>
          <p:nvPr/>
        </p:nvSpPr>
        <p:spPr>
          <a:xfrm>
            <a:off x="381000" y="1428750"/>
            <a:ext cx="113347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5</a:t>
            </a:r>
            <a:endParaRPr lang="en-US" sz="1600" dirty="0"/>
          </a:p>
        </p:txBody>
      </p:sp>
      <p:sp>
        <p:nvSpPr>
          <p:cNvPr id="6" name="Text 3"/>
          <p:cNvSpPr/>
          <p:nvPr/>
        </p:nvSpPr>
        <p:spPr>
          <a:xfrm>
            <a:off x="381000" y="19240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The 'Ciobama' Audit</a:t>
            </a:r>
            <a:endParaRPr lang="en-US" sz="1600" dirty="0"/>
          </a:p>
        </p:txBody>
      </p:sp>
      <p:sp>
        <p:nvSpPr>
          <p:cNvPr id="7" name="Shape 4"/>
          <p:cNvSpPr/>
          <p:nvPr/>
        </p:nvSpPr>
        <p:spPr>
          <a:xfrm>
            <a:off x="381000" y="26479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9146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Provenance vs Truth gap with data-driven evidence from 1,259 claims across 30 Wikidata items</a:t>
            </a:r>
            <a:endParaRPr lang="en-US" sz="1600" dirty="0"/>
          </a:p>
        </p:txBody>
      </p:sp>
      <p:sp>
        <p:nvSpPr>
          <p:cNvPr id="9" name="Shape 6"/>
          <p:cNvSpPr/>
          <p:nvPr/>
        </p:nvSpPr>
        <p:spPr>
          <a:xfrm>
            <a:off x="400050"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8B0000"/>
          </a:solidFill>
          <a:ln/>
        </p:spPr>
      </p:sp>
      <p:sp>
        <p:nvSpPr>
          <p:cNvPr id="11" name="Text 8"/>
          <p:cNvSpPr/>
          <p:nvPr/>
        </p:nvSpPr>
        <p:spPr>
          <a:xfrm>
            <a:off x="647700" y="4286250"/>
            <a:ext cx="3333750" cy="381000"/>
          </a:xfrm>
          <a:prstGeom prst="rect">
            <a:avLst/>
          </a:prstGeom>
          <a:noFill/>
          <a:ln/>
        </p:spPr>
        <p:txBody>
          <a:bodyPr wrap="square" lIns="0" tIns="0" rIns="0" bIns="0" rtlCol="0" anchor="ctr"/>
          <a:lstStyle/>
          <a:p>
            <a:pPr>
              <a:lnSpc>
                <a:spcPct val="90000"/>
              </a:lnSpc>
            </a:pPr>
            <a:r>
              <a:rPr lang="en-US" sz="2700" b="1" dirty="0">
                <a:solidFill>
                  <a:srgbClr val="8B0000"/>
                </a:solidFill>
                <a:latin typeface="Sorts Mill Goudy" pitchFamily="34" charset="0"/>
                <a:ea typeface="Sorts Mill Goudy" pitchFamily="34" charset="-122"/>
                <a:cs typeface="Sorts Mill Goudy" pitchFamily="34" charset="-120"/>
              </a:rPr>
              <a:t>1,259</a:t>
            </a:r>
            <a:endParaRPr lang="en-US" sz="1600" dirty="0"/>
          </a:p>
        </p:txBody>
      </p:sp>
      <p:sp>
        <p:nvSpPr>
          <p:cNvPr id="12" name="Text 9"/>
          <p:cNvSpPr/>
          <p:nvPr/>
        </p:nvSpPr>
        <p:spPr>
          <a:xfrm>
            <a:off x="647700"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Total Claims</a:t>
            </a:r>
            <a:endParaRPr lang="en-US" sz="1600" dirty="0"/>
          </a:p>
        </p:txBody>
      </p:sp>
      <p:sp>
        <p:nvSpPr>
          <p:cNvPr id="13" name="Text 10"/>
          <p:cNvSpPr/>
          <p:nvPr/>
        </p:nvSpPr>
        <p:spPr>
          <a:xfrm>
            <a:off x="647700"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Analyzed across audit</a:t>
            </a:r>
            <a:endParaRPr lang="en-US" sz="1600" dirty="0"/>
          </a:p>
        </p:txBody>
      </p:sp>
      <p:sp>
        <p:nvSpPr>
          <p:cNvPr id="14" name="Shape 11"/>
          <p:cNvSpPr/>
          <p:nvPr/>
        </p:nvSpPr>
        <p:spPr>
          <a:xfrm>
            <a:off x="4286250"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3B82F6"/>
          </a:solidFill>
          <a:ln/>
        </p:spPr>
      </p:sp>
      <p:sp>
        <p:nvSpPr>
          <p:cNvPr id="16" name="Text 13"/>
          <p:cNvSpPr/>
          <p:nvPr/>
        </p:nvSpPr>
        <p:spPr>
          <a:xfrm>
            <a:off x="4533900" y="4286250"/>
            <a:ext cx="3333750" cy="381000"/>
          </a:xfrm>
          <a:prstGeom prst="rect">
            <a:avLst/>
          </a:prstGeom>
          <a:noFill/>
          <a:ln/>
        </p:spPr>
        <p:txBody>
          <a:bodyPr wrap="square" lIns="0" tIns="0" rIns="0" bIns="0" rtlCol="0" anchor="ctr"/>
          <a:lstStyle/>
          <a:p>
            <a:pPr>
              <a:lnSpc>
                <a:spcPct val="90000"/>
              </a:lnSpc>
            </a:pPr>
            <a:r>
              <a:rPr lang="en-US" sz="2700" b="1" dirty="0">
                <a:solidFill>
                  <a:srgbClr val="3B82F6"/>
                </a:solidFill>
                <a:latin typeface="Sorts Mill Goudy" pitchFamily="34" charset="0"/>
                <a:ea typeface="Sorts Mill Goudy" pitchFamily="34" charset="-122"/>
                <a:cs typeface="Sorts Mill Goudy" pitchFamily="34" charset="-120"/>
              </a:rPr>
              <a:t>30</a:t>
            </a:r>
            <a:endParaRPr lang="en-US" sz="1600" dirty="0"/>
          </a:p>
        </p:txBody>
      </p:sp>
      <p:sp>
        <p:nvSpPr>
          <p:cNvPr id="17" name="Text 14"/>
          <p:cNvSpPr/>
          <p:nvPr/>
        </p:nvSpPr>
        <p:spPr>
          <a:xfrm>
            <a:off x="4533900"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Wikidata Items</a:t>
            </a:r>
            <a:endParaRPr lang="en-US" sz="1600" dirty="0"/>
          </a:p>
        </p:txBody>
      </p:sp>
      <p:sp>
        <p:nvSpPr>
          <p:cNvPr id="18" name="Text 15"/>
          <p:cNvSpPr/>
          <p:nvPr/>
        </p:nvSpPr>
        <p:spPr>
          <a:xfrm>
            <a:off x="4533900"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Diverse entities</a:t>
            </a:r>
            <a:endParaRPr lang="en-US" sz="1600" dirty="0"/>
          </a:p>
        </p:txBody>
      </p:sp>
      <p:sp>
        <p:nvSpPr>
          <p:cNvPr id="19" name="Shape 16"/>
          <p:cNvSpPr/>
          <p:nvPr/>
        </p:nvSpPr>
        <p:spPr>
          <a:xfrm>
            <a:off x="8172451"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22C55E"/>
          </a:solidFill>
          <a:ln/>
        </p:spPr>
      </p:sp>
      <p:sp>
        <p:nvSpPr>
          <p:cNvPr id="21" name="Text 18"/>
          <p:cNvSpPr/>
          <p:nvPr/>
        </p:nvSpPr>
        <p:spPr>
          <a:xfrm>
            <a:off x="8420101" y="4286250"/>
            <a:ext cx="3333750" cy="381000"/>
          </a:xfrm>
          <a:prstGeom prst="rect">
            <a:avLst/>
          </a:prstGeom>
          <a:noFill/>
          <a:ln/>
        </p:spPr>
        <p:txBody>
          <a:bodyPr wrap="square" lIns="0" tIns="0" rIns="0" bIns="0" rtlCol="0" anchor="ctr"/>
          <a:lstStyle/>
          <a:p>
            <a:pPr>
              <a:lnSpc>
                <a:spcPct val="90000"/>
              </a:lnSpc>
            </a:pPr>
            <a:r>
              <a:rPr lang="en-US" sz="2700" b="1" dirty="0">
                <a:solidFill>
                  <a:srgbClr val="22C55E"/>
                </a:solidFill>
                <a:latin typeface="Sorts Mill Goudy" pitchFamily="34" charset="0"/>
                <a:ea typeface="Sorts Mill Goudy" pitchFamily="34" charset="-122"/>
                <a:cs typeface="Sorts Mill Goudy" pitchFamily="34" charset="-120"/>
              </a:rPr>
              <a:t>8</a:t>
            </a:r>
            <a:endParaRPr lang="en-US" sz="1600" dirty="0"/>
          </a:p>
        </p:txBody>
      </p:sp>
      <p:sp>
        <p:nvSpPr>
          <p:cNvPr id="22" name="Text 19"/>
          <p:cNvSpPr/>
          <p:nvPr/>
        </p:nvSpPr>
        <p:spPr>
          <a:xfrm>
            <a:off x="8420101"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Knowledge Domains</a:t>
            </a:r>
            <a:endParaRPr lang="en-US" sz="1600" dirty="0"/>
          </a:p>
        </p:txBody>
      </p:sp>
      <p:sp>
        <p:nvSpPr>
          <p:cNvPr id="23" name="Text 20"/>
          <p:cNvSpPr/>
          <p:nvPr/>
        </p:nvSpPr>
        <p:spPr>
          <a:xfrm>
            <a:off x="8420101"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Comprehensive coverage</a:t>
            </a:r>
            <a:endParaRPr lang="en-US" sz="1600" dirty="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5.1 QUANTITATIVE SCALE</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Baseline Audit Results</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3B82F6"/>
          </a:solidFill>
          <a:ln/>
        </p:spPr>
      </p:sp>
      <p:sp>
        <p:nvSpPr>
          <p:cNvPr id="7" name="Text 5"/>
          <p:cNvSpPr/>
          <p:nvPr/>
        </p:nvSpPr>
        <p:spPr>
          <a:xfrm>
            <a:off x="419100"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3B82F6"/>
                </a:solidFill>
                <a:latin typeface="Sorts Mill Goudy" pitchFamily="34" charset="0"/>
                <a:ea typeface="Sorts Mill Goudy" pitchFamily="34" charset="-122"/>
                <a:cs typeface="Sorts Mill Goudy" pitchFamily="34" charset="-120"/>
              </a:rPr>
              <a:t>1,259</a:t>
            </a:r>
            <a:endParaRPr lang="en-US" sz="1600" dirty="0"/>
          </a:p>
        </p:txBody>
      </p:sp>
      <p:sp>
        <p:nvSpPr>
          <p:cNvPr id="8" name="Text 6"/>
          <p:cNvSpPr/>
          <p:nvPr/>
        </p:nvSpPr>
        <p:spPr>
          <a:xfrm>
            <a:off x="490538"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Total Claims Analyzed</a:t>
            </a:r>
            <a:endParaRPr lang="en-US" sz="1600" dirty="0"/>
          </a:p>
        </p:txBody>
      </p:sp>
      <p:sp>
        <p:nvSpPr>
          <p:cNvPr id="9" name="Text 7"/>
          <p:cNvSpPr/>
          <p:nvPr/>
        </p:nvSpPr>
        <p:spPr>
          <a:xfrm>
            <a:off x="500063"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Comprehensive audit dataset</a:t>
            </a:r>
            <a:endParaRPr lang="en-US" sz="1600" dirty="0"/>
          </a:p>
        </p:txBody>
      </p:sp>
      <p:sp>
        <p:nvSpPr>
          <p:cNvPr id="10" name="Shape 8"/>
          <p:cNvSpPr/>
          <p:nvPr/>
        </p:nvSpPr>
        <p:spPr>
          <a:xfrm>
            <a:off x="4241772"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1" name="Shape 9"/>
          <p:cNvSpPr/>
          <p:nvPr/>
        </p:nvSpPr>
        <p:spPr>
          <a:xfrm>
            <a:off x="4241772"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22C55E"/>
          </a:solidFill>
          <a:ln/>
        </p:spPr>
      </p:sp>
      <p:sp>
        <p:nvSpPr>
          <p:cNvPr id="12" name="Text 10"/>
          <p:cNvSpPr/>
          <p:nvPr/>
        </p:nvSpPr>
        <p:spPr>
          <a:xfrm>
            <a:off x="4279872"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22C55E"/>
                </a:solidFill>
                <a:latin typeface="Sorts Mill Goudy" pitchFamily="34" charset="0"/>
                <a:ea typeface="Sorts Mill Goudy" pitchFamily="34" charset="-122"/>
                <a:cs typeface="Sorts Mill Goudy" pitchFamily="34" charset="-120"/>
              </a:rPr>
              <a:t>30</a:t>
            </a:r>
            <a:endParaRPr lang="en-US" sz="1600" dirty="0"/>
          </a:p>
        </p:txBody>
      </p:sp>
      <p:sp>
        <p:nvSpPr>
          <p:cNvPr id="13" name="Text 11"/>
          <p:cNvSpPr/>
          <p:nvPr/>
        </p:nvSpPr>
        <p:spPr>
          <a:xfrm>
            <a:off x="4351309"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Wikidata Items</a:t>
            </a:r>
            <a:endParaRPr lang="en-US" sz="1600" dirty="0"/>
          </a:p>
        </p:txBody>
      </p:sp>
      <p:sp>
        <p:nvSpPr>
          <p:cNvPr id="14" name="Text 12"/>
          <p:cNvSpPr/>
          <p:nvPr/>
        </p:nvSpPr>
        <p:spPr>
          <a:xfrm>
            <a:off x="4360834"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Diverse entity selection</a:t>
            </a:r>
            <a:endParaRPr lang="en-US" sz="1600" dirty="0"/>
          </a:p>
        </p:txBody>
      </p:sp>
      <p:sp>
        <p:nvSpPr>
          <p:cNvPr id="15" name="Shape 13"/>
          <p:cNvSpPr/>
          <p:nvPr/>
        </p:nvSpPr>
        <p:spPr>
          <a:xfrm>
            <a:off x="8102544"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6" name="Shape 14"/>
          <p:cNvSpPr/>
          <p:nvPr/>
        </p:nvSpPr>
        <p:spPr>
          <a:xfrm>
            <a:off x="8102544"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8B5CF6"/>
          </a:solidFill>
          <a:ln/>
        </p:spPr>
      </p:sp>
      <p:sp>
        <p:nvSpPr>
          <p:cNvPr id="17" name="Text 15"/>
          <p:cNvSpPr/>
          <p:nvPr/>
        </p:nvSpPr>
        <p:spPr>
          <a:xfrm>
            <a:off x="8140644"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8B5CF6"/>
                </a:solidFill>
                <a:latin typeface="Sorts Mill Goudy" pitchFamily="34" charset="0"/>
                <a:ea typeface="Sorts Mill Goudy" pitchFamily="34" charset="-122"/>
                <a:cs typeface="Sorts Mill Goudy" pitchFamily="34" charset="-120"/>
              </a:rPr>
              <a:t>8</a:t>
            </a:r>
            <a:endParaRPr lang="en-US" sz="1600" dirty="0"/>
          </a:p>
        </p:txBody>
      </p:sp>
      <p:sp>
        <p:nvSpPr>
          <p:cNvPr id="18" name="Text 16"/>
          <p:cNvSpPr/>
          <p:nvPr/>
        </p:nvSpPr>
        <p:spPr>
          <a:xfrm>
            <a:off x="8212081"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Knowledge Domains</a:t>
            </a:r>
            <a:endParaRPr lang="en-US" sz="1600" dirty="0"/>
          </a:p>
        </p:txBody>
      </p:sp>
      <p:sp>
        <p:nvSpPr>
          <p:cNvPr id="19" name="Text 17"/>
          <p:cNvSpPr/>
          <p:nvPr/>
        </p:nvSpPr>
        <p:spPr>
          <a:xfrm>
            <a:off x="8221606"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Broad coverage</a:t>
            </a:r>
            <a:endParaRPr lang="en-US" sz="1600" dirty="0"/>
          </a:p>
        </p:txBody>
      </p:sp>
      <p:sp>
        <p:nvSpPr>
          <p:cNvPr id="20" name="Shape 18"/>
          <p:cNvSpPr/>
          <p:nvPr/>
        </p:nvSpPr>
        <p:spPr>
          <a:xfrm>
            <a:off x="381000" y="2838450"/>
            <a:ext cx="5619750" cy="2647950"/>
          </a:xfrm>
          <a:custGeom>
            <a:avLst/>
            <a:gdLst/>
            <a:ahLst/>
            <a:cxnLst/>
            <a:rect l="l" t="t" r="r" b="b"/>
            <a:pathLst>
              <a:path w="5619750" h="2647950">
                <a:moveTo>
                  <a:pt x="38100" y="0"/>
                </a:moveTo>
                <a:lnTo>
                  <a:pt x="5581650" y="0"/>
                </a:lnTo>
                <a:cubicBezTo>
                  <a:pt x="5602678" y="0"/>
                  <a:pt x="5619750" y="17072"/>
                  <a:pt x="5619750" y="38100"/>
                </a:cubicBezTo>
                <a:lnTo>
                  <a:pt x="5619750" y="2571742"/>
                </a:lnTo>
                <a:cubicBezTo>
                  <a:pt x="5619750" y="2613831"/>
                  <a:pt x="5585631" y="2647950"/>
                  <a:pt x="5543542" y="2647950"/>
                </a:cubicBezTo>
                <a:lnTo>
                  <a:pt x="76208" y="2647950"/>
                </a:lnTo>
                <a:cubicBezTo>
                  <a:pt x="34119" y="2647950"/>
                  <a:pt x="0" y="2613831"/>
                  <a:pt x="0" y="2571742"/>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21" name="Shape 19"/>
          <p:cNvSpPr/>
          <p:nvPr/>
        </p:nvSpPr>
        <p:spPr>
          <a:xfrm>
            <a:off x="381000" y="28384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0000"/>
          </a:solidFill>
          <a:ln/>
        </p:spPr>
      </p:sp>
      <p:sp>
        <p:nvSpPr>
          <p:cNvPr id="22" name="Text 20"/>
          <p:cNvSpPr/>
          <p:nvPr/>
        </p:nvSpPr>
        <p:spPr>
          <a:xfrm>
            <a:off x="533400" y="30099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Domain Coverage</a:t>
            </a:r>
            <a:endParaRPr lang="en-US" sz="1600" dirty="0"/>
          </a:p>
        </p:txBody>
      </p:sp>
      <p:sp>
        <p:nvSpPr>
          <p:cNvPr id="23" name="Shape 21"/>
          <p:cNvSpPr/>
          <p:nvPr/>
        </p:nvSpPr>
        <p:spPr>
          <a:xfrm>
            <a:off x="533400" y="33909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24" name="Shape 22"/>
          <p:cNvSpPr/>
          <p:nvPr/>
        </p:nvSpPr>
        <p:spPr>
          <a:xfrm>
            <a:off x="628650" y="3486150"/>
            <a:ext cx="152400" cy="152400"/>
          </a:xfrm>
          <a:custGeom>
            <a:avLst/>
            <a:gdLst/>
            <a:ahLst/>
            <a:cxnLst/>
            <a:rect l="l" t="t" r="r" b="b"/>
            <a:pathLst>
              <a:path w="152400" h="152400">
                <a:moveTo>
                  <a:pt x="71051" y="1518"/>
                </a:moveTo>
                <a:cubicBezTo>
                  <a:pt x="74176" y="-506"/>
                  <a:pt x="78224" y="-506"/>
                  <a:pt x="81349" y="1518"/>
                </a:cubicBezTo>
                <a:lnTo>
                  <a:pt x="148024" y="44381"/>
                </a:lnTo>
                <a:cubicBezTo>
                  <a:pt x="151567" y="46673"/>
                  <a:pt x="153204" y="51018"/>
                  <a:pt x="152013" y="55066"/>
                </a:cubicBezTo>
                <a:cubicBezTo>
                  <a:pt x="150822" y="59115"/>
                  <a:pt x="147102" y="61912"/>
                  <a:pt x="142875" y="61912"/>
                </a:cubicBezTo>
                <a:lnTo>
                  <a:pt x="133350" y="61912"/>
                </a:lnTo>
                <a:lnTo>
                  <a:pt x="133350" y="123825"/>
                </a:lnTo>
                <a:lnTo>
                  <a:pt x="148590" y="135255"/>
                </a:lnTo>
                <a:cubicBezTo>
                  <a:pt x="151001" y="137041"/>
                  <a:pt x="152400" y="139869"/>
                  <a:pt x="152400" y="142875"/>
                </a:cubicBezTo>
                <a:cubicBezTo>
                  <a:pt x="152400" y="148144"/>
                  <a:pt x="148144" y="152400"/>
                  <a:pt x="142875" y="152400"/>
                </a:cubicBezTo>
                <a:lnTo>
                  <a:pt x="9525" y="152400"/>
                </a:lnTo>
                <a:cubicBezTo>
                  <a:pt x="4256" y="152400"/>
                  <a:pt x="0" y="148144"/>
                  <a:pt x="0" y="142875"/>
                </a:cubicBezTo>
                <a:cubicBezTo>
                  <a:pt x="0" y="139869"/>
                  <a:pt x="1399" y="137041"/>
                  <a:pt x="3810" y="135255"/>
                </a:cubicBezTo>
                <a:lnTo>
                  <a:pt x="19050" y="123825"/>
                </a:lnTo>
                <a:lnTo>
                  <a:pt x="19050" y="123825"/>
                </a:lnTo>
                <a:lnTo>
                  <a:pt x="19050" y="61912"/>
                </a:lnTo>
                <a:lnTo>
                  <a:pt x="9525" y="61912"/>
                </a:lnTo>
                <a:cubicBezTo>
                  <a:pt x="5298" y="61912"/>
                  <a:pt x="1578" y="59115"/>
                  <a:pt x="387" y="55066"/>
                </a:cubicBezTo>
                <a:cubicBezTo>
                  <a:pt x="-804" y="51018"/>
                  <a:pt x="833" y="46643"/>
                  <a:pt x="4376" y="44381"/>
                </a:cubicBezTo>
                <a:lnTo>
                  <a:pt x="71051" y="1518"/>
                </a:lnTo>
                <a:close/>
                <a:moveTo>
                  <a:pt x="100013" y="61912"/>
                </a:moveTo>
                <a:lnTo>
                  <a:pt x="100013" y="123825"/>
                </a:lnTo>
                <a:lnTo>
                  <a:pt x="119062" y="123825"/>
                </a:lnTo>
                <a:lnTo>
                  <a:pt x="119062" y="61912"/>
                </a:lnTo>
                <a:lnTo>
                  <a:pt x="100013" y="61912"/>
                </a:lnTo>
                <a:close/>
                <a:moveTo>
                  <a:pt x="66675" y="123825"/>
                </a:moveTo>
                <a:lnTo>
                  <a:pt x="85725" y="123825"/>
                </a:lnTo>
                <a:lnTo>
                  <a:pt x="85725" y="61912"/>
                </a:lnTo>
                <a:lnTo>
                  <a:pt x="66675" y="61912"/>
                </a:lnTo>
                <a:lnTo>
                  <a:pt x="66675" y="123825"/>
                </a:lnTo>
                <a:close/>
                <a:moveTo>
                  <a:pt x="33338" y="61912"/>
                </a:moveTo>
                <a:lnTo>
                  <a:pt x="33338" y="123825"/>
                </a:lnTo>
                <a:lnTo>
                  <a:pt x="52388" y="123825"/>
                </a:lnTo>
                <a:lnTo>
                  <a:pt x="52388" y="61912"/>
                </a:lnTo>
                <a:lnTo>
                  <a:pt x="33338" y="61912"/>
                </a:lnTo>
                <a:close/>
              </a:path>
            </a:pathLst>
          </a:custGeom>
          <a:solidFill>
            <a:srgbClr val="8B0000"/>
          </a:solidFill>
          <a:ln/>
        </p:spPr>
      </p:sp>
      <p:sp>
        <p:nvSpPr>
          <p:cNvPr id="25" name="Text 23"/>
          <p:cNvSpPr/>
          <p:nvPr/>
        </p:nvSpPr>
        <p:spPr>
          <a:xfrm>
            <a:off x="876300" y="3467100"/>
            <a:ext cx="4953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History</a:t>
            </a:r>
            <a:endParaRPr lang="en-US" sz="1600" dirty="0"/>
          </a:p>
        </p:txBody>
      </p:sp>
      <p:sp>
        <p:nvSpPr>
          <p:cNvPr id="26" name="Shape 24"/>
          <p:cNvSpPr/>
          <p:nvPr/>
        </p:nvSpPr>
        <p:spPr>
          <a:xfrm>
            <a:off x="3228975" y="33909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27" name="Shape 25"/>
          <p:cNvSpPr/>
          <p:nvPr/>
        </p:nvSpPr>
        <p:spPr>
          <a:xfrm>
            <a:off x="3333750" y="3486150"/>
            <a:ext cx="133350" cy="152400"/>
          </a:xfrm>
          <a:custGeom>
            <a:avLst/>
            <a:gdLst/>
            <a:ahLst/>
            <a:cxnLst/>
            <a:rect l="l" t="t" r="r" b="b"/>
            <a:pathLst>
              <a:path w="133350" h="152400">
                <a:moveTo>
                  <a:pt x="66675" y="73819"/>
                </a:moveTo>
                <a:cubicBezTo>
                  <a:pt x="46961" y="73819"/>
                  <a:pt x="30956" y="57814"/>
                  <a:pt x="30956" y="38100"/>
                </a:cubicBezTo>
                <a:cubicBezTo>
                  <a:pt x="30956" y="18386"/>
                  <a:pt x="46961" y="2381"/>
                  <a:pt x="66675" y="2381"/>
                </a:cubicBezTo>
                <a:cubicBezTo>
                  <a:pt x="86389" y="2381"/>
                  <a:pt x="102394" y="18386"/>
                  <a:pt x="102394" y="38100"/>
                </a:cubicBezTo>
                <a:cubicBezTo>
                  <a:pt x="102394" y="57814"/>
                  <a:pt x="86389" y="73819"/>
                  <a:pt x="66675" y="73819"/>
                </a:cubicBezTo>
                <a:close/>
                <a:moveTo>
                  <a:pt x="57596" y="90488"/>
                </a:moveTo>
                <a:lnTo>
                  <a:pt x="75754" y="90488"/>
                </a:lnTo>
                <a:cubicBezTo>
                  <a:pt x="78641" y="90488"/>
                  <a:pt x="80962" y="92809"/>
                  <a:pt x="80962" y="95696"/>
                </a:cubicBezTo>
                <a:cubicBezTo>
                  <a:pt x="80962" y="96947"/>
                  <a:pt x="80516" y="98137"/>
                  <a:pt x="79712" y="99090"/>
                </a:cubicBezTo>
                <a:lnTo>
                  <a:pt x="71557" y="108615"/>
                </a:lnTo>
                <a:lnTo>
                  <a:pt x="80784" y="142875"/>
                </a:lnTo>
                <a:lnTo>
                  <a:pt x="80962" y="142875"/>
                </a:lnTo>
                <a:lnTo>
                  <a:pt x="91261" y="101650"/>
                </a:lnTo>
                <a:cubicBezTo>
                  <a:pt x="91916" y="99060"/>
                  <a:pt x="94565" y="97482"/>
                  <a:pt x="97066" y="98435"/>
                </a:cubicBezTo>
                <a:cubicBezTo>
                  <a:pt x="115491" y="105460"/>
                  <a:pt x="128588" y="123319"/>
                  <a:pt x="128588" y="144214"/>
                </a:cubicBezTo>
                <a:cubicBezTo>
                  <a:pt x="128588" y="148709"/>
                  <a:pt x="124926" y="152370"/>
                  <a:pt x="120432" y="152370"/>
                </a:cubicBezTo>
                <a:lnTo>
                  <a:pt x="12918" y="152400"/>
                </a:lnTo>
                <a:cubicBezTo>
                  <a:pt x="8424" y="152400"/>
                  <a:pt x="4763" y="148739"/>
                  <a:pt x="4763" y="144244"/>
                </a:cubicBezTo>
                <a:cubicBezTo>
                  <a:pt x="4763" y="123349"/>
                  <a:pt x="17859" y="105489"/>
                  <a:pt x="36284" y="98465"/>
                </a:cubicBezTo>
                <a:cubicBezTo>
                  <a:pt x="38785" y="97512"/>
                  <a:pt x="41434" y="99090"/>
                  <a:pt x="42089" y="101679"/>
                </a:cubicBezTo>
                <a:lnTo>
                  <a:pt x="52388" y="142905"/>
                </a:lnTo>
                <a:lnTo>
                  <a:pt x="52566" y="142905"/>
                </a:lnTo>
                <a:lnTo>
                  <a:pt x="61793" y="108645"/>
                </a:lnTo>
                <a:lnTo>
                  <a:pt x="53638" y="99120"/>
                </a:lnTo>
                <a:cubicBezTo>
                  <a:pt x="52834" y="98167"/>
                  <a:pt x="52388" y="96976"/>
                  <a:pt x="52388" y="95726"/>
                </a:cubicBezTo>
                <a:cubicBezTo>
                  <a:pt x="52388" y="92839"/>
                  <a:pt x="54709" y="90517"/>
                  <a:pt x="57596" y="90517"/>
                </a:cubicBezTo>
                <a:close/>
              </a:path>
            </a:pathLst>
          </a:custGeom>
          <a:solidFill>
            <a:srgbClr val="8B0000"/>
          </a:solidFill>
          <a:ln/>
        </p:spPr>
      </p:sp>
      <p:sp>
        <p:nvSpPr>
          <p:cNvPr id="28" name="Text 26"/>
          <p:cNvSpPr/>
          <p:nvPr/>
        </p:nvSpPr>
        <p:spPr>
          <a:xfrm>
            <a:off x="3571875" y="3467100"/>
            <a:ext cx="111442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Politics &amp; Leaders</a:t>
            </a:r>
            <a:endParaRPr lang="en-US" sz="1600" dirty="0"/>
          </a:p>
        </p:txBody>
      </p:sp>
      <p:sp>
        <p:nvSpPr>
          <p:cNvPr id="29" name="Shape 27"/>
          <p:cNvSpPr/>
          <p:nvPr/>
        </p:nvSpPr>
        <p:spPr>
          <a:xfrm>
            <a:off x="533400" y="38100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0" name="Shape 28"/>
          <p:cNvSpPr/>
          <p:nvPr/>
        </p:nvSpPr>
        <p:spPr>
          <a:xfrm>
            <a:off x="638175" y="3905250"/>
            <a:ext cx="133350" cy="152400"/>
          </a:xfrm>
          <a:custGeom>
            <a:avLst/>
            <a:gdLst/>
            <a:ahLst/>
            <a:cxnLst/>
            <a:rect l="l" t="t" r="r" b="b"/>
            <a:pathLst>
              <a:path w="133350" h="152400">
                <a:moveTo>
                  <a:pt x="85725" y="0"/>
                </a:moveTo>
                <a:lnTo>
                  <a:pt x="38100" y="0"/>
                </a:lnTo>
                <a:cubicBezTo>
                  <a:pt x="32831" y="0"/>
                  <a:pt x="28575" y="4256"/>
                  <a:pt x="28575" y="9525"/>
                </a:cubicBezTo>
                <a:cubicBezTo>
                  <a:pt x="28575" y="14794"/>
                  <a:pt x="32831" y="19050"/>
                  <a:pt x="38100" y="19050"/>
                </a:cubicBezTo>
                <a:lnTo>
                  <a:pt x="38100" y="64145"/>
                </a:lnTo>
                <a:lnTo>
                  <a:pt x="2232" y="126891"/>
                </a:lnTo>
                <a:cubicBezTo>
                  <a:pt x="774" y="129480"/>
                  <a:pt x="0" y="132368"/>
                  <a:pt x="0" y="135344"/>
                </a:cubicBezTo>
                <a:cubicBezTo>
                  <a:pt x="0" y="144780"/>
                  <a:pt x="7620" y="152400"/>
                  <a:pt x="17056" y="152400"/>
                </a:cubicBezTo>
                <a:lnTo>
                  <a:pt x="116294" y="152400"/>
                </a:lnTo>
                <a:cubicBezTo>
                  <a:pt x="125700" y="152400"/>
                  <a:pt x="133350" y="144780"/>
                  <a:pt x="133350" y="135344"/>
                </a:cubicBezTo>
                <a:cubicBezTo>
                  <a:pt x="133350" y="132368"/>
                  <a:pt x="132576" y="129451"/>
                  <a:pt x="131118" y="126891"/>
                </a:cubicBezTo>
                <a:lnTo>
                  <a:pt x="95250" y="64145"/>
                </a:lnTo>
                <a:lnTo>
                  <a:pt x="95250" y="19050"/>
                </a:lnTo>
                <a:cubicBezTo>
                  <a:pt x="100519" y="19050"/>
                  <a:pt x="104775" y="14794"/>
                  <a:pt x="104775" y="9525"/>
                </a:cubicBezTo>
                <a:cubicBezTo>
                  <a:pt x="104775" y="4256"/>
                  <a:pt x="100519" y="0"/>
                  <a:pt x="95250" y="0"/>
                </a:cubicBezTo>
                <a:lnTo>
                  <a:pt x="85725" y="0"/>
                </a:lnTo>
                <a:close/>
                <a:moveTo>
                  <a:pt x="57150" y="64145"/>
                </a:moveTo>
                <a:lnTo>
                  <a:pt x="57150" y="19050"/>
                </a:lnTo>
                <a:lnTo>
                  <a:pt x="76200" y="19050"/>
                </a:lnTo>
                <a:lnTo>
                  <a:pt x="76200" y="64145"/>
                </a:lnTo>
                <a:cubicBezTo>
                  <a:pt x="76200" y="67449"/>
                  <a:pt x="77063" y="70723"/>
                  <a:pt x="78700" y="73610"/>
                </a:cubicBezTo>
                <a:lnTo>
                  <a:pt x="91083" y="95250"/>
                </a:lnTo>
                <a:lnTo>
                  <a:pt x="42267" y="95250"/>
                </a:lnTo>
                <a:lnTo>
                  <a:pt x="54650" y="73610"/>
                </a:lnTo>
                <a:cubicBezTo>
                  <a:pt x="56287" y="70723"/>
                  <a:pt x="57150" y="67479"/>
                  <a:pt x="57150" y="64145"/>
                </a:cubicBezTo>
                <a:close/>
              </a:path>
            </a:pathLst>
          </a:custGeom>
          <a:solidFill>
            <a:srgbClr val="8B0000"/>
          </a:solidFill>
          <a:ln/>
        </p:spPr>
      </p:sp>
      <p:sp>
        <p:nvSpPr>
          <p:cNvPr id="31" name="Text 29"/>
          <p:cNvSpPr/>
          <p:nvPr/>
        </p:nvSpPr>
        <p:spPr>
          <a:xfrm>
            <a:off x="876300" y="3886200"/>
            <a:ext cx="13525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Science &amp; Discoveries</a:t>
            </a:r>
            <a:endParaRPr lang="en-US" sz="1600" dirty="0"/>
          </a:p>
        </p:txBody>
      </p:sp>
      <p:sp>
        <p:nvSpPr>
          <p:cNvPr id="32" name="Shape 30"/>
          <p:cNvSpPr/>
          <p:nvPr/>
        </p:nvSpPr>
        <p:spPr>
          <a:xfrm>
            <a:off x="3228975" y="38100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3" name="Shape 31"/>
          <p:cNvSpPr/>
          <p:nvPr/>
        </p:nvSpPr>
        <p:spPr>
          <a:xfrm>
            <a:off x="3324225" y="3905250"/>
            <a:ext cx="152400" cy="152400"/>
          </a:xfrm>
          <a:custGeom>
            <a:avLst/>
            <a:gdLst/>
            <a:ahLst/>
            <a:cxnLst/>
            <a:rect l="l" t="t" r="r" b="b"/>
            <a:pathLst>
              <a:path w="152400" h="152400">
                <a:moveTo>
                  <a:pt x="152400" y="76200"/>
                </a:moveTo>
                <a:cubicBezTo>
                  <a:pt x="152400" y="76468"/>
                  <a:pt x="152400" y="76736"/>
                  <a:pt x="152400" y="77004"/>
                </a:cubicBezTo>
                <a:cubicBezTo>
                  <a:pt x="152281" y="87868"/>
                  <a:pt x="142399" y="95250"/>
                  <a:pt x="131534" y="95250"/>
                </a:cubicBezTo>
                <a:lnTo>
                  <a:pt x="102394" y="95250"/>
                </a:lnTo>
                <a:cubicBezTo>
                  <a:pt x="94506" y="95250"/>
                  <a:pt x="88106" y="101650"/>
                  <a:pt x="88106" y="109537"/>
                </a:cubicBezTo>
                <a:cubicBezTo>
                  <a:pt x="88106" y="110550"/>
                  <a:pt x="88225" y="111532"/>
                  <a:pt x="88404" y="112484"/>
                </a:cubicBezTo>
                <a:cubicBezTo>
                  <a:pt x="89029" y="115520"/>
                  <a:pt x="90339" y="118437"/>
                  <a:pt x="91619" y="121384"/>
                </a:cubicBezTo>
                <a:cubicBezTo>
                  <a:pt x="93434" y="125492"/>
                  <a:pt x="95220" y="129570"/>
                  <a:pt x="95220" y="133886"/>
                </a:cubicBezTo>
                <a:cubicBezTo>
                  <a:pt x="95220" y="143351"/>
                  <a:pt x="88791" y="151954"/>
                  <a:pt x="79325" y="152340"/>
                </a:cubicBezTo>
                <a:cubicBezTo>
                  <a:pt x="78284" y="152370"/>
                  <a:pt x="77242" y="152400"/>
                  <a:pt x="76170" y="152400"/>
                </a:cubicBezTo>
                <a:cubicBezTo>
                  <a:pt x="34082" y="152400"/>
                  <a:pt x="-30" y="118289"/>
                  <a:pt x="-30" y="76200"/>
                </a:cubicBezTo>
                <a:cubicBezTo>
                  <a:pt x="-30" y="34111"/>
                  <a:pt x="34111" y="0"/>
                  <a:pt x="76200" y="0"/>
                </a:cubicBezTo>
                <a:cubicBezTo>
                  <a:pt x="118289" y="0"/>
                  <a:pt x="152400" y="34111"/>
                  <a:pt x="152400" y="76200"/>
                </a:cubicBezTo>
                <a:close/>
                <a:moveTo>
                  <a:pt x="38100" y="85725"/>
                </a:moveTo>
                <a:cubicBezTo>
                  <a:pt x="38100" y="80468"/>
                  <a:pt x="33832" y="76200"/>
                  <a:pt x="28575" y="76200"/>
                </a:cubicBezTo>
                <a:cubicBezTo>
                  <a:pt x="23318" y="76200"/>
                  <a:pt x="19050" y="80468"/>
                  <a:pt x="19050" y="85725"/>
                </a:cubicBezTo>
                <a:cubicBezTo>
                  <a:pt x="19050" y="90982"/>
                  <a:pt x="23318" y="95250"/>
                  <a:pt x="28575" y="95250"/>
                </a:cubicBezTo>
                <a:cubicBezTo>
                  <a:pt x="33832" y="95250"/>
                  <a:pt x="38100" y="90982"/>
                  <a:pt x="38100" y="85725"/>
                </a:cubicBezTo>
                <a:close/>
                <a:moveTo>
                  <a:pt x="38100" y="57150"/>
                </a:moveTo>
                <a:cubicBezTo>
                  <a:pt x="43357" y="57150"/>
                  <a:pt x="47625" y="52882"/>
                  <a:pt x="47625" y="47625"/>
                </a:cubicBezTo>
                <a:cubicBezTo>
                  <a:pt x="47625" y="42368"/>
                  <a:pt x="43357" y="38100"/>
                  <a:pt x="38100" y="38100"/>
                </a:cubicBezTo>
                <a:cubicBezTo>
                  <a:pt x="32843" y="38100"/>
                  <a:pt x="28575" y="42368"/>
                  <a:pt x="28575" y="47625"/>
                </a:cubicBezTo>
                <a:cubicBezTo>
                  <a:pt x="28575" y="52882"/>
                  <a:pt x="32843" y="57150"/>
                  <a:pt x="38100" y="57150"/>
                </a:cubicBezTo>
                <a:close/>
                <a:moveTo>
                  <a:pt x="85725" y="28575"/>
                </a:moveTo>
                <a:cubicBezTo>
                  <a:pt x="85725" y="23318"/>
                  <a:pt x="81457" y="19050"/>
                  <a:pt x="76200" y="19050"/>
                </a:cubicBezTo>
                <a:cubicBezTo>
                  <a:pt x="70943" y="19050"/>
                  <a:pt x="66675" y="23318"/>
                  <a:pt x="66675" y="28575"/>
                </a:cubicBezTo>
                <a:cubicBezTo>
                  <a:pt x="66675" y="33832"/>
                  <a:pt x="70943" y="38100"/>
                  <a:pt x="76200" y="38100"/>
                </a:cubicBezTo>
                <a:cubicBezTo>
                  <a:pt x="81457" y="38100"/>
                  <a:pt x="85725" y="33832"/>
                  <a:pt x="85725" y="28575"/>
                </a:cubicBezTo>
                <a:close/>
                <a:moveTo>
                  <a:pt x="114300" y="57150"/>
                </a:moveTo>
                <a:cubicBezTo>
                  <a:pt x="119557" y="57150"/>
                  <a:pt x="123825" y="52882"/>
                  <a:pt x="123825" y="47625"/>
                </a:cubicBezTo>
                <a:cubicBezTo>
                  <a:pt x="123825" y="42368"/>
                  <a:pt x="119557" y="38100"/>
                  <a:pt x="114300" y="38100"/>
                </a:cubicBezTo>
                <a:cubicBezTo>
                  <a:pt x="109043" y="38100"/>
                  <a:pt x="104775" y="42368"/>
                  <a:pt x="104775" y="47625"/>
                </a:cubicBezTo>
                <a:cubicBezTo>
                  <a:pt x="104775" y="52882"/>
                  <a:pt x="109043" y="57150"/>
                  <a:pt x="114300" y="57150"/>
                </a:cubicBezTo>
                <a:close/>
              </a:path>
            </a:pathLst>
          </a:custGeom>
          <a:solidFill>
            <a:srgbClr val="8B0000"/>
          </a:solidFill>
          <a:ln/>
        </p:spPr>
      </p:sp>
      <p:sp>
        <p:nvSpPr>
          <p:cNvPr id="34" name="Text 32"/>
          <p:cNvSpPr/>
          <p:nvPr/>
        </p:nvSpPr>
        <p:spPr>
          <a:xfrm>
            <a:off x="3571875" y="3886200"/>
            <a:ext cx="15144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Cultural Heritage &amp; Arts</a:t>
            </a:r>
            <a:endParaRPr lang="en-US" sz="1600" dirty="0"/>
          </a:p>
        </p:txBody>
      </p:sp>
      <p:sp>
        <p:nvSpPr>
          <p:cNvPr id="35" name="Shape 33"/>
          <p:cNvSpPr/>
          <p:nvPr/>
        </p:nvSpPr>
        <p:spPr>
          <a:xfrm>
            <a:off x="533400" y="42291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6" name="Shape 34"/>
          <p:cNvSpPr/>
          <p:nvPr/>
        </p:nvSpPr>
        <p:spPr>
          <a:xfrm>
            <a:off x="628650" y="4324350"/>
            <a:ext cx="152400" cy="152400"/>
          </a:xfrm>
          <a:custGeom>
            <a:avLst/>
            <a:gdLst/>
            <a:ahLst/>
            <a:cxnLst/>
            <a:rect l="l" t="t" r="r" b="b"/>
            <a:pathLst>
              <a:path w="152400" h="152400">
                <a:moveTo>
                  <a:pt x="104745" y="83344"/>
                </a:moveTo>
                <a:lnTo>
                  <a:pt x="47923" y="83344"/>
                </a:lnTo>
                <a:cubicBezTo>
                  <a:pt x="48786" y="102543"/>
                  <a:pt x="53042" y="120223"/>
                  <a:pt x="59085" y="133171"/>
                </a:cubicBezTo>
                <a:cubicBezTo>
                  <a:pt x="62478" y="140464"/>
                  <a:pt x="66139" y="145613"/>
                  <a:pt x="69533" y="148769"/>
                </a:cubicBezTo>
                <a:cubicBezTo>
                  <a:pt x="72866" y="151894"/>
                  <a:pt x="75158" y="152400"/>
                  <a:pt x="76349" y="152400"/>
                </a:cubicBezTo>
                <a:cubicBezTo>
                  <a:pt x="77539" y="152400"/>
                  <a:pt x="79831" y="151894"/>
                  <a:pt x="83165" y="148769"/>
                </a:cubicBezTo>
                <a:cubicBezTo>
                  <a:pt x="86558" y="145613"/>
                  <a:pt x="90220" y="140434"/>
                  <a:pt x="93613" y="133171"/>
                </a:cubicBezTo>
                <a:cubicBezTo>
                  <a:pt x="99655" y="120223"/>
                  <a:pt x="103912" y="102543"/>
                  <a:pt x="104775" y="83344"/>
                </a:cubicBezTo>
                <a:close/>
                <a:moveTo>
                  <a:pt x="47893" y="69056"/>
                </a:moveTo>
                <a:lnTo>
                  <a:pt x="104715" y="69056"/>
                </a:lnTo>
                <a:cubicBezTo>
                  <a:pt x="103882" y="49857"/>
                  <a:pt x="99626" y="32177"/>
                  <a:pt x="93583" y="19229"/>
                </a:cubicBezTo>
                <a:cubicBezTo>
                  <a:pt x="90190" y="11966"/>
                  <a:pt x="86529" y="6787"/>
                  <a:pt x="83135" y="3631"/>
                </a:cubicBezTo>
                <a:cubicBezTo>
                  <a:pt x="79802" y="506"/>
                  <a:pt x="77510" y="0"/>
                  <a:pt x="76319" y="0"/>
                </a:cubicBezTo>
                <a:cubicBezTo>
                  <a:pt x="75128" y="0"/>
                  <a:pt x="72836" y="506"/>
                  <a:pt x="69503" y="3631"/>
                </a:cubicBezTo>
                <a:cubicBezTo>
                  <a:pt x="66109" y="6787"/>
                  <a:pt x="62448" y="11966"/>
                  <a:pt x="59055" y="19229"/>
                </a:cubicBezTo>
                <a:cubicBezTo>
                  <a:pt x="53013" y="32177"/>
                  <a:pt x="48756" y="49857"/>
                  <a:pt x="47893" y="69056"/>
                </a:cubicBezTo>
                <a:close/>
                <a:moveTo>
                  <a:pt x="33605" y="69056"/>
                </a:moveTo>
                <a:cubicBezTo>
                  <a:pt x="34647" y="43577"/>
                  <a:pt x="41225" y="19913"/>
                  <a:pt x="50840" y="4376"/>
                </a:cubicBezTo>
                <a:cubicBezTo>
                  <a:pt x="23426" y="14079"/>
                  <a:pt x="3244" y="39052"/>
                  <a:pt x="446" y="69056"/>
                </a:cubicBezTo>
                <a:lnTo>
                  <a:pt x="33605" y="69056"/>
                </a:lnTo>
                <a:close/>
                <a:moveTo>
                  <a:pt x="446" y="83344"/>
                </a:moveTo>
                <a:cubicBezTo>
                  <a:pt x="3244" y="113348"/>
                  <a:pt x="23426" y="138321"/>
                  <a:pt x="50840" y="148024"/>
                </a:cubicBezTo>
                <a:cubicBezTo>
                  <a:pt x="41225" y="132487"/>
                  <a:pt x="34647" y="108823"/>
                  <a:pt x="33605" y="83344"/>
                </a:cubicBezTo>
                <a:lnTo>
                  <a:pt x="446" y="83344"/>
                </a:lnTo>
                <a:close/>
                <a:moveTo>
                  <a:pt x="119033" y="83344"/>
                </a:moveTo>
                <a:cubicBezTo>
                  <a:pt x="117991" y="108823"/>
                  <a:pt x="111413" y="132487"/>
                  <a:pt x="101798" y="148024"/>
                </a:cubicBezTo>
                <a:cubicBezTo>
                  <a:pt x="129213" y="138291"/>
                  <a:pt x="149394" y="113348"/>
                  <a:pt x="152192" y="83344"/>
                </a:cubicBezTo>
                <a:lnTo>
                  <a:pt x="119033" y="83344"/>
                </a:lnTo>
                <a:close/>
                <a:moveTo>
                  <a:pt x="152192" y="69056"/>
                </a:moveTo>
                <a:cubicBezTo>
                  <a:pt x="149394" y="39052"/>
                  <a:pt x="129213" y="14079"/>
                  <a:pt x="101798" y="4376"/>
                </a:cubicBezTo>
                <a:cubicBezTo>
                  <a:pt x="111413" y="19913"/>
                  <a:pt x="117991" y="43577"/>
                  <a:pt x="119033" y="69056"/>
                </a:cubicBezTo>
                <a:lnTo>
                  <a:pt x="152192" y="69056"/>
                </a:lnTo>
                <a:close/>
              </a:path>
            </a:pathLst>
          </a:custGeom>
          <a:solidFill>
            <a:srgbClr val="8B0000"/>
          </a:solidFill>
          <a:ln/>
        </p:spPr>
      </p:sp>
      <p:sp>
        <p:nvSpPr>
          <p:cNvPr id="37" name="Text 35"/>
          <p:cNvSpPr/>
          <p:nvPr/>
        </p:nvSpPr>
        <p:spPr>
          <a:xfrm>
            <a:off x="876300" y="4305300"/>
            <a:ext cx="12382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Geography &amp; Places</a:t>
            </a:r>
            <a:endParaRPr lang="en-US" sz="1600" dirty="0"/>
          </a:p>
        </p:txBody>
      </p:sp>
      <p:sp>
        <p:nvSpPr>
          <p:cNvPr id="38" name="Shape 36"/>
          <p:cNvSpPr/>
          <p:nvPr/>
        </p:nvSpPr>
        <p:spPr>
          <a:xfrm>
            <a:off x="3228975" y="42291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9" name="Shape 37"/>
          <p:cNvSpPr/>
          <p:nvPr/>
        </p:nvSpPr>
        <p:spPr>
          <a:xfrm>
            <a:off x="3343275" y="4324350"/>
            <a:ext cx="114300" cy="152400"/>
          </a:xfrm>
          <a:custGeom>
            <a:avLst/>
            <a:gdLst/>
            <a:ahLst/>
            <a:cxnLst/>
            <a:rect l="l" t="t" r="r" b="b"/>
            <a:pathLst>
              <a:path w="114300" h="152400">
                <a:moveTo>
                  <a:pt x="19050" y="0"/>
                </a:moveTo>
                <a:cubicBezTo>
                  <a:pt x="8543" y="0"/>
                  <a:pt x="0" y="8543"/>
                  <a:pt x="0" y="19050"/>
                </a:cubicBezTo>
                <a:lnTo>
                  <a:pt x="0" y="133350"/>
                </a:lnTo>
                <a:cubicBezTo>
                  <a:pt x="0" y="143857"/>
                  <a:pt x="8543" y="152400"/>
                  <a:pt x="19050" y="152400"/>
                </a:cubicBezTo>
                <a:lnTo>
                  <a:pt x="95250" y="152400"/>
                </a:lnTo>
                <a:cubicBezTo>
                  <a:pt x="105757" y="152400"/>
                  <a:pt x="114300" y="143857"/>
                  <a:pt x="114300" y="133350"/>
                </a:cubicBezTo>
                <a:lnTo>
                  <a:pt x="114300" y="19050"/>
                </a:lnTo>
                <a:cubicBezTo>
                  <a:pt x="114300" y="8543"/>
                  <a:pt x="105757" y="0"/>
                  <a:pt x="95250" y="0"/>
                </a:cubicBezTo>
                <a:lnTo>
                  <a:pt x="19050" y="0"/>
                </a:lnTo>
                <a:close/>
                <a:moveTo>
                  <a:pt x="52388" y="104775"/>
                </a:moveTo>
                <a:lnTo>
                  <a:pt x="61912" y="104775"/>
                </a:lnTo>
                <a:cubicBezTo>
                  <a:pt x="67181" y="104775"/>
                  <a:pt x="71438" y="109031"/>
                  <a:pt x="71438" y="114300"/>
                </a:cubicBezTo>
                <a:lnTo>
                  <a:pt x="71438" y="138113"/>
                </a:lnTo>
                <a:lnTo>
                  <a:pt x="42863" y="138113"/>
                </a:lnTo>
                <a:lnTo>
                  <a:pt x="42863" y="114300"/>
                </a:lnTo>
                <a:cubicBezTo>
                  <a:pt x="42863" y="109031"/>
                  <a:pt x="47119" y="104775"/>
                  <a:pt x="52388" y="104775"/>
                </a:cubicBezTo>
                <a:close/>
                <a:moveTo>
                  <a:pt x="28575" y="33338"/>
                </a:moveTo>
                <a:cubicBezTo>
                  <a:pt x="28575" y="30718"/>
                  <a:pt x="30718" y="28575"/>
                  <a:pt x="33338" y="28575"/>
                </a:cubicBezTo>
                <a:lnTo>
                  <a:pt x="42863" y="28575"/>
                </a:lnTo>
                <a:cubicBezTo>
                  <a:pt x="45482" y="28575"/>
                  <a:pt x="47625" y="30718"/>
                  <a:pt x="47625" y="33338"/>
                </a:cubicBezTo>
                <a:lnTo>
                  <a:pt x="47625" y="42863"/>
                </a:lnTo>
                <a:cubicBezTo>
                  <a:pt x="47625" y="45482"/>
                  <a:pt x="45482" y="47625"/>
                  <a:pt x="42863" y="47625"/>
                </a:cubicBezTo>
                <a:lnTo>
                  <a:pt x="33338" y="47625"/>
                </a:lnTo>
                <a:cubicBezTo>
                  <a:pt x="30718" y="47625"/>
                  <a:pt x="28575" y="45482"/>
                  <a:pt x="28575" y="42863"/>
                </a:cubicBezTo>
                <a:lnTo>
                  <a:pt x="28575" y="33338"/>
                </a:lnTo>
                <a:close/>
                <a:moveTo>
                  <a:pt x="71438" y="28575"/>
                </a:moveTo>
                <a:lnTo>
                  <a:pt x="80962" y="28575"/>
                </a:lnTo>
                <a:cubicBezTo>
                  <a:pt x="83582" y="28575"/>
                  <a:pt x="85725" y="30718"/>
                  <a:pt x="85725" y="33338"/>
                </a:cubicBezTo>
                <a:lnTo>
                  <a:pt x="85725" y="42863"/>
                </a:lnTo>
                <a:cubicBezTo>
                  <a:pt x="85725" y="45482"/>
                  <a:pt x="83582" y="47625"/>
                  <a:pt x="80962" y="47625"/>
                </a:cubicBezTo>
                <a:lnTo>
                  <a:pt x="71438" y="47625"/>
                </a:lnTo>
                <a:cubicBezTo>
                  <a:pt x="68818" y="47625"/>
                  <a:pt x="66675" y="45482"/>
                  <a:pt x="66675" y="42863"/>
                </a:cubicBezTo>
                <a:lnTo>
                  <a:pt x="66675" y="33338"/>
                </a:lnTo>
                <a:cubicBezTo>
                  <a:pt x="66675" y="30718"/>
                  <a:pt x="68818" y="28575"/>
                  <a:pt x="71438" y="28575"/>
                </a:cubicBezTo>
                <a:close/>
                <a:moveTo>
                  <a:pt x="28575" y="71438"/>
                </a:moveTo>
                <a:cubicBezTo>
                  <a:pt x="28575" y="68818"/>
                  <a:pt x="30718" y="66675"/>
                  <a:pt x="33338" y="66675"/>
                </a:cubicBezTo>
                <a:lnTo>
                  <a:pt x="42863" y="66675"/>
                </a:lnTo>
                <a:cubicBezTo>
                  <a:pt x="45482" y="66675"/>
                  <a:pt x="47625" y="68818"/>
                  <a:pt x="47625" y="71438"/>
                </a:cubicBezTo>
                <a:lnTo>
                  <a:pt x="47625" y="80962"/>
                </a:lnTo>
                <a:cubicBezTo>
                  <a:pt x="47625" y="83582"/>
                  <a:pt x="45482" y="85725"/>
                  <a:pt x="42863" y="85725"/>
                </a:cubicBezTo>
                <a:lnTo>
                  <a:pt x="33338" y="85725"/>
                </a:lnTo>
                <a:cubicBezTo>
                  <a:pt x="30718" y="85725"/>
                  <a:pt x="28575" y="83582"/>
                  <a:pt x="28575" y="80962"/>
                </a:cubicBezTo>
                <a:lnTo>
                  <a:pt x="28575" y="71438"/>
                </a:lnTo>
                <a:close/>
                <a:moveTo>
                  <a:pt x="71438" y="66675"/>
                </a:moveTo>
                <a:lnTo>
                  <a:pt x="80962" y="66675"/>
                </a:lnTo>
                <a:cubicBezTo>
                  <a:pt x="83582" y="66675"/>
                  <a:pt x="85725" y="68818"/>
                  <a:pt x="85725" y="71438"/>
                </a:cubicBezTo>
                <a:lnTo>
                  <a:pt x="85725" y="80962"/>
                </a:lnTo>
                <a:cubicBezTo>
                  <a:pt x="85725" y="83582"/>
                  <a:pt x="83582" y="85725"/>
                  <a:pt x="80962" y="85725"/>
                </a:cubicBezTo>
                <a:lnTo>
                  <a:pt x="71438" y="85725"/>
                </a:lnTo>
                <a:cubicBezTo>
                  <a:pt x="68818" y="85725"/>
                  <a:pt x="66675" y="83582"/>
                  <a:pt x="66675" y="80962"/>
                </a:cubicBezTo>
                <a:lnTo>
                  <a:pt x="66675" y="71438"/>
                </a:lnTo>
                <a:cubicBezTo>
                  <a:pt x="66675" y="68818"/>
                  <a:pt x="68818" y="66675"/>
                  <a:pt x="71438" y="66675"/>
                </a:cubicBezTo>
                <a:close/>
              </a:path>
            </a:pathLst>
          </a:custGeom>
          <a:solidFill>
            <a:srgbClr val="8B0000"/>
          </a:solidFill>
          <a:ln/>
        </p:spPr>
      </p:sp>
      <p:sp>
        <p:nvSpPr>
          <p:cNvPr id="40" name="Text 38"/>
          <p:cNvSpPr/>
          <p:nvPr/>
        </p:nvSpPr>
        <p:spPr>
          <a:xfrm>
            <a:off x="3571875" y="4305300"/>
            <a:ext cx="8763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Organizations</a:t>
            </a:r>
            <a:endParaRPr lang="en-US" sz="1600" dirty="0"/>
          </a:p>
        </p:txBody>
      </p:sp>
      <p:sp>
        <p:nvSpPr>
          <p:cNvPr id="41" name="Shape 39"/>
          <p:cNvSpPr/>
          <p:nvPr/>
        </p:nvSpPr>
        <p:spPr>
          <a:xfrm>
            <a:off x="533400" y="46482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2" name="Shape 40"/>
          <p:cNvSpPr/>
          <p:nvPr/>
        </p:nvSpPr>
        <p:spPr>
          <a:xfrm>
            <a:off x="647700" y="4743450"/>
            <a:ext cx="114300" cy="152400"/>
          </a:xfrm>
          <a:custGeom>
            <a:avLst/>
            <a:gdLst/>
            <a:ahLst/>
            <a:cxnLst/>
            <a:rect l="l" t="t" r="r" b="b"/>
            <a:pathLst>
              <a:path w="114300" h="152400">
                <a:moveTo>
                  <a:pt x="87184" y="114300"/>
                </a:moveTo>
                <a:cubicBezTo>
                  <a:pt x="89356" y="107662"/>
                  <a:pt x="93702" y="101650"/>
                  <a:pt x="98614" y="96470"/>
                </a:cubicBezTo>
                <a:cubicBezTo>
                  <a:pt x="108347" y="86231"/>
                  <a:pt x="114300" y="72390"/>
                  <a:pt x="114300" y="57150"/>
                </a:cubicBezTo>
                <a:cubicBezTo>
                  <a:pt x="114300" y="25598"/>
                  <a:pt x="88702" y="0"/>
                  <a:pt x="57150" y="0"/>
                </a:cubicBezTo>
                <a:cubicBezTo>
                  <a:pt x="25598" y="0"/>
                  <a:pt x="0" y="25598"/>
                  <a:pt x="0" y="57150"/>
                </a:cubicBezTo>
                <a:cubicBezTo>
                  <a:pt x="0" y="72390"/>
                  <a:pt x="5953" y="86231"/>
                  <a:pt x="15686" y="96470"/>
                </a:cubicBezTo>
                <a:cubicBezTo>
                  <a:pt x="20598" y="101650"/>
                  <a:pt x="24973" y="107662"/>
                  <a:pt x="27116" y="114300"/>
                </a:cubicBezTo>
                <a:lnTo>
                  <a:pt x="87154" y="114300"/>
                </a:lnTo>
                <a:close/>
                <a:moveTo>
                  <a:pt x="85725" y="128588"/>
                </a:moveTo>
                <a:lnTo>
                  <a:pt x="28575" y="128588"/>
                </a:lnTo>
                <a:lnTo>
                  <a:pt x="28575" y="133350"/>
                </a:lnTo>
                <a:cubicBezTo>
                  <a:pt x="28575" y="146506"/>
                  <a:pt x="39231" y="157163"/>
                  <a:pt x="52388" y="157163"/>
                </a:cubicBezTo>
                <a:lnTo>
                  <a:pt x="61912" y="157163"/>
                </a:lnTo>
                <a:cubicBezTo>
                  <a:pt x="75069" y="157163"/>
                  <a:pt x="85725" y="146506"/>
                  <a:pt x="85725" y="133350"/>
                </a:cubicBezTo>
                <a:lnTo>
                  <a:pt x="85725" y="128588"/>
                </a:lnTo>
                <a:close/>
                <a:moveTo>
                  <a:pt x="54769" y="33338"/>
                </a:moveTo>
                <a:cubicBezTo>
                  <a:pt x="42922" y="33338"/>
                  <a:pt x="33338" y="42922"/>
                  <a:pt x="33338" y="54769"/>
                </a:cubicBezTo>
                <a:cubicBezTo>
                  <a:pt x="33338" y="58728"/>
                  <a:pt x="30153" y="61912"/>
                  <a:pt x="26194" y="61912"/>
                </a:cubicBezTo>
                <a:cubicBezTo>
                  <a:pt x="22235" y="61912"/>
                  <a:pt x="19050" y="58728"/>
                  <a:pt x="19050" y="54769"/>
                </a:cubicBezTo>
                <a:cubicBezTo>
                  <a:pt x="19050" y="35034"/>
                  <a:pt x="35034" y="19050"/>
                  <a:pt x="54769" y="19050"/>
                </a:cubicBezTo>
                <a:cubicBezTo>
                  <a:pt x="58728" y="19050"/>
                  <a:pt x="61912" y="22235"/>
                  <a:pt x="61912" y="26194"/>
                </a:cubicBezTo>
                <a:cubicBezTo>
                  <a:pt x="61912" y="30153"/>
                  <a:pt x="58728" y="33338"/>
                  <a:pt x="54769" y="33338"/>
                </a:cubicBezTo>
                <a:close/>
              </a:path>
            </a:pathLst>
          </a:custGeom>
          <a:solidFill>
            <a:srgbClr val="8B0000"/>
          </a:solidFill>
          <a:ln/>
        </p:spPr>
      </p:sp>
      <p:sp>
        <p:nvSpPr>
          <p:cNvPr id="43" name="Text 41"/>
          <p:cNvSpPr/>
          <p:nvPr/>
        </p:nvSpPr>
        <p:spPr>
          <a:xfrm>
            <a:off x="876300" y="4724400"/>
            <a:ext cx="10953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Concepts &amp; Ideas</a:t>
            </a:r>
            <a:endParaRPr lang="en-US" sz="1600" dirty="0"/>
          </a:p>
        </p:txBody>
      </p:sp>
      <p:sp>
        <p:nvSpPr>
          <p:cNvPr id="44" name="Shape 42"/>
          <p:cNvSpPr/>
          <p:nvPr/>
        </p:nvSpPr>
        <p:spPr>
          <a:xfrm>
            <a:off x="3228975" y="46482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5" name="Shape 43"/>
          <p:cNvSpPr/>
          <p:nvPr/>
        </p:nvSpPr>
        <p:spPr>
          <a:xfrm>
            <a:off x="3333750" y="4743450"/>
            <a:ext cx="133350" cy="152400"/>
          </a:xfrm>
          <a:custGeom>
            <a:avLst/>
            <a:gdLst/>
            <a:ahLst/>
            <a:cxnLst/>
            <a:rect l="l" t="t" r="r" b="b"/>
            <a:pathLst>
              <a:path w="133350" h="152400">
                <a:moveTo>
                  <a:pt x="19050" y="9525"/>
                </a:moveTo>
                <a:cubicBezTo>
                  <a:pt x="19050" y="4256"/>
                  <a:pt x="14794" y="0"/>
                  <a:pt x="9525" y="0"/>
                </a:cubicBezTo>
                <a:cubicBezTo>
                  <a:pt x="4256" y="0"/>
                  <a:pt x="0" y="4256"/>
                  <a:pt x="0" y="9525"/>
                </a:cubicBezTo>
                <a:lnTo>
                  <a:pt x="0" y="142875"/>
                </a:lnTo>
                <a:cubicBezTo>
                  <a:pt x="0" y="148144"/>
                  <a:pt x="4256" y="152400"/>
                  <a:pt x="9525" y="152400"/>
                </a:cubicBezTo>
                <a:cubicBezTo>
                  <a:pt x="14794" y="152400"/>
                  <a:pt x="19050" y="148144"/>
                  <a:pt x="19050" y="142875"/>
                </a:cubicBezTo>
                <a:lnTo>
                  <a:pt x="19050" y="106680"/>
                </a:lnTo>
                <a:lnTo>
                  <a:pt x="37713" y="101084"/>
                </a:lnTo>
                <a:cubicBezTo>
                  <a:pt x="50185" y="97334"/>
                  <a:pt x="63639" y="98494"/>
                  <a:pt x="75277" y="104329"/>
                </a:cubicBezTo>
                <a:cubicBezTo>
                  <a:pt x="87987" y="110698"/>
                  <a:pt x="102810" y="111472"/>
                  <a:pt x="116116" y="106472"/>
                </a:cubicBezTo>
                <a:lnTo>
                  <a:pt x="127159" y="102334"/>
                </a:lnTo>
                <a:cubicBezTo>
                  <a:pt x="130879" y="100935"/>
                  <a:pt x="133350" y="97393"/>
                  <a:pt x="133350" y="93405"/>
                </a:cubicBezTo>
                <a:lnTo>
                  <a:pt x="133350" y="19675"/>
                </a:lnTo>
                <a:cubicBezTo>
                  <a:pt x="133350" y="12829"/>
                  <a:pt x="126147" y="8364"/>
                  <a:pt x="120015" y="11430"/>
                </a:cubicBezTo>
                <a:lnTo>
                  <a:pt x="116503" y="13186"/>
                </a:lnTo>
                <a:cubicBezTo>
                  <a:pt x="103138" y="19883"/>
                  <a:pt x="87392" y="19883"/>
                  <a:pt x="73997" y="13186"/>
                </a:cubicBezTo>
                <a:cubicBezTo>
                  <a:pt x="63163" y="7769"/>
                  <a:pt x="50691" y="6697"/>
                  <a:pt x="39112" y="10180"/>
                </a:cubicBezTo>
                <a:lnTo>
                  <a:pt x="19050" y="16193"/>
                </a:lnTo>
                <a:lnTo>
                  <a:pt x="19050" y="9525"/>
                </a:lnTo>
                <a:close/>
              </a:path>
            </a:pathLst>
          </a:custGeom>
          <a:solidFill>
            <a:srgbClr val="8B0000"/>
          </a:solidFill>
          <a:ln/>
        </p:spPr>
      </p:sp>
      <p:sp>
        <p:nvSpPr>
          <p:cNvPr id="46" name="Text 44"/>
          <p:cNvSpPr/>
          <p:nvPr/>
        </p:nvSpPr>
        <p:spPr>
          <a:xfrm>
            <a:off x="3571875" y="4724400"/>
            <a:ext cx="6477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Countries</a:t>
            </a:r>
            <a:endParaRPr lang="en-US" sz="1600" dirty="0"/>
          </a:p>
        </p:txBody>
      </p:sp>
      <p:sp>
        <p:nvSpPr>
          <p:cNvPr id="47" name="Shape 45"/>
          <p:cNvSpPr/>
          <p:nvPr/>
        </p:nvSpPr>
        <p:spPr>
          <a:xfrm>
            <a:off x="6191250" y="2838450"/>
            <a:ext cx="5619750" cy="2647950"/>
          </a:xfrm>
          <a:custGeom>
            <a:avLst/>
            <a:gdLst/>
            <a:ahLst/>
            <a:cxnLst/>
            <a:rect l="l" t="t" r="r" b="b"/>
            <a:pathLst>
              <a:path w="5619750" h="2647950">
                <a:moveTo>
                  <a:pt x="38100" y="0"/>
                </a:moveTo>
                <a:lnTo>
                  <a:pt x="5581650" y="0"/>
                </a:lnTo>
                <a:cubicBezTo>
                  <a:pt x="5602678" y="0"/>
                  <a:pt x="5619750" y="17072"/>
                  <a:pt x="5619750" y="38100"/>
                </a:cubicBezTo>
                <a:lnTo>
                  <a:pt x="5619750" y="2571742"/>
                </a:lnTo>
                <a:cubicBezTo>
                  <a:pt x="5619750" y="2613831"/>
                  <a:pt x="5585631" y="2647950"/>
                  <a:pt x="5543542" y="2647950"/>
                </a:cubicBezTo>
                <a:lnTo>
                  <a:pt x="76208" y="2647950"/>
                </a:lnTo>
                <a:cubicBezTo>
                  <a:pt x="34119" y="2647950"/>
                  <a:pt x="0" y="2613831"/>
                  <a:pt x="0" y="2571742"/>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48" name="Shape 46"/>
          <p:cNvSpPr/>
          <p:nvPr/>
        </p:nvSpPr>
        <p:spPr>
          <a:xfrm>
            <a:off x="6191250" y="28384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3B82F6"/>
          </a:solidFill>
          <a:ln/>
        </p:spPr>
      </p:sp>
      <p:sp>
        <p:nvSpPr>
          <p:cNvPr id="49" name="Text 47"/>
          <p:cNvSpPr/>
          <p:nvPr/>
        </p:nvSpPr>
        <p:spPr>
          <a:xfrm>
            <a:off x="6343650" y="30099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Overall Label Distribution</a:t>
            </a:r>
            <a:endParaRPr lang="en-US" sz="1600" dirty="0"/>
          </a:p>
        </p:txBody>
      </p:sp>
      <p:sp>
        <p:nvSpPr>
          <p:cNvPr id="50" name="Text 48"/>
          <p:cNvSpPr/>
          <p:nvPr/>
        </p:nvSpPr>
        <p:spPr>
          <a:xfrm>
            <a:off x="6343650" y="3390900"/>
            <a:ext cx="1390650"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Not Enough Info (NEI)</a:t>
            </a:r>
            <a:endParaRPr lang="en-US" sz="1600" dirty="0"/>
          </a:p>
        </p:txBody>
      </p:sp>
      <p:sp>
        <p:nvSpPr>
          <p:cNvPr id="51" name="Text 49"/>
          <p:cNvSpPr/>
          <p:nvPr/>
        </p:nvSpPr>
        <p:spPr>
          <a:xfrm>
            <a:off x="11321483" y="3390900"/>
            <a:ext cx="400050" cy="190500"/>
          </a:xfrm>
          <a:prstGeom prst="rect">
            <a:avLst/>
          </a:prstGeom>
          <a:noFill/>
          <a:ln/>
        </p:spPr>
        <p:txBody>
          <a:bodyPr wrap="square" lIns="0" tIns="0" rIns="0" bIns="0" rtlCol="0" anchor="ctr"/>
          <a:lstStyle/>
          <a:p>
            <a:pPr>
              <a:lnSpc>
                <a:spcPct val="120000"/>
              </a:lnSpc>
            </a:pPr>
            <a:r>
              <a:rPr lang="en-US" sz="1050" b="1" dirty="0">
                <a:solidFill>
                  <a:srgbClr val="6B7280"/>
                </a:solidFill>
                <a:latin typeface="Sorts Mill Goudy" pitchFamily="34" charset="0"/>
                <a:ea typeface="Sorts Mill Goudy" pitchFamily="34" charset="-122"/>
                <a:cs typeface="Sorts Mill Goudy" pitchFamily="34" charset="-120"/>
              </a:rPr>
              <a:t>64.4%</a:t>
            </a:r>
            <a:endParaRPr lang="en-US" sz="1600" dirty="0"/>
          </a:p>
        </p:txBody>
      </p:sp>
      <p:sp>
        <p:nvSpPr>
          <p:cNvPr id="52" name="Shape 50"/>
          <p:cNvSpPr/>
          <p:nvPr/>
        </p:nvSpPr>
        <p:spPr>
          <a:xfrm>
            <a:off x="6343650" y="36195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53" name="Shape 51"/>
          <p:cNvSpPr/>
          <p:nvPr/>
        </p:nvSpPr>
        <p:spPr>
          <a:xfrm>
            <a:off x="6343650" y="3619500"/>
            <a:ext cx="3419475" cy="152400"/>
          </a:xfrm>
          <a:custGeom>
            <a:avLst/>
            <a:gdLst/>
            <a:ahLst/>
            <a:cxnLst/>
            <a:rect l="l" t="t" r="r" b="b"/>
            <a:pathLst>
              <a:path w="3419475" h="152400">
                <a:moveTo>
                  <a:pt x="76200" y="0"/>
                </a:moveTo>
                <a:lnTo>
                  <a:pt x="3343275" y="0"/>
                </a:lnTo>
                <a:cubicBezTo>
                  <a:pt x="3385331" y="0"/>
                  <a:pt x="3419475" y="34144"/>
                  <a:pt x="3419475" y="76200"/>
                </a:cubicBezTo>
                <a:lnTo>
                  <a:pt x="3419475" y="76200"/>
                </a:lnTo>
                <a:cubicBezTo>
                  <a:pt x="3419475" y="118256"/>
                  <a:pt x="3385331" y="152400"/>
                  <a:pt x="3343275" y="152400"/>
                </a:cubicBezTo>
                <a:lnTo>
                  <a:pt x="76200" y="152400"/>
                </a:lnTo>
                <a:cubicBezTo>
                  <a:pt x="34144" y="152400"/>
                  <a:pt x="0" y="118256"/>
                  <a:pt x="0" y="76200"/>
                </a:cubicBezTo>
                <a:lnTo>
                  <a:pt x="0" y="76200"/>
                </a:lnTo>
                <a:cubicBezTo>
                  <a:pt x="0" y="34144"/>
                  <a:pt x="34144" y="0"/>
                  <a:pt x="76200" y="0"/>
                </a:cubicBezTo>
                <a:close/>
              </a:path>
            </a:pathLst>
          </a:custGeom>
          <a:solidFill>
            <a:srgbClr val="6B7280"/>
          </a:solidFill>
          <a:ln/>
        </p:spPr>
      </p:sp>
      <p:sp>
        <p:nvSpPr>
          <p:cNvPr id="54" name="Text 52"/>
          <p:cNvSpPr/>
          <p:nvPr/>
        </p:nvSpPr>
        <p:spPr>
          <a:xfrm>
            <a:off x="6343650" y="38100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811 claims | Avg: 42.7 per item</a:t>
            </a:r>
            <a:endParaRPr lang="en-US" sz="1600" dirty="0"/>
          </a:p>
        </p:txBody>
      </p:sp>
      <p:sp>
        <p:nvSpPr>
          <p:cNvPr id="55" name="Text 53"/>
          <p:cNvSpPr/>
          <p:nvPr/>
        </p:nvSpPr>
        <p:spPr>
          <a:xfrm>
            <a:off x="6343650" y="4076700"/>
            <a:ext cx="5048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Refutes</a:t>
            </a:r>
            <a:endParaRPr lang="en-US" sz="1600" dirty="0"/>
          </a:p>
        </p:txBody>
      </p:sp>
      <p:sp>
        <p:nvSpPr>
          <p:cNvPr id="56" name="Text 54"/>
          <p:cNvSpPr/>
          <p:nvPr/>
        </p:nvSpPr>
        <p:spPr>
          <a:xfrm>
            <a:off x="11341469" y="4076700"/>
            <a:ext cx="38100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19.0%</a:t>
            </a:r>
            <a:endParaRPr lang="en-US" sz="1600" dirty="0"/>
          </a:p>
        </p:txBody>
      </p:sp>
      <p:sp>
        <p:nvSpPr>
          <p:cNvPr id="57" name="Shape 55"/>
          <p:cNvSpPr/>
          <p:nvPr/>
        </p:nvSpPr>
        <p:spPr>
          <a:xfrm>
            <a:off x="6343650" y="43053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58" name="Shape 56"/>
          <p:cNvSpPr/>
          <p:nvPr/>
        </p:nvSpPr>
        <p:spPr>
          <a:xfrm>
            <a:off x="6343650" y="4305300"/>
            <a:ext cx="1009650" cy="152400"/>
          </a:xfrm>
          <a:custGeom>
            <a:avLst/>
            <a:gdLst/>
            <a:ahLst/>
            <a:cxnLst/>
            <a:rect l="l" t="t" r="r" b="b"/>
            <a:pathLst>
              <a:path w="1009650" h="152400">
                <a:moveTo>
                  <a:pt x="76200" y="0"/>
                </a:moveTo>
                <a:lnTo>
                  <a:pt x="933450" y="0"/>
                </a:lnTo>
                <a:cubicBezTo>
                  <a:pt x="975506" y="0"/>
                  <a:pt x="1009650" y="34144"/>
                  <a:pt x="1009650" y="76200"/>
                </a:cubicBezTo>
                <a:lnTo>
                  <a:pt x="1009650" y="76200"/>
                </a:lnTo>
                <a:cubicBezTo>
                  <a:pt x="1009650" y="118256"/>
                  <a:pt x="975506" y="152400"/>
                  <a:pt x="933450" y="152400"/>
                </a:cubicBezTo>
                <a:lnTo>
                  <a:pt x="76200" y="152400"/>
                </a:lnTo>
                <a:cubicBezTo>
                  <a:pt x="34144" y="152400"/>
                  <a:pt x="0" y="118256"/>
                  <a:pt x="0" y="76200"/>
                </a:cubicBezTo>
                <a:lnTo>
                  <a:pt x="0" y="76200"/>
                </a:lnTo>
                <a:cubicBezTo>
                  <a:pt x="0" y="34144"/>
                  <a:pt x="34144" y="0"/>
                  <a:pt x="76200" y="0"/>
                </a:cubicBezTo>
                <a:close/>
              </a:path>
            </a:pathLst>
          </a:custGeom>
          <a:solidFill>
            <a:srgbClr val="8B0000"/>
          </a:solidFill>
          <a:ln/>
        </p:spPr>
      </p:sp>
      <p:sp>
        <p:nvSpPr>
          <p:cNvPr id="59" name="Text 57"/>
          <p:cNvSpPr/>
          <p:nvPr/>
        </p:nvSpPr>
        <p:spPr>
          <a:xfrm>
            <a:off x="6343650" y="44958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239 claims | Avg: 12.6 per item</a:t>
            </a:r>
            <a:endParaRPr lang="en-US" sz="1600" dirty="0"/>
          </a:p>
        </p:txBody>
      </p:sp>
      <p:sp>
        <p:nvSpPr>
          <p:cNvPr id="60" name="Text 58"/>
          <p:cNvSpPr/>
          <p:nvPr/>
        </p:nvSpPr>
        <p:spPr>
          <a:xfrm>
            <a:off x="6343650" y="4762500"/>
            <a:ext cx="590550"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Supports</a:t>
            </a:r>
            <a:endParaRPr lang="en-US" sz="1600" dirty="0"/>
          </a:p>
        </p:txBody>
      </p:sp>
      <p:sp>
        <p:nvSpPr>
          <p:cNvPr id="61" name="Text 59"/>
          <p:cNvSpPr/>
          <p:nvPr/>
        </p:nvSpPr>
        <p:spPr>
          <a:xfrm>
            <a:off x="11344275" y="4762500"/>
            <a:ext cx="38100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16.6%</a:t>
            </a:r>
            <a:endParaRPr lang="en-US" sz="1600" dirty="0"/>
          </a:p>
        </p:txBody>
      </p:sp>
      <p:sp>
        <p:nvSpPr>
          <p:cNvPr id="62" name="Shape 60"/>
          <p:cNvSpPr/>
          <p:nvPr/>
        </p:nvSpPr>
        <p:spPr>
          <a:xfrm>
            <a:off x="6343650" y="49911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63" name="Shape 61"/>
          <p:cNvSpPr/>
          <p:nvPr/>
        </p:nvSpPr>
        <p:spPr>
          <a:xfrm>
            <a:off x="6343650" y="4991100"/>
            <a:ext cx="885825" cy="152400"/>
          </a:xfrm>
          <a:custGeom>
            <a:avLst/>
            <a:gdLst/>
            <a:ahLst/>
            <a:cxnLst/>
            <a:rect l="l" t="t" r="r" b="b"/>
            <a:pathLst>
              <a:path w="885825" h="152400">
                <a:moveTo>
                  <a:pt x="76200" y="0"/>
                </a:moveTo>
                <a:lnTo>
                  <a:pt x="809625" y="0"/>
                </a:lnTo>
                <a:cubicBezTo>
                  <a:pt x="851681" y="0"/>
                  <a:pt x="885825" y="34144"/>
                  <a:pt x="885825" y="76200"/>
                </a:cubicBezTo>
                <a:lnTo>
                  <a:pt x="885825" y="76200"/>
                </a:lnTo>
                <a:cubicBezTo>
                  <a:pt x="885825" y="118256"/>
                  <a:pt x="851681" y="152400"/>
                  <a:pt x="809625" y="152400"/>
                </a:cubicBezTo>
                <a:lnTo>
                  <a:pt x="76200" y="152400"/>
                </a:lnTo>
                <a:cubicBezTo>
                  <a:pt x="34144" y="152400"/>
                  <a:pt x="0" y="118256"/>
                  <a:pt x="0" y="76200"/>
                </a:cubicBezTo>
                <a:lnTo>
                  <a:pt x="0" y="76200"/>
                </a:lnTo>
                <a:cubicBezTo>
                  <a:pt x="0" y="34144"/>
                  <a:pt x="34144" y="0"/>
                  <a:pt x="76200" y="0"/>
                </a:cubicBezTo>
                <a:close/>
              </a:path>
            </a:pathLst>
          </a:custGeom>
          <a:solidFill>
            <a:srgbClr val="22C55E"/>
          </a:solidFill>
          <a:ln/>
        </p:spPr>
      </p:sp>
      <p:sp>
        <p:nvSpPr>
          <p:cNvPr id="64" name="Text 62"/>
          <p:cNvSpPr/>
          <p:nvPr/>
        </p:nvSpPr>
        <p:spPr>
          <a:xfrm>
            <a:off x="6343650" y="51816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209 claims | Avg: 11.0 per item</a:t>
            </a:r>
            <a:endParaRPr lang="en-US" sz="1600" dirty="0"/>
          </a:p>
        </p:txBody>
      </p:sp>
      <p:sp>
        <p:nvSpPr>
          <p:cNvPr id="65" name="Shape 63"/>
          <p:cNvSpPr/>
          <p:nvPr/>
        </p:nvSpPr>
        <p:spPr>
          <a:xfrm>
            <a:off x="400050" y="5638800"/>
            <a:ext cx="11410950" cy="723900"/>
          </a:xfrm>
          <a:custGeom>
            <a:avLst/>
            <a:gdLst/>
            <a:ahLst/>
            <a:cxnLst/>
            <a:rect l="l" t="t" r="r" b="b"/>
            <a:pathLst>
              <a:path w="11410950" h="723900">
                <a:moveTo>
                  <a:pt x="38100" y="0"/>
                </a:moveTo>
                <a:lnTo>
                  <a:pt x="11334752" y="0"/>
                </a:lnTo>
                <a:cubicBezTo>
                  <a:pt x="11376807" y="0"/>
                  <a:pt x="11410950" y="34143"/>
                  <a:pt x="11410950" y="76198"/>
                </a:cubicBezTo>
                <a:lnTo>
                  <a:pt x="11410950" y="647702"/>
                </a:lnTo>
                <a:cubicBezTo>
                  <a:pt x="11410950" y="689757"/>
                  <a:pt x="11376807" y="723900"/>
                  <a:pt x="11334752" y="723900"/>
                </a:cubicBezTo>
                <a:lnTo>
                  <a:pt x="38100" y="723900"/>
                </a:lnTo>
                <a:cubicBezTo>
                  <a:pt x="17072" y="723900"/>
                  <a:pt x="0" y="706828"/>
                  <a:pt x="0" y="685800"/>
                </a:cubicBezTo>
                <a:lnTo>
                  <a:pt x="0" y="38100"/>
                </a:lnTo>
                <a:cubicBezTo>
                  <a:pt x="0" y="17072"/>
                  <a:pt x="17072" y="0"/>
                  <a:pt x="38100" y="0"/>
                </a:cubicBezTo>
                <a:close/>
              </a:path>
            </a:pathLst>
          </a:custGeom>
          <a:solidFill>
            <a:srgbClr val="8B0000">
              <a:alpha val="5098"/>
            </a:srgbClr>
          </a:solidFill>
          <a:ln/>
        </p:spPr>
      </p:sp>
      <p:sp>
        <p:nvSpPr>
          <p:cNvPr id="66" name="Shape 64"/>
          <p:cNvSpPr/>
          <p:nvPr/>
        </p:nvSpPr>
        <p:spPr>
          <a:xfrm>
            <a:off x="400050" y="5638800"/>
            <a:ext cx="38100" cy="723900"/>
          </a:xfrm>
          <a:custGeom>
            <a:avLst/>
            <a:gdLst/>
            <a:ahLst/>
            <a:cxnLst/>
            <a:rect l="l" t="t" r="r" b="b"/>
            <a:pathLst>
              <a:path w="38100" h="723900">
                <a:moveTo>
                  <a:pt x="38100" y="0"/>
                </a:moveTo>
                <a:lnTo>
                  <a:pt x="38100" y="0"/>
                </a:lnTo>
                <a:lnTo>
                  <a:pt x="38100" y="723900"/>
                </a:lnTo>
                <a:lnTo>
                  <a:pt x="38100" y="723900"/>
                </a:lnTo>
                <a:cubicBezTo>
                  <a:pt x="17072" y="723900"/>
                  <a:pt x="0" y="706828"/>
                  <a:pt x="0" y="685800"/>
                </a:cubicBezTo>
                <a:lnTo>
                  <a:pt x="0" y="38100"/>
                </a:lnTo>
                <a:cubicBezTo>
                  <a:pt x="0" y="17072"/>
                  <a:pt x="17072" y="0"/>
                  <a:pt x="38100" y="0"/>
                </a:cubicBezTo>
                <a:close/>
              </a:path>
            </a:pathLst>
          </a:custGeom>
          <a:solidFill>
            <a:srgbClr val="8B0000"/>
          </a:solidFill>
          <a:ln/>
        </p:spPr>
      </p:sp>
      <p:sp>
        <p:nvSpPr>
          <p:cNvPr id="67" name="Text 65"/>
          <p:cNvSpPr/>
          <p:nvPr/>
        </p:nvSpPr>
        <p:spPr>
          <a:xfrm>
            <a:off x="533400" y="5753100"/>
            <a:ext cx="11239500" cy="495300"/>
          </a:xfrm>
          <a:prstGeom prst="rect">
            <a:avLst/>
          </a:prstGeom>
          <a:noFill/>
          <a:ln/>
        </p:spPr>
        <p:txBody>
          <a:bodyPr wrap="square" lIns="0" tIns="0" rIns="0" bIns="0" rtlCol="0" anchor="ctr"/>
          <a:lstStyle/>
          <a:p>
            <a:pP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Intentionally Conservative Design:</a:t>
            </a:r>
            <a:r>
              <a:rPr lang="en-US" sz="1200" dirty="0">
                <a:solidFill>
                  <a:srgbClr val="1F2937"/>
                </a:solidFill>
                <a:latin typeface="Sorts Mill Goudy" pitchFamily="34" charset="0"/>
                <a:ea typeface="Sorts Mill Goudy" pitchFamily="34" charset="-122"/>
                <a:cs typeface="Sorts Mill Goudy" pitchFamily="34" charset="-120"/>
              </a:rPr>
              <a:t> The 64.4% NEI rate reflects that the original system prioritizes </a:t>
            </a:r>
            <a:r>
              <a:rPr lang="en-US" sz="1200" b="1" dirty="0">
                <a:solidFill>
                  <a:srgbClr val="1F2937"/>
                </a:solidFill>
                <a:latin typeface="Sorts Mill Goudy" pitchFamily="34" charset="0"/>
                <a:ea typeface="Sorts Mill Goudy" pitchFamily="34" charset="-122"/>
                <a:cs typeface="Sorts Mill Goudy" pitchFamily="34" charset="-120"/>
              </a:rPr>
              <a:t>precision over recall</a:t>
            </a:r>
            <a:r>
              <a:rPr lang="en-US" sz="1200" dirty="0">
                <a:solidFill>
                  <a:srgbClr val="1F2937"/>
                </a:solidFill>
                <a:latin typeface="Sorts Mill Goudy" pitchFamily="34" charset="0"/>
                <a:ea typeface="Sorts Mill Goudy" pitchFamily="34" charset="-122"/>
                <a:cs typeface="Sorts Mill Goudy" pitchFamily="34" charset="-120"/>
              </a:rPr>
              <a:t>. When evidence is ambiguous or insufficient, the system defaults to NEI rather than risk false positives. This is a deliberate design choice for high-stakes knowledge graph verification.</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70296" y="370296"/>
            <a:ext cx="11516210" cy="185148"/>
          </a:xfrm>
          <a:prstGeom prst="rect">
            <a:avLst/>
          </a:prstGeom>
          <a:noFill/>
          <a:ln/>
        </p:spPr>
        <p:txBody>
          <a:bodyPr wrap="square" lIns="0" tIns="0" rIns="0" bIns="0" rtlCol="0" anchor="ctr"/>
          <a:lstStyle/>
          <a:p>
            <a:pPr>
              <a:lnSpc>
                <a:spcPct val="120000"/>
              </a:lnSpc>
            </a:pPr>
            <a:r>
              <a:rPr lang="en-US" sz="1021" b="1" kern="0" spc="51" dirty="0">
                <a:solidFill>
                  <a:srgbClr val="8B0000"/>
                </a:solidFill>
                <a:latin typeface="Sorts Mill Goudy" pitchFamily="34" charset="0"/>
                <a:ea typeface="Sorts Mill Goudy" pitchFamily="34" charset="-122"/>
                <a:cs typeface="Sorts Mill Goudy" pitchFamily="34" charset="-120"/>
              </a:rPr>
              <a:t>1.1 INTRODUCTION</a:t>
            </a:r>
            <a:endParaRPr lang="en-US" sz="1600" dirty="0"/>
          </a:p>
        </p:txBody>
      </p:sp>
      <p:sp>
        <p:nvSpPr>
          <p:cNvPr id="3" name="Text 1"/>
          <p:cNvSpPr/>
          <p:nvPr/>
        </p:nvSpPr>
        <p:spPr>
          <a:xfrm>
            <a:off x="370296" y="629503"/>
            <a:ext cx="11618041" cy="370296"/>
          </a:xfrm>
          <a:prstGeom prst="rect">
            <a:avLst/>
          </a:prstGeom>
          <a:noFill/>
          <a:ln/>
        </p:spPr>
        <p:txBody>
          <a:bodyPr wrap="square" lIns="0" tIns="0" rIns="0" bIns="0" rtlCol="0" anchor="ctr"/>
          <a:lstStyle/>
          <a:p>
            <a:pPr>
              <a:lnSpc>
                <a:spcPct val="90000"/>
              </a:lnSpc>
            </a:pPr>
            <a:r>
              <a:rPr lang="en-US" sz="2624" b="1" dirty="0">
                <a:solidFill>
                  <a:srgbClr val="1F2937"/>
                </a:solidFill>
                <a:latin typeface="Sorts Mill Goudy" pitchFamily="34" charset="0"/>
                <a:ea typeface="Sorts Mill Goudy" pitchFamily="34" charset="-122"/>
                <a:cs typeface="Sorts Mill Goudy" pitchFamily="34" charset="-120"/>
              </a:rPr>
              <a:t>The Reproducibility Crisis in Automated Verification</a:t>
            </a:r>
            <a:endParaRPr lang="en-US" sz="1600" dirty="0"/>
          </a:p>
        </p:txBody>
      </p:sp>
      <p:sp>
        <p:nvSpPr>
          <p:cNvPr id="4" name="Shape 2"/>
          <p:cNvSpPr/>
          <p:nvPr/>
        </p:nvSpPr>
        <p:spPr>
          <a:xfrm>
            <a:off x="370296" y="1110888"/>
            <a:ext cx="888711" cy="37030"/>
          </a:xfrm>
          <a:custGeom>
            <a:avLst/>
            <a:gdLst/>
            <a:ahLst/>
            <a:cxnLst/>
            <a:rect l="l" t="t" r="r" b="b"/>
            <a:pathLst>
              <a:path w="888711" h="37030">
                <a:moveTo>
                  <a:pt x="0" y="0"/>
                </a:moveTo>
                <a:lnTo>
                  <a:pt x="888711" y="0"/>
                </a:lnTo>
                <a:lnTo>
                  <a:pt x="888711" y="37030"/>
                </a:lnTo>
                <a:lnTo>
                  <a:pt x="0" y="37030"/>
                </a:lnTo>
                <a:lnTo>
                  <a:pt x="0" y="0"/>
                </a:lnTo>
                <a:close/>
              </a:path>
            </a:pathLst>
          </a:custGeom>
          <a:solidFill>
            <a:srgbClr val="8B0000"/>
          </a:solidFill>
          <a:ln/>
        </p:spPr>
      </p:sp>
      <p:sp>
        <p:nvSpPr>
          <p:cNvPr id="5" name="Shape 3"/>
          <p:cNvSpPr/>
          <p:nvPr/>
        </p:nvSpPr>
        <p:spPr>
          <a:xfrm>
            <a:off x="370296" y="1351581"/>
            <a:ext cx="5619244" cy="2036629"/>
          </a:xfrm>
          <a:custGeom>
            <a:avLst/>
            <a:gdLst/>
            <a:ahLst/>
            <a:cxnLst/>
            <a:rect l="l" t="t" r="r" b="b"/>
            <a:pathLst>
              <a:path w="5619244" h="2036629">
                <a:moveTo>
                  <a:pt x="37030" y="0"/>
                </a:moveTo>
                <a:lnTo>
                  <a:pt x="5582214" y="0"/>
                </a:lnTo>
                <a:cubicBezTo>
                  <a:pt x="5602665" y="0"/>
                  <a:pt x="5619244" y="16579"/>
                  <a:pt x="5619244" y="37030"/>
                </a:cubicBezTo>
                <a:lnTo>
                  <a:pt x="5619244" y="1962577"/>
                </a:lnTo>
                <a:cubicBezTo>
                  <a:pt x="5619244" y="2003447"/>
                  <a:pt x="5586062" y="2036629"/>
                  <a:pt x="5545192" y="2036629"/>
                </a:cubicBezTo>
                <a:lnTo>
                  <a:pt x="74052" y="2036629"/>
                </a:lnTo>
                <a:cubicBezTo>
                  <a:pt x="33154" y="2036629"/>
                  <a:pt x="0" y="2003475"/>
                  <a:pt x="0" y="1962577"/>
                </a:cubicBezTo>
                <a:lnTo>
                  <a:pt x="0" y="37030"/>
                </a:lnTo>
                <a:cubicBezTo>
                  <a:pt x="0" y="16579"/>
                  <a:pt x="16579" y="0"/>
                  <a:pt x="37030" y="0"/>
                </a:cubicBezTo>
                <a:close/>
              </a:path>
            </a:pathLst>
          </a:custGeom>
          <a:solidFill>
            <a:srgbClr val="FFFFFF"/>
          </a:solidFill>
          <a:ln/>
          <a:effectLst>
            <a:outerShdw blurRad="55544" dist="37030" dir="5400000" algn="bl" rotWithShape="0">
              <a:srgbClr val="000000">
                <a:alpha val="10196"/>
              </a:srgbClr>
            </a:outerShdw>
          </a:effectLst>
        </p:spPr>
      </p:sp>
      <p:sp>
        <p:nvSpPr>
          <p:cNvPr id="6" name="Shape 4"/>
          <p:cNvSpPr/>
          <p:nvPr/>
        </p:nvSpPr>
        <p:spPr>
          <a:xfrm>
            <a:off x="370296" y="1351581"/>
            <a:ext cx="5619244" cy="37030"/>
          </a:xfrm>
          <a:custGeom>
            <a:avLst/>
            <a:gdLst/>
            <a:ahLst/>
            <a:cxnLst/>
            <a:rect l="l" t="t" r="r" b="b"/>
            <a:pathLst>
              <a:path w="5619244" h="37030">
                <a:moveTo>
                  <a:pt x="37030" y="0"/>
                </a:moveTo>
                <a:lnTo>
                  <a:pt x="5582214" y="0"/>
                </a:lnTo>
                <a:cubicBezTo>
                  <a:pt x="5602665" y="0"/>
                  <a:pt x="5619244" y="16579"/>
                  <a:pt x="5619244" y="37030"/>
                </a:cubicBezTo>
                <a:lnTo>
                  <a:pt x="5619244" y="37030"/>
                </a:lnTo>
                <a:lnTo>
                  <a:pt x="0" y="37030"/>
                </a:lnTo>
                <a:lnTo>
                  <a:pt x="0" y="37030"/>
                </a:lnTo>
                <a:cubicBezTo>
                  <a:pt x="0" y="16579"/>
                  <a:pt x="16579" y="0"/>
                  <a:pt x="37030" y="0"/>
                </a:cubicBezTo>
                <a:close/>
              </a:path>
            </a:pathLst>
          </a:custGeom>
          <a:solidFill>
            <a:srgbClr val="8B0000"/>
          </a:solidFill>
          <a:ln/>
        </p:spPr>
      </p:sp>
      <p:sp>
        <p:nvSpPr>
          <p:cNvPr id="7" name="Text 5"/>
          <p:cNvSpPr/>
          <p:nvPr/>
        </p:nvSpPr>
        <p:spPr>
          <a:xfrm>
            <a:off x="555444" y="1555244"/>
            <a:ext cx="5341522" cy="259207"/>
          </a:xfrm>
          <a:prstGeom prst="rect">
            <a:avLst/>
          </a:prstGeom>
          <a:noFill/>
          <a:ln/>
        </p:spPr>
        <p:txBody>
          <a:bodyPr wrap="square" lIns="0" tIns="0" rIns="0" bIns="0" rtlCol="0" anchor="ctr"/>
          <a:lstStyle/>
          <a:p>
            <a:pPr>
              <a:lnSpc>
                <a:spcPct val="120000"/>
              </a:lnSpc>
            </a:pPr>
            <a:r>
              <a:rPr lang="en-US" sz="1458" b="1" dirty="0">
                <a:solidFill>
                  <a:srgbClr val="1F2937"/>
                </a:solidFill>
                <a:latin typeface="Sorts Mill Goudy" pitchFamily="34" charset="0"/>
                <a:ea typeface="Sorts Mill Goudy" pitchFamily="34" charset="-122"/>
                <a:cs typeface="Sorts Mill Goudy" pitchFamily="34" charset="-120"/>
              </a:rPr>
              <a:t>The Scale Challenge</a:t>
            </a:r>
            <a:endParaRPr lang="en-US" sz="1600" dirty="0"/>
          </a:p>
        </p:txBody>
      </p:sp>
      <p:sp>
        <p:nvSpPr>
          <p:cNvPr id="8" name="Text 6"/>
          <p:cNvSpPr/>
          <p:nvPr/>
        </p:nvSpPr>
        <p:spPr>
          <a:xfrm>
            <a:off x="555444" y="1925540"/>
            <a:ext cx="888711" cy="444355"/>
          </a:xfrm>
          <a:prstGeom prst="rect">
            <a:avLst/>
          </a:prstGeom>
          <a:noFill/>
          <a:ln/>
        </p:spPr>
        <p:txBody>
          <a:bodyPr wrap="square" lIns="0" tIns="0" rIns="0" bIns="0" rtlCol="0" anchor="ctr"/>
          <a:lstStyle/>
          <a:p>
            <a:pPr>
              <a:lnSpc>
                <a:spcPct val="80000"/>
              </a:lnSpc>
            </a:pPr>
            <a:r>
              <a:rPr lang="en-US" sz="3499" b="1" dirty="0">
                <a:solidFill>
                  <a:srgbClr val="8B0000"/>
                </a:solidFill>
                <a:latin typeface="Sorts Mill Goudy" pitchFamily="34" charset="0"/>
                <a:ea typeface="Sorts Mill Goudy" pitchFamily="34" charset="-122"/>
                <a:cs typeface="Sorts Mill Goudy" pitchFamily="34" charset="-120"/>
              </a:rPr>
              <a:t>1B+</a:t>
            </a:r>
            <a:endParaRPr lang="en-US" sz="1600" dirty="0"/>
          </a:p>
        </p:txBody>
      </p:sp>
      <p:sp>
        <p:nvSpPr>
          <p:cNvPr id="9" name="Text 7"/>
          <p:cNvSpPr/>
          <p:nvPr/>
        </p:nvSpPr>
        <p:spPr>
          <a:xfrm>
            <a:off x="1368773" y="2036629"/>
            <a:ext cx="2480984" cy="222178"/>
          </a:xfrm>
          <a:prstGeom prst="rect">
            <a:avLst/>
          </a:prstGeom>
          <a:noFill/>
          <a:ln/>
        </p:spPr>
        <p:txBody>
          <a:bodyPr wrap="square" lIns="0" tIns="0" rIns="0" bIns="0" rtlCol="0" anchor="ctr"/>
          <a:lstStyle/>
          <a:p>
            <a:pPr>
              <a:lnSpc>
                <a:spcPct val="130000"/>
              </a:lnSpc>
            </a:pPr>
            <a:r>
              <a:rPr lang="en-US" sz="1166" dirty="0">
                <a:solidFill>
                  <a:srgbClr val="6B7280"/>
                </a:solidFill>
                <a:latin typeface="Sorts Mill Goudy" pitchFamily="34" charset="0"/>
                <a:ea typeface="Sorts Mill Goudy" pitchFamily="34" charset="-122"/>
                <a:cs typeface="Sorts Mill Goudy" pitchFamily="34" charset="-120"/>
              </a:rPr>
              <a:t>Wikidata claims requiring verification</a:t>
            </a:r>
            <a:endParaRPr lang="en-US" sz="1600" dirty="0"/>
          </a:p>
        </p:txBody>
      </p:sp>
      <p:sp>
        <p:nvSpPr>
          <p:cNvPr id="10" name="Text 8"/>
          <p:cNvSpPr/>
          <p:nvPr/>
        </p:nvSpPr>
        <p:spPr>
          <a:xfrm>
            <a:off x="555444" y="2480985"/>
            <a:ext cx="5323007" cy="722077"/>
          </a:xfrm>
          <a:prstGeom prst="rect">
            <a:avLst/>
          </a:prstGeom>
          <a:noFill/>
          <a:ln/>
        </p:spPr>
        <p:txBody>
          <a:bodyPr wrap="square" lIns="0" tIns="0" rIns="0" bIns="0" rtlCol="0" anchor="ctr"/>
          <a:lstStyle/>
          <a:p>
            <a:pPr>
              <a:lnSpc>
                <a:spcPct val="140000"/>
              </a:lnSpc>
            </a:pPr>
            <a:r>
              <a:rPr lang="en-US" sz="1166" dirty="0">
                <a:solidFill>
                  <a:srgbClr val="1F2937"/>
                </a:solidFill>
                <a:latin typeface="Sorts Mill Goudy" pitchFamily="34" charset="0"/>
                <a:ea typeface="Sorts Mill Goudy" pitchFamily="34" charset="-122"/>
                <a:cs typeface="Sorts Mill Goudy" pitchFamily="34" charset="-120"/>
              </a:rPr>
              <a:t>Wikidata serves as a critical backend for the semantic web. As a </a:t>
            </a:r>
            <a:r>
              <a:rPr lang="en-US" sz="1166" b="1" dirty="0">
                <a:solidFill>
                  <a:srgbClr val="1F2937"/>
                </a:solidFill>
                <a:latin typeface="Sorts Mill Goudy" pitchFamily="34" charset="0"/>
                <a:ea typeface="Sorts Mill Goudy" pitchFamily="34" charset="-122"/>
                <a:cs typeface="Sorts Mill Goudy" pitchFamily="34" charset="-120"/>
              </a:rPr>
              <a:t>secondary knowledge source</a:t>
            </a:r>
            <a:r>
              <a:rPr lang="en-US" sz="1166" dirty="0">
                <a:solidFill>
                  <a:srgbClr val="1F2937"/>
                </a:solidFill>
                <a:latin typeface="Sorts Mill Goudy" pitchFamily="34" charset="0"/>
                <a:ea typeface="Sorts Mill Goudy" pitchFamily="34" charset="-122"/>
                <a:cs typeface="Sorts Mill Goudy" pitchFamily="34" charset="-120"/>
              </a:rPr>
              <a:t>, its reliability depends entirely on verifiable references. Manual verification is prohibitively expensive.</a:t>
            </a:r>
            <a:endParaRPr lang="en-US" sz="1600" dirty="0"/>
          </a:p>
        </p:txBody>
      </p:sp>
      <p:sp>
        <p:nvSpPr>
          <p:cNvPr id="11" name="Shape 9"/>
          <p:cNvSpPr/>
          <p:nvPr/>
        </p:nvSpPr>
        <p:spPr>
          <a:xfrm>
            <a:off x="6208577" y="1351581"/>
            <a:ext cx="5619244" cy="2036629"/>
          </a:xfrm>
          <a:custGeom>
            <a:avLst/>
            <a:gdLst/>
            <a:ahLst/>
            <a:cxnLst/>
            <a:rect l="l" t="t" r="r" b="b"/>
            <a:pathLst>
              <a:path w="5619244" h="2036629">
                <a:moveTo>
                  <a:pt x="37030" y="0"/>
                </a:moveTo>
                <a:lnTo>
                  <a:pt x="5582214" y="0"/>
                </a:lnTo>
                <a:cubicBezTo>
                  <a:pt x="5602665" y="0"/>
                  <a:pt x="5619244" y="16579"/>
                  <a:pt x="5619244" y="37030"/>
                </a:cubicBezTo>
                <a:lnTo>
                  <a:pt x="5619244" y="1962577"/>
                </a:lnTo>
                <a:cubicBezTo>
                  <a:pt x="5619244" y="2003447"/>
                  <a:pt x="5586062" y="2036629"/>
                  <a:pt x="5545192" y="2036629"/>
                </a:cubicBezTo>
                <a:lnTo>
                  <a:pt x="74052" y="2036629"/>
                </a:lnTo>
                <a:cubicBezTo>
                  <a:pt x="33154" y="2036629"/>
                  <a:pt x="0" y="2003475"/>
                  <a:pt x="0" y="1962577"/>
                </a:cubicBezTo>
                <a:lnTo>
                  <a:pt x="0" y="37030"/>
                </a:lnTo>
                <a:cubicBezTo>
                  <a:pt x="0" y="16579"/>
                  <a:pt x="16579" y="0"/>
                  <a:pt x="37030" y="0"/>
                </a:cubicBezTo>
                <a:close/>
              </a:path>
            </a:pathLst>
          </a:custGeom>
          <a:solidFill>
            <a:srgbClr val="FFFFFF"/>
          </a:solidFill>
          <a:ln/>
          <a:effectLst>
            <a:outerShdw blurRad="55544" dist="37030" dir="5400000" algn="bl" rotWithShape="0">
              <a:srgbClr val="000000">
                <a:alpha val="10196"/>
              </a:srgbClr>
            </a:outerShdw>
          </a:effectLst>
        </p:spPr>
      </p:sp>
      <p:sp>
        <p:nvSpPr>
          <p:cNvPr id="12" name="Shape 10"/>
          <p:cNvSpPr/>
          <p:nvPr/>
        </p:nvSpPr>
        <p:spPr>
          <a:xfrm>
            <a:off x="6208577" y="1351581"/>
            <a:ext cx="5619244" cy="37030"/>
          </a:xfrm>
          <a:custGeom>
            <a:avLst/>
            <a:gdLst/>
            <a:ahLst/>
            <a:cxnLst/>
            <a:rect l="l" t="t" r="r" b="b"/>
            <a:pathLst>
              <a:path w="5619244" h="37030">
                <a:moveTo>
                  <a:pt x="37030" y="0"/>
                </a:moveTo>
                <a:lnTo>
                  <a:pt x="5582214" y="0"/>
                </a:lnTo>
                <a:cubicBezTo>
                  <a:pt x="5602665" y="0"/>
                  <a:pt x="5619244" y="16579"/>
                  <a:pt x="5619244" y="37030"/>
                </a:cubicBezTo>
                <a:lnTo>
                  <a:pt x="5619244" y="37030"/>
                </a:lnTo>
                <a:lnTo>
                  <a:pt x="0" y="37030"/>
                </a:lnTo>
                <a:lnTo>
                  <a:pt x="0" y="37030"/>
                </a:lnTo>
                <a:cubicBezTo>
                  <a:pt x="0" y="16579"/>
                  <a:pt x="16579" y="0"/>
                  <a:pt x="37030" y="0"/>
                </a:cubicBezTo>
                <a:close/>
              </a:path>
            </a:pathLst>
          </a:custGeom>
          <a:solidFill>
            <a:srgbClr val="8B0000"/>
          </a:solidFill>
          <a:ln/>
        </p:spPr>
      </p:sp>
      <p:sp>
        <p:nvSpPr>
          <p:cNvPr id="13" name="Text 11"/>
          <p:cNvSpPr/>
          <p:nvPr/>
        </p:nvSpPr>
        <p:spPr>
          <a:xfrm>
            <a:off x="6393725" y="1555244"/>
            <a:ext cx="5341522" cy="259207"/>
          </a:xfrm>
          <a:prstGeom prst="rect">
            <a:avLst/>
          </a:prstGeom>
          <a:noFill/>
          <a:ln/>
        </p:spPr>
        <p:txBody>
          <a:bodyPr wrap="square" lIns="0" tIns="0" rIns="0" bIns="0" rtlCol="0" anchor="ctr"/>
          <a:lstStyle/>
          <a:p>
            <a:pPr>
              <a:lnSpc>
                <a:spcPct val="120000"/>
              </a:lnSpc>
            </a:pPr>
            <a:r>
              <a:rPr lang="en-US" sz="1458" b="1" dirty="0">
                <a:solidFill>
                  <a:srgbClr val="1F2937"/>
                </a:solidFill>
                <a:latin typeface="Sorts Mill Goudy" pitchFamily="34" charset="0"/>
                <a:ea typeface="Sorts Mill Goudy" pitchFamily="34" charset="-122"/>
                <a:cs typeface="Sorts Mill Goudy" pitchFamily="34" charset="-120"/>
              </a:rPr>
              <a:t>Why Manual Checking Fails</a:t>
            </a:r>
            <a:endParaRPr lang="en-US" sz="1600" dirty="0"/>
          </a:p>
        </p:txBody>
      </p:sp>
      <p:sp>
        <p:nvSpPr>
          <p:cNvPr id="14" name="Shape 12"/>
          <p:cNvSpPr/>
          <p:nvPr/>
        </p:nvSpPr>
        <p:spPr>
          <a:xfrm>
            <a:off x="6412240" y="1962569"/>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5" name="Text 13"/>
          <p:cNvSpPr/>
          <p:nvPr/>
        </p:nvSpPr>
        <p:spPr>
          <a:xfrm>
            <a:off x="6652932" y="1925540"/>
            <a:ext cx="4054743"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Time &amp; Resource Constraints:</a:t>
            </a:r>
            <a:r>
              <a:rPr lang="en-US" sz="1166" dirty="0">
                <a:solidFill>
                  <a:srgbClr val="1F2937"/>
                </a:solidFill>
                <a:latin typeface="Sorts Mill Goudy" pitchFamily="34" charset="0"/>
                <a:ea typeface="Sorts Mill Goudy" pitchFamily="34" charset="-122"/>
                <a:cs typeface="Sorts Mill Goudy" pitchFamily="34" charset="-120"/>
              </a:rPr>
              <a:t> Editors lack sufficient resources</a:t>
            </a:r>
            <a:endParaRPr lang="en-US" sz="1600" dirty="0"/>
          </a:p>
        </p:txBody>
      </p:sp>
      <p:sp>
        <p:nvSpPr>
          <p:cNvPr id="16" name="Shape 14"/>
          <p:cNvSpPr/>
          <p:nvPr/>
        </p:nvSpPr>
        <p:spPr>
          <a:xfrm>
            <a:off x="6412240" y="2258806"/>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7" name="Text 15"/>
          <p:cNvSpPr/>
          <p:nvPr/>
        </p:nvSpPr>
        <p:spPr>
          <a:xfrm>
            <a:off x="6652932" y="2221777"/>
            <a:ext cx="4360237"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Source Quality Issues:</a:t>
            </a:r>
            <a:r>
              <a:rPr lang="en-US" sz="1166" dirty="0">
                <a:solidFill>
                  <a:srgbClr val="1F2937"/>
                </a:solidFill>
                <a:latin typeface="Sorts Mill Goudy" pitchFamily="34" charset="0"/>
                <a:ea typeface="Sorts Mill Goudy" pitchFamily="34" charset="-122"/>
                <a:cs typeface="Sorts Mill Goudy" pitchFamily="34" charset="-120"/>
              </a:rPr>
              <a:t> References may be outdated or contradictory</a:t>
            </a:r>
            <a:endParaRPr lang="en-US" sz="1600" dirty="0"/>
          </a:p>
        </p:txBody>
      </p:sp>
      <p:sp>
        <p:nvSpPr>
          <p:cNvPr id="18" name="Shape 16"/>
          <p:cNvSpPr/>
          <p:nvPr/>
        </p:nvSpPr>
        <p:spPr>
          <a:xfrm>
            <a:off x="6412240" y="2555044"/>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9" name="Text 17"/>
          <p:cNvSpPr/>
          <p:nvPr/>
        </p:nvSpPr>
        <p:spPr>
          <a:xfrm>
            <a:off x="6652932" y="2518015"/>
            <a:ext cx="4156574"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Scale Prohibition:</a:t>
            </a:r>
            <a:r>
              <a:rPr lang="en-US" sz="1166" dirty="0">
                <a:solidFill>
                  <a:srgbClr val="1F2937"/>
                </a:solidFill>
                <a:latin typeface="Sorts Mill Goudy" pitchFamily="34" charset="0"/>
                <a:ea typeface="Sorts Mill Goudy" pitchFamily="34" charset="-122"/>
                <a:cs typeface="Sorts Mill Goudy" pitchFamily="34" charset="-120"/>
              </a:rPr>
              <a:t> Volume makes manual verification impossible</a:t>
            </a:r>
            <a:endParaRPr lang="en-US" sz="1600" dirty="0"/>
          </a:p>
        </p:txBody>
      </p:sp>
      <p:sp>
        <p:nvSpPr>
          <p:cNvPr id="20" name="Shape 18"/>
          <p:cNvSpPr/>
          <p:nvPr/>
        </p:nvSpPr>
        <p:spPr>
          <a:xfrm>
            <a:off x="370296" y="3573359"/>
            <a:ext cx="11451408" cy="1879253"/>
          </a:xfrm>
          <a:custGeom>
            <a:avLst/>
            <a:gdLst/>
            <a:ahLst/>
            <a:cxnLst/>
            <a:rect l="l" t="t" r="r" b="b"/>
            <a:pathLst>
              <a:path w="11451408" h="1879253">
                <a:moveTo>
                  <a:pt x="74061" y="0"/>
                </a:moveTo>
                <a:lnTo>
                  <a:pt x="11377346" y="0"/>
                </a:lnTo>
                <a:cubicBezTo>
                  <a:pt x="11418249" y="0"/>
                  <a:pt x="11451408" y="33158"/>
                  <a:pt x="11451408" y="74061"/>
                </a:cubicBezTo>
                <a:lnTo>
                  <a:pt x="11451408" y="1805191"/>
                </a:lnTo>
                <a:cubicBezTo>
                  <a:pt x="11451408" y="1846094"/>
                  <a:pt x="11418249" y="1879253"/>
                  <a:pt x="11377346" y="1879253"/>
                </a:cubicBezTo>
                <a:lnTo>
                  <a:pt x="74061" y="1879253"/>
                </a:lnTo>
                <a:cubicBezTo>
                  <a:pt x="33158" y="1879253"/>
                  <a:pt x="0" y="1846094"/>
                  <a:pt x="0" y="1805191"/>
                </a:cubicBezTo>
                <a:lnTo>
                  <a:pt x="0" y="74061"/>
                </a:lnTo>
                <a:cubicBezTo>
                  <a:pt x="0" y="33186"/>
                  <a:pt x="33186" y="0"/>
                  <a:pt x="74061" y="0"/>
                </a:cubicBezTo>
                <a:close/>
              </a:path>
            </a:pathLst>
          </a:custGeom>
          <a:solidFill>
            <a:srgbClr val="8B0000"/>
          </a:solidFill>
          <a:ln/>
          <a:effectLst>
            <a:outerShdw blurRad="138861" dist="92574" dir="5400000" algn="bl" rotWithShape="0">
              <a:srgbClr val="000000">
                <a:alpha val="10196"/>
              </a:srgbClr>
            </a:outerShdw>
          </a:effectLst>
        </p:spPr>
      </p:sp>
      <p:sp>
        <p:nvSpPr>
          <p:cNvPr id="21" name="Shape 19"/>
          <p:cNvSpPr/>
          <p:nvPr/>
        </p:nvSpPr>
        <p:spPr>
          <a:xfrm>
            <a:off x="592474" y="3767764"/>
            <a:ext cx="277722" cy="277722"/>
          </a:xfrm>
          <a:custGeom>
            <a:avLst/>
            <a:gdLst/>
            <a:ahLst/>
            <a:cxnLst/>
            <a:rect l="l" t="t" r="r" b="b"/>
            <a:pathLst>
              <a:path w="277722" h="277722">
                <a:moveTo>
                  <a:pt x="138861" y="0"/>
                </a:moveTo>
                <a:cubicBezTo>
                  <a:pt x="146835" y="0"/>
                  <a:pt x="154157" y="4394"/>
                  <a:pt x="157954" y="11391"/>
                </a:cubicBezTo>
                <a:lnTo>
                  <a:pt x="275118" y="228361"/>
                </a:lnTo>
                <a:cubicBezTo>
                  <a:pt x="278753" y="235087"/>
                  <a:pt x="278590" y="243224"/>
                  <a:pt x="274685" y="249787"/>
                </a:cubicBezTo>
                <a:cubicBezTo>
                  <a:pt x="270779" y="256351"/>
                  <a:pt x="263673" y="260364"/>
                  <a:pt x="256025" y="260364"/>
                </a:cubicBezTo>
                <a:lnTo>
                  <a:pt x="21697" y="260364"/>
                </a:lnTo>
                <a:cubicBezTo>
                  <a:pt x="14049" y="260364"/>
                  <a:pt x="6997" y="256351"/>
                  <a:pt x="3038" y="249787"/>
                </a:cubicBezTo>
                <a:cubicBezTo>
                  <a:pt x="-922" y="243224"/>
                  <a:pt x="-1031" y="235087"/>
                  <a:pt x="2604" y="228361"/>
                </a:cubicBezTo>
                <a:lnTo>
                  <a:pt x="119768" y="11391"/>
                </a:lnTo>
                <a:cubicBezTo>
                  <a:pt x="123565" y="4394"/>
                  <a:pt x="130887" y="0"/>
                  <a:pt x="138861" y="0"/>
                </a:cubicBezTo>
                <a:close/>
                <a:moveTo>
                  <a:pt x="138861" y="91128"/>
                </a:moveTo>
                <a:cubicBezTo>
                  <a:pt x="131647" y="91128"/>
                  <a:pt x="125843" y="96932"/>
                  <a:pt x="125843" y="104146"/>
                </a:cubicBezTo>
                <a:lnTo>
                  <a:pt x="125843" y="164897"/>
                </a:lnTo>
                <a:cubicBezTo>
                  <a:pt x="125843" y="172112"/>
                  <a:pt x="131647" y="177916"/>
                  <a:pt x="138861" y="177916"/>
                </a:cubicBezTo>
                <a:cubicBezTo>
                  <a:pt x="146075" y="177916"/>
                  <a:pt x="151879" y="172112"/>
                  <a:pt x="151879" y="164897"/>
                </a:cubicBezTo>
                <a:lnTo>
                  <a:pt x="151879" y="104146"/>
                </a:lnTo>
                <a:cubicBezTo>
                  <a:pt x="151879" y="96932"/>
                  <a:pt x="146075" y="91128"/>
                  <a:pt x="138861" y="91128"/>
                </a:cubicBezTo>
                <a:close/>
                <a:moveTo>
                  <a:pt x="153344" y="208292"/>
                </a:moveTo>
                <a:cubicBezTo>
                  <a:pt x="153673" y="202916"/>
                  <a:pt x="150992" y="197801"/>
                  <a:pt x="146384" y="195014"/>
                </a:cubicBezTo>
                <a:cubicBezTo>
                  <a:pt x="141776" y="192226"/>
                  <a:pt x="136001" y="192226"/>
                  <a:pt x="131392" y="195014"/>
                </a:cubicBezTo>
                <a:cubicBezTo>
                  <a:pt x="126784" y="197801"/>
                  <a:pt x="124103" y="202916"/>
                  <a:pt x="124433" y="208292"/>
                </a:cubicBezTo>
                <a:cubicBezTo>
                  <a:pt x="124103" y="213667"/>
                  <a:pt x="126784" y="218782"/>
                  <a:pt x="131392" y="221570"/>
                </a:cubicBezTo>
                <a:cubicBezTo>
                  <a:pt x="136001" y="224357"/>
                  <a:pt x="141776" y="224357"/>
                  <a:pt x="146384" y="221570"/>
                </a:cubicBezTo>
                <a:cubicBezTo>
                  <a:pt x="150992" y="218782"/>
                  <a:pt x="153673" y="213667"/>
                  <a:pt x="153344" y="208292"/>
                </a:cubicBezTo>
                <a:close/>
              </a:path>
            </a:pathLst>
          </a:custGeom>
          <a:solidFill>
            <a:srgbClr val="FFFFFF"/>
          </a:solidFill>
          <a:ln/>
        </p:spPr>
      </p:sp>
      <p:sp>
        <p:nvSpPr>
          <p:cNvPr id="22" name="Text 20"/>
          <p:cNvSpPr/>
          <p:nvPr/>
        </p:nvSpPr>
        <p:spPr>
          <a:xfrm>
            <a:off x="1050715" y="3758507"/>
            <a:ext cx="2286579" cy="296237"/>
          </a:xfrm>
          <a:prstGeom prst="rect">
            <a:avLst/>
          </a:prstGeom>
          <a:noFill/>
          <a:ln/>
        </p:spPr>
        <p:txBody>
          <a:bodyPr wrap="square" lIns="0" tIns="0" rIns="0" bIns="0" rtlCol="0" anchor="ctr"/>
          <a:lstStyle/>
          <a:p>
            <a:pPr>
              <a:lnSpc>
                <a:spcPct val="110000"/>
              </a:lnSpc>
            </a:pPr>
            <a:r>
              <a:rPr lang="en-US" sz="1749" b="1" dirty="0">
                <a:solidFill>
                  <a:srgbClr val="FFFFFF"/>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23" name="Text 21"/>
          <p:cNvSpPr/>
          <p:nvPr/>
        </p:nvSpPr>
        <p:spPr>
          <a:xfrm>
            <a:off x="555444" y="4165833"/>
            <a:ext cx="11164428" cy="546187"/>
          </a:xfrm>
          <a:prstGeom prst="rect">
            <a:avLst/>
          </a:prstGeom>
          <a:noFill/>
          <a:ln/>
        </p:spPr>
        <p:txBody>
          <a:bodyPr wrap="square" lIns="0" tIns="0" rIns="0" bIns="0" rtlCol="0" anchor="ctr"/>
          <a:lstStyle/>
          <a:p>
            <a:pPr>
              <a:lnSpc>
                <a:spcPct val="140000"/>
              </a:lnSpc>
            </a:pPr>
            <a:r>
              <a:rPr lang="en-US" sz="1312" dirty="0">
                <a:solidFill>
                  <a:srgbClr val="FFFFFF"/>
                </a:solidFill>
                <a:latin typeface="Sorts Mill Goudy" pitchFamily="34" charset="0"/>
                <a:ea typeface="Sorts Mill Goudy" pitchFamily="34" charset="-122"/>
                <a:cs typeface="Sorts Mill Goudy" pitchFamily="34" charset="-120"/>
              </a:rPr>
              <a:t>Initial investigation revealed a </a:t>
            </a:r>
            <a:r>
              <a:rPr lang="en-US" sz="1312" b="1" dirty="0">
                <a:solidFill>
                  <a:srgbClr val="FFFFFF"/>
                </a:solidFill>
                <a:latin typeface="Sorts Mill Goudy" pitchFamily="34" charset="0"/>
                <a:ea typeface="Sorts Mill Goudy" pitchFamily="34" charset="-122"/>
                <a:cs typeface="Sorts Mill Goudy" pitchFamily="34" charset="-120"/>
              </a:rPr>
              <a:t>stark discrepancy</a:t>
            </a:r>
            <a:r>
              <a:rPr lang="en-US" sz="1312" dirty="0">
                <a:solidFill>
                  <a:srgbClr val="FFFFFF"/>
                </a:solidFill>
                <a:latin typeface="Sorts Mill Goudy" pitchFamily="34" charset="0"/>
                <a:ea typeface="Sorts Mill Goudy" pitchFamily="34" charset="-122"/>
                <a:cs typeface="Sorts Mill Goudy" pitchFamily="34" charset="-120"/>
              </a:rPr>
              <a:t>: while the original ProVe API operates as a high-functioning "Black Box" at </a:t>
            </a:r>
            <a:r>
              <a:rPr lang="en-US" sz="1312" b="1" dirty="0">
                <a:solidFill>
                  <a:srgbClr val="FFFFFF"/>
                </a:solidFill>
                <a:latin typeface="Sorts Mill Goudy" pitchFamily="34" charset="0"/>
                <a:ea typeface="Sorts Mill Goudy" pitchFamily="34" charset="-122"/>
                <a:cs typeface="Sorts Mill Goudy" pitchFamily="34" charset="-120"/>
              </a:rPr>
              <a:t>87.5% accuracy</a:t>
            </a:r>
            <a:r>
              <a:rPr lang="en-US" sz="1312" dirty="0">
                <a:solidFill>
                  <a:srgbClr val="FFFFFF"/>
                </a:solidFill>
                <a:latin typeface="Sorts Mill Goudy" pitchFamily="34" charset="0"/>
                <a:ea typeface="Sorts Mill Goudy" pitchFamily="34" charset="-122"/>
                <a:cs typeface="Sorts Mill Goudy" pitchFamily="34" charset="-120"/>
              </a:rPr>
              <a:t>, the models provided in the public repository exhibit </a:t>
            </a:r>
            <a:r>
              <a:rPr lang="en-US" sz="1312" b="1" dirty="0">
                <a:solidFill>
                  <a:srgbClr val="FFFFFF"/>
                </a:solidFill>
                <a:latin typeface="Sorts Mill Goudy" pitchFamily="34" charset="0"/>
                <a:ea typeface="Sorts Mill Goudy" pitchFamily="34" charset="-122"/>
                <a:cs typeface="Sorts Mill Goudy" pitchFamily="34" charset="-120"/>
              </a:rPr>
              <a:t>severe performance degradation</a:t>
            </a:r>
            <a:r>
              <a:rPr lang="en-US" sz="1312"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24" name="Shape 22"/>
          <p:cNvSpPr/>
          <p:nvPr/>
        </p:nvSpPr>
        <p:spPr>
          <a:xfrm>
            <a:off x="555444" y="4818479"/>
            <a:ext cx="11081112" cy="444355"/>
          </a:xfrm>
          <a:custGeom>
            <a:avLst/>
            <a:gdLst/>
            <a:ahLst/>
            <a:cxnLst/>
            <a:rect l="l" t="t" r="r" b="b"/>
            <a:pathLst>
              <a:path w="11081112" h="444355">
                <a:moveTo>
                  <a:pt x="37028" y="0"/>
                </a:moveTo>
                <a:lnTo>
                  <a:pt x="11044083" y="0"/>
                </a:lnTo>
                <a:cubicBezTo>
                  <a:pt x="11064534" y="0"/>
                  <a:pt x="11081112" y="16578"/>
                  <a:pt x="11081112" y="37028"/>
                </a:cubicBezTo>
                <a:lnTo>
                  <a:pt x="11081112" y="407327"/>
                </a:lnTo>
                <a:cubicBezTo>
                  <a:pt x="11081112" y="427777"/>
                  <a:pt x="11064534" y="444355"/>
                  <a:pt x="11044083" y="444355"/>
                </a:cubicBezTo>
                <a:lnTo>
                  <a:pt x="37028" y="444355"/>
                </a:lnTo>
                <a:cubicBezTo>
                  <a:pt x="16578" y="444355"/>
                  <a:pt x="0" y="427777"/>
                  <a:pt x="0" y="407327"/>
                </a:cubicBezTo>
                <a:lnTo>
                  <a:pt x="0" y="37028"/>
                </a:lnTo>
                <a:cubicBezTo>
                  <a:pt x="0" y="16578"/>
                  <a:pt x="16578" y="0"/>
                  <a:pt x="37028" y="0"/>
                </a:cubicBezTo>
                <a:close/>
              </a:path>
            </a:pathLst>
          </a:custGeom>
          <a:solidFill>
            <a:srgbClr val="FFFFFF">
              <a:alpha val="20000"/>
            </a:srgbClr>
          </a:solidFill>
          <a:ln/>
        </p:spPr>
      </p:sp>
      <p:sp>
        <p:nvSpPr>
          <p:cNvPr id="25" name="Text 23"/>
          <p:cNvSpPr/>
          <p:nvPr/>
        </p:nvSpPr>
        <p:spPr>
          <a:xfrm>
            <a:off x="666533" y="4929568"/>
            <a:ext cx="10932993" cy="222178"/>
          </a:xfrm>
          <a:prstGeom prst="rect">
            <a:avLst/>
          </a:prstGeom>
          <a:noFill/>
          <a:ln/>
        </p:spPr>
        <p:txBody>
          <a:bodyPr wrap="square" lIns="0" tIns="0" rIns="0" bIns="0" rtlCol="0" anchor="ctr"/>
          <a:lstStyle/>
          <a:p>
            <a:pPr>
              <a:lnSpc>
                <a:spcPct val="130000"/>
              </a:lnSpc>
            </a:pPr>
            <a:r>
              <a:rPr lang="en-US" sz="1166" b="1" dirty="0">
                <a:solidFill>
                  <a:srgbClr val="FFFFFF"/>
                </a:solidFill>
                <a:latin typeface="Sorts Mill Goudy" pitchFamily="34" charset="0"/>
                <a:ea typeface="Sorts Mill Goudy" pitchFamily="34" charset="-122"/>
                <a:cs typeface="Sorts Mill Goudy" pitchFamily="34" charset="-120"/>
              </a:rPr>
              <a:t>The Core Question: "Reference URL exists, but does the source actually support this claim?"</a:t>
            </a:r>
            <a:endParaRPr lang="en-US" sz="1600" dirty="0"/>
          </a:p>
        </p:txBody>
      </p:sp>
      <p:sp>
        <p:nvSpPr>
          <p:cNvPr id="26" name="Shape 24"/>
          <p:cNvSpPr/>
          <p:nvPr/>
        </p:nvSpPr>
        <p:spPr>
          <a:xfrm>
            <a:off x="388811" y="5633131"/>
            <a:ext cx="3702961" cy="851681"/>
          </a:xfrm>
          <a:custGeom>
            <a:avLst/>
            <a:gdLst/>
            <a:ahLst/>
            <a:cxnLst/>
            <a:rect l="l" t="t" r="r" b="b"/>
            <a:pathLst>
              <a:path w="3702961" h="851681">
                <a:moveTo>
                  <a:pt x="37030" y="0"/>
                </a:moveTo>
                <a:lnTo>
                  <a:pt x="3628899" y="0"/>
                </a:lnTo>
                <a:cubicBezTo>
                  <a:pt x="3669803" y="0"/>
                  <a:pt x="3702961" y="33159"/>
                  <a:pt x="3702961" y="74062"/>
                </a:cubicBezTo>
                <a:lnTo>
                  <a:pt x="3702961" y="777619"/>
                </a:lnTo>
                <a:cubicBezTo>
                  <a:pt x="3702961" y="818522"/>
                  <a:pt x="3669803" y="851681"/>
                  <a:pt x="3628899" y="851681"/>
                </a:cubicBezTo>
                <a:lnTo>
                  <a:pt x="37030" y="851681"/>
                </a:lnTo>
                <a:cubicBezTo>
                  <a:pt x="16579" y="851681"/>
                  <a:pt x="0" y="835102"/>
                  <a:pt x="0" y="814651"/>
                </a:cubicBezTo>
                <a:lnTo>
                  <a:pt x="0" y="37030"/>
                </a:lnTo>
                <a:cubicBezTo>
                  <a:pt x="0" y="16592"/>
                  <a:pt x="16592" y="0"/>
                  <a:pt x="37030" y="0"/>
                </a:cubicBezTo>
                <a:close/>
              </a:path>
            </a:pathLst>
          </a:custGeom>
          <a:solidFill>
            <a:srgbClr val="FFFFFF"/>
          </a:solidFill>
          <a:ln/>
          <a:effectLst>
            <a:outerShdw blurRad="27772" dist="9257" dir="5400000" algn="bl" rotWithShape="0">
              <a:srgbClr val="000000">
                <a:alpha val="10196"/>
              </a:srgbClr>
            </a:outerShdw>
          </a:effectLst>
        </p:spPr>
      </p:sp>
      <p:sp>
        <p:nvSpPr>
          <p:cNvPr id="27" name="Shape 25"/>
          <p:cNvSpPr/>
          <p:nvPr/>
        </p:nvSpPr>
        <p:spPr>
          <a:xfrm>
            <a:off x="388811" y="5633131"/>
            <a:ext cx="37030" cy="851681"/>
          </a:xfrm>
          <a:custGeom>
            <a:avLst/>
            <a:gdLst/>
            <a:ahLst/>
            <a:cxnLst/>
            <a:rect l="l" t="t" r="r" b="b"/>
            <a:pathLst>
              <a:path w="37030" h="851681">
                <a:moveTo>
                  <a:pt x="37030" y="0"/>
                </a:moveTo>
                <a:lnTo>
                  <a:pt x="37030" y="0"/>
                </a:lnTo>
                <a:lnTo>
                  <a:pt x="37030" y="851681"/>
                </a:lnTo>
                <a:lnTo>
                  <a:pt x="37030" y="851681"/>
                </a:lnTo>
                <a:cubicBezTo>
                  <a:pt x="16579" y="851681"/>
                  <a:pt x="0" y="835102"/>
                  <a:pt x="0" y="814651"/>
                </a:cubicBezTo>
                <a:lnTo>
                  <a:pt x="0" y="37030"/>
                </a:lnTo>
                <a:cubicBezTo>
                  <a:pt x="0" y="16579"/>
                  <a:pt x="16579" y="0"/>
                  <a:pt x="37030" y="0"/>
                </a:cubicBezTo>
                <a:close/>
              </a:path>
            </a:pathLst>
          </a:custGeom>
          <a:solidFill>
            <a:srgbClr val="8B0000"/>
          </a:solidFill>
          <a:ln/>
        </p:spPr>
      </p:sp>
      <p:sp>
        <p:nvSpPr>
          <p:cNvPr id="28" name="Text 26"/>
          <p:cNvSpPr/>
          <p:nvPr/>
        </p:nvSpPr>
        <p:spPr>
          <a:xfrm>
            <a:off x="555444" y="5781249"/>
            <a:ext cx="3527071" cy="333267"/>
          </a:xfrm>
          <a:prstGeom prst="rect">
            <a:avLst/>
          </a:prstGeom>
          <a:noFill/>
          <a:ln/>
        </p:spPr>
        <p:txBody>
          <a:bodyPr wrap="square" lIns="0" tIns="0" rIns="0" bIns="0" rtlCol="0" anchor="ctr"/>
          <a:lstStyle/>
          <a:p>
            <a:pPr>
              <a:lnSpc>
                <a:spcPct val="100000"/>
              </a:lnSpc>
            </a:pPr>
            <a:r>
              <a:rPr lang="en-US" sz="2187" b="1" dirty="0">
                <a:solidFill>
                  <a:srgbClr val="8B0000"/>
                </a:solidFill>
                <a:latin typeface="Sorts Mill Goudy" pitchFamily="34" charset="0"/>
                <a:ea typeface="Sorts Mill Goudy" pitchFamily="34" charset="-122"/>
                <a:cs typeface="Sorts Mill Goudy" pitchFamily="34" charset="-120"/>
              </a:rPr>
              <a:t>87.5%</a:t>
            </a:r>
            <a:endParaRPr lang="en-US" sz="1600" dirty="0"/>
          </a:p>
        </p:txBody>
      </p:sp>
      <p:sp>
        <p:nvSpPr>
          <p:cNvPr id="29" name="Text 27"/>
          <p:cNvSpPr/>
          <p:nvPr/>
        </p:nvSpPr>
        <p:spPr>
          <a:xfrm>
            <a:off x="555444" y="6151546"/>
            <a:ext cx="3453011" cy="185148"/>
          </a:xfrm>
          <a:prstGeom prst="rect">
            <a:avLst/>
          </a:prstGeom>
          <a:noFill/>
          <a:ln/>
        </p:spPr>
        <p:txBody>
          <a:bodyPr wrap="square" lIns="0" tIns="0" rIns="0" bIns="0" rtlCol="0" anchor="ctr"/>
          <a:lstStyle/>
          <a:p>
            <a:pPr>
              <a:lnSpc>
                <a:spcPct val="120000"/>
              </a:lnSpc>
            </a:pPr>
            <a:r>
              <a:rPr lang="en-US" sz="1021" dirty="0">
                <a:solidFill>
                  <a:srgbClr val="6B7280"/>
                </a:solidFill>
                <a:latin typeface="Sorts Mill Goudy" pitchFamily="34" charset="0"/>
                <a:ea typeface="Sorts Mill Goudy" pitchFamily="34" charset="-122"/>
                <a:cs typeface="Sorts Mill Goudy" pitchFamily="34" charset="-120"/>
              </a:rPr>
              <a:t>Original API Accuracy</a:t>
            </a:r>
            <a:endParaRPr lang="en-US" sz="1600" dirty="0"/>
          </a:p>
        </p:txBody>
      </p:sp>
      <p:sp>
        <p:nvSpPr>
          <p:cNvPr id="30" name="Shape 28"/>
          <p:cNvSpPr/>
          <p:nvPr/>
        </p:nvSpPr>
        <p:spPr>
          <a:xfrm>
            <a:off x="4256339" y="5633131"/>
            <a:ext cx="3702961" cy="851681"/>
          </a:xfrm>
          <a:custGeom>
            <a:avLst/>
            <a:gdLst/>
            <a:ahLst/>
            <a:cxnLst/>
            <a:rect l="l" t="t" r="r" b="b"/>
            <a:pathLst>
              <a:path w="3702961" h="851681">
                <a:moveTo>
                  <a:pt x="37030" y="0"/>
                </a:moveTo>
                <a:lnTo>
                  <a:pt x="3628899" y="0"/>
                </a:lnTo>
                <a:cubicBezTo>
                  <a:pt x="3669803" y="0"/>
                  <a:pt x="3702961" y="33159"/>
                  <a:pt x="3702961" y="74062"/>
                </a:cubicBezTo>
                <a:lnTo>
                  <a:pt x="3702961" y="777619"/>
                </a:lnTo>
                <a:cubicBezTo>
                  <a:pt x="3702961" y="818522"/>
                  <a:pt x="3669803" y="851681"/>
                  <a:pt x="3628899" y="851681"/>
                </a:cubicBezTo>
                <a:lnTo>
                  <a:pt x="37030" y="851681"/>
                </a:lnTo>
                <a:cubicBezTo>
                  <a:pt x="16579" y="851681"/>
                  <a:pt x="0" y="835102"/>
                  <a:pt x="0" y="814651"/>
                </a:cubicBezTo>
                <a:lnTo>
                  <a:pt x="0" y="37030"/>
                </a:lnTo>
                <a:cubicBezTo>
                  <a:pt x="0" y="16592"/>
                  <a:pt x="16592" y="0"/>
                  <a:pt x="37030" y="0"/>
                </a:cubicBezTo>
                <a:close/>
              </a:path>
            </a:pathLst>
          </a:custGeom>
          <a:solidFill>
            <a:srgbClr val="FFFFFF"/>
          </a:solidFill>
          <a:ln/>
          <a:effectLst>
            <a:outerShdw blurRad="27772" dist="9257" dir="5400000" algn="bl" rotWithShape="0">
              <a:srgbClr val="000000">
                <a:alpha val="10196"/>
              </a:srgbClr>
            </a:outerShdw>
          </a:effectLst>
        </p:spPr>
      </p:sp>
      <p:sp>
        <p:nvSpPr>
          <p:cNvPr id="31" name="Shape 29"/>
          <p:cNvSpPr/>
          <p:nvPr/>
        </p:nvSpPr>
        <p:spPr>
          <a:xfrm>
            <a:off x="4256339" y="5633131"/>
            <a:ext cx="37030" cy="851681"/>
          </a:xfrm>
          <a:custGeom>
            <a:avLst/>
            <a:gdLst/>
            <a:ahLst/>
            <a:cxnLst/>
            <a:rect l="l" t="t" r="r" b="b"/>
            <a:pathLst>
              <a:path w="37030" h="851681">
                <a:moveTo>
                  <a:pt x="37030" y="0"/>
                </a:moveTo>
                <a:lnTo>
                  <a:pt x="37030" y="0"/>
                </a:lnTo>
                <a:lnTo>
                  <a:pt x="37030" y="851681"/>
                </a:lnTo>
                <a:lnTo>
                  <a:pt x="37030" y="851681"/>
                </a:lnTo>
                <a:cubicBezTo>
                  <a:pt x="16579" y="851681"/>
                  <a:pt x="0" y="835102"/>
                  <a:pt x="0" y="814651"/>
                </a:cubicBezTo>
                <a:lnTo>
                  <a:pt x="0" y="37030"/>
                </a:lnTo>
                <a:cubicBezTo>
                  <a:pt x="0" y="16579"/>
                  <a:pt x="16579" y="0"/>
                  <a:pt x="37030" y="0"/>
                </a:cubicBezTo>
                <a:close/>
              </a:path>
            </a:pathLst>
          </a:custGeom>
          <a:solidFill>
            <a:srgbClr val="6B7280"/>
          </a:solidFill>
          <a:ln/>
        </p:spPr>
      </p:sp>
      <p:sp>
        <p:nvSpPr>
          <p:cNvPr id="32" name="Text 30"/>
          <p:cNvSpPr/>
          <p:nvPr/>
        </p:nvSpPr>
        <p:spPr>
          <a:xfrm>
            <a:off x="4422972" y="5781249"/>
            <a:ext cx="3527071" cy="333267"/>
          </a:xfrm>
          <a:prstGeom prst="rect">
            <a:avLst/>
          </a:prstGeom>
          <a:noFill/>
          <a:ln/>
        </p:spPr>
        <p:txBody>
          <a:bodyPr wrap="square" lIns="0" tIns="0" rIns="0" bIns="0" rtlCol="0" anchor="ctr"/>
          <a:lstStyle/>
          <a:p>
            <a:pPr>
              <a:lnSpc>
                <a:spcPct val="100000"/>
              </a:lnSpc>
            </a:pPr>
            <a:r>
              <a:rPr lang="en-US" sz="2187" b="1" dirty="0">
                <a:solidFill>
                  <a:srgbClr val="6B7280"/>
                </a:solidFill>
                <a:latin typeface="Sorts Mill Goudy" pitchFamily="34" charset="0"/>
                <a:ea typeface="Sorts Mill Goudy" pitchFamily="34" charset="-122"/>
                <a:cs typeface="Sorts Mill Goudy" pitchFamily="34" charset="-120"/>
              </a:rPr>
              <a:t>~50%</a:t>
            </a:r>
            <a:endParaRPr lang="en-US" sz="1600" dirty="0"/>
          </a:p>
        </p:txBody>
      </p:sp>
      <p:sp>
        <p:nvSpPr>
          <p:cNvPr id="33" name="Text 31"/>
          <p:cNvSpPr/>
          <p:nvPr/>
        </p:nvSpPr>
        <p:spPr>
          <a:xfrm>
            <a:off x="4422972" y="6151546"/>
            <a:ext cx="3453011" cy="185148"/>
          </a:xfrm>
          <a:prstGeom prst="rect">
            <a:avLst/>
          </a:prstGeom>
          <a:noFill/>
          <a:ln/>
        </p:spPr>
        <p:txBody>
          <a:bodyPr wrap="square" lIns="0" tIns="0" rIns="0" bIns="0" rtlCol="0" anchor="ctr"/>
          <a:lstStyle/>
          <a:p>
            <a:pPr>
              <a:lnSpc>
                <a:spcPct val="120000"/>
              </a:lnSpc>
            </a:pPr>
            <a:r>
              <a:rPr lang="en-US" sz="1021" dirty="0">
                <a:solidFill>
                  <a:srgbClr val="6B7280"/>
                </a:solidFill>
                <a:latin typeface="Sorts Mill Goudy" pitchFamily="34" charset="0"/>
                <a:ea typeface="Sorts Mill Goudy" pitchFamily="34" charset="-122"/>
                <a:cs typeface="Sorts Mill Goudy" pitchFamily="34" charset="-120"/>
              </a:rPr>
              <a:t>Local Pipeline Accuracy</a:t>
            </a:r>
            <a:endParaRPr lang="en-US" sz="1600" dirty="0"/>
          </a:p>
        </p:txBody>
      </p:sp>
      <p:sp>
        <p:nvSpPr>
          <p:cNvPr id="34" name="Shape 32"/>
          <p:cNvSpPr/>
          <p:nvPr/>
        </p:nvSpPr>
        <p:spPr>
          <a:xfrm>
            <a:off x="8105353" y="5633131"/>
            <a:ext cx="3721476" cy="851681"/>
          </a:xfrm>
          <a:custGeom>
            <a:avLst/>
            <a:gdLst/>
            <a:ahLst/>
            <a:cxnLst/>
            <a:rect l="l" t="t" r="r" b="b"/>
            <a:pathLst>
              <a:path w="3721476" h="851681">
                <a:moveTo>
                  <a:pt x="74062" y="0"/>
                </a:moveTo>
                <a:lnTo>
                  <a:pt x="3647414" y="0"/>
                </a:lnTo>
                <a:cubicBezTo>
                  <a:pt x="3688317" y="0"/>
                  <a:pt x="3721476" y="33159"/>
                  <a:pt x="3721476" y="74062"/>
                </a:cubicBezTo>
                <a:lnTo>
                  <a:pt x="3721476" y="777619"/>
                </a:lnTo>
                <a:cubicBezTo>
                  <a:pt x="3721476" y="818522"/>
                  <a:pt x="3688317" y="851681"/>
                  <a:pt x="3647414" y="851681"/>
                </a:cubicBezTo>
                <a:lnTo>
                  <a:pt x="74062" y="851681"/>
                </a:lnTo>
                <a:cubicBezTo>
                  <a:pt x="33186" y="851681"/>
                  <a:pt x="0" y="818495"/>
                  <a:pt x="0" y="777619"/>
                </a:cubicBezTo>
                <a:lnTo>
                  <a:pt x="0" y="74062"/>
                </a:lnTo>
                <a:cubicBezTo>
                  <a:pt x="0" y="33186"/>
                  <a:pt x="33186" y="0"/>
                  <a:pt x="74062" y="0"/>
                </a:cubicBezTo>
                <a:close/>
              </a:path>
            </a:pathLst>
          </a:custGeom>
          <a:solidFill>
            <a:srgbClr val="8B0000"/>
          </a:solidFill>
          <a:ln/>
          <a:effectLst>
            <a:outerShdw blurRad="27772" dist="9257" dir="5400000" algn="bl" rotWithShape="0">
              <a:srgbClr val="000000">
                <a:alpha val="10196"/>
              </a:srgbClr>
            </a:outerShdw>
          </a:effectLst>
        </p:spPr>
      </p:sp>
      <p:sp>
        <p:nvSpPr>
          <p:cNvPr id="35" name="Text 33"/>
          <p:cNvSpPr/>
          <p:nvPr/>
        </p:nvSpPr>
        <p:spPr>
          <a:xfrm>
            <a:off x="8253471" y="5781249"/>
            <a:ext cx="3564100" cy="333267"/>
          </a:xfrm>
          <a:prstGeom prst="rect">
            <a:avLst/>
          </a:prstGeom>
          <a:noFill/>
          <a:ln/>
        </p:spPr>
        <p:txBody>
          <a:bodyPr wrap="square" lIns="0" tIns="0" rIns="0" bIns="0" rtlCol="0" anchor="ctr"/>
          <a:lstStyle/>
          <a:p>
            <a:pPr>
              <a:lnSpc>
                <a:spcPct val="100000"/>
              </a:lnSpc>
            </a:pPr>
            <a:r>
              <a:rPr lang="en-US" sz="2187" b="1" dirty="0">
                <a:solidFill>
                  <a:srgbClr val="FFFFFF"/>
                </a:solidFill>
                <a:latin typeface="Sorts Mill Goudy" pitchFamily="34" charset="0"/>
                <a:ea typeface="Sorts Mill Goudy" pitchFamily="34" charset="-122"/>
                <a:cs typeface="Sorts Mill Goudy" pitchFamily="34" charset="-120"/>
              </a:rPr>
              <a:t>-37.5%</a:t>
            </a:r>
            <a:endParaRPr lang="en-US" sz="1600" dirty="0"/>
          </a:p>
        </p:txBody>
      </p:sp>
      <p:sp>
        <p:nvSpPr>
          <p:cNvPr id="36" name="Text 34"/>
          <p:cNvSpPr/>
          <p:nvPr/>
        </p:nvSpPr>
        <p:spPr>
          <a:xfrm>
            <a:off x="8253471" y="6151546"/>
            <a:ext cx="3490041" cy="185148"/>
          </a:xfrm>
          <a:prstGeom prst="rect">
            <a:avLst/>
          </a:prstGeom>
          <a:noFill/>
          <a:ln/>
        </p:spPr>
        <p:txBody>
          <a:bodyPr wrap="square" lIns="0" tIns="0" rIns="0" bIns="0" rtlCol="0" anchor="ctr"/>
          <a:lstStyle/>
          <a:p>
            <a:pPr>
              <a:lnSpc>
                <a:spcPct val="120000"/>
              </a:lnSpc>
            </a:pPr>
            <a:r>
              <a:rPr lang="en-US" sz="1021" dirty="0">
                <a:solidFill>
                  <a:srgbClr val="FFFFFF"/>
                </a:solidFill>
                <a:latin typeface="Sorts Mill Goudy" pitchFamily="34" charset="0"/>
                <a:ea typeface="Sorts Mill Goudy" pitchFamily="34" charset="-122"/>
                <a:cs typeface="Sorts Mill Goudy" pitchFamily="34" charset="-120"/>
              </a:rPr>
              <a:t>The Reproducibility Gap</a:t>
            </a:r>
            <a:endParaRPr lang="en-US" sz="1600" dirty="0"/>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5.2 DOMAIN RELIABILITY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Performance Variation Across Knowledge Domains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2794000"/>
          </a:xfrm>
          <a:custGeom>
            <a:avLst/>
            <a:gdLst/>
            <a:ahLst/>
            <a:cxnLst/>
            <a:rect l="l" t="t" r="r" b="b"/>
            <a:pathLst>
              <a:path w="11557000" h="2794000">
                <a:moveTo>
                  <a:pt x="63508" y="0"/>
                </a:moveTo>
                <a:lnTo>
                  <a:pt x="11493492" y="0"/>
                </a:lnTo>
                <a:cubicBezTo>
                  <a:pt x="11528567" y="0"/>
                  <a:pt x="11557000" y="28433"/>
                  <a:pt x="11557000" y="63508"/>
                </a:cubicBezTo>
                <a:lnTo>
                  <a:pt x="11557000" y="2730492"/>
                </a:lnTo>
                <a:cubicBezTo>
                  <a:pt x="11557000" y="2765567"/>
                  <a:pt x="11528567" y="2794000"/>
                  <a:pt x="11493492" y="2794000"/>
                </a:cubicBezTo>
                <a:lnTo>
                  <a:pt x="63508" y="2794000"/>
                </a:lnTo>
                <a:cubicBezTo>
                  <a:pt x="28433" y="2794000"/>
                  <a:pt x="0" y="2765567"/>
                  <a:pt x="0" y="2730492"/>
                </a:cubicBezTo>
                <a:lnTo>
                  <a:pt x="0" y="63508"/>
                </a:lnTo>
                <a:cubicBezTo>
                  <a:pt x="0" y="28457"/>
                  <a:pt x="28457" y="0"/>
                  <a:pt x="63508" y="0"/>
                </a:cubicBezTo>
                <a:close/>
              </a:path>
            </a:pathLst>
          </a:custGeom>
          <a:solidFill>
            <a:srgbClr val="FFFFFF"/>
          </a:solidFill>
          <a:ln/>
          <a:effectLst>
            <a:outerShdw blurRad="119063" dist="79375" dir="5400000" algn="bl" rotWithShape="0">
              <a:srgbClr val="000000">
                <a:alpha val="10196"/>
              </a:srgbClr>
            </a:outerShdw>
          </a:effectLst>
        </p:spPr>
      </p:sp>
      <p:sp>
        <p:nvSpPr>
          <p:cNvPr id="6" name="Text 4"/>
          <p:cNvSpPr/>
          <p:nvPr/>
        </p:nvSpPr>
        <p:spPr>
          <a:xfrm>
            <a:off x="404813" y="1238250"/>
            <a:ext cx="11382375" cy="222250"/>
          </a:xfrm>
          <a:prstGeom prst="rect">
            <a:avLst/>
          </a:prstGeom>
          <a:noFill/>
          <a:ln/>
        </p:spPr>
        <p:txBody>
          <a:bodyPr wrap="square" lIns="0" tIns="0" rIns="0" bIns="0" rtlCol="0" anchor="ctr"/>
          <a:lstStyle/>
          <a:p>
            <a:pPr algn="ct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Average Reference Score by Domain</a:t>
            </a:r>
            <a:endParaRPr lang="en-US" sz="1600" dirty="0"/>
          </a:p>
        </p:txBody>
      </p:sp>
      <p:pic>
        <p:nvPicPr>
          <p:cNvPr id="7" name="Image 0" descr="https://kimi-img.moonshot.cn/pub/slides/26-02-02-18:06:26-d607e8mg0jb4rgtjh9c0.png"/>
          <p:cNvPicPr>
            <a:picLocks noChangeAspect="1"/>
          </p:cNvPicPr>
          <p:nvPr/>
        </p:nvPicPr>
        <p:blipFill>
          <a:blip r:embed="rId3"/>
          <a:srcRect/>
          <a:stretch/>
        </p:blipFill>
        <p:spPr>
          <a:xfrm>
            <a:off x="444500" y="1555750"/>
            <a:ext cx="9271000" cy="2222500"/>
          </a:xfrm>
          <a:prstGeom prst="roundRect">
            <a:avLst>
              <a:gd name="adj" fmla="val 0"/>
            </a:avLst>
          </a:prstGeom>
        </p:spPr>
      </p:pic>
      <p:sp>
        <p:nvSpPr>
          <p:cNvPr id="8" name="Shape 5"/>
          <p:cNvSpPr/>
          <p:nvPr/>
        </p:nvSpPr>
        <p:spPr>
          <a:xfrm>
            <a:off x="324304" y="4039054"/>
            <a:ext cx="5688920" cy="1648732"/>
          </a:xfrm>
          <a:custGeom>
            <a:avLst/>
            <a:gdLst/>
            <a:ahLst/>
            <a:cxnLst/>
            <a:rect l="l" t="t" r="r" b="b"/>
            <a:pathLst>
              <a:path w="5688920" h="1648732">
                <a:moveTo>
                  <a:pt x="63493" y="0"/>
                </a:moveTo>
                <a:lnTo>
                  <a:pt x="5625427" y="0"/>
                </a:lnTo>
                <a:cubicBezTo>
                  <a:pt x="5660493" y="0"/>
                  <a:pt x="5688920" y="28427"/>
                  <a:pt x="5688920" y="63493"/>
                </a:cubicBezTo>
                <a:lnTo>
                  <a:pt x="5688920" y="1585240"/>
                </a:lnTo>
                <a:cubicBezTo>
                  <a:pt x="5688920" y="1620306"/>
                  <a:pt x="5660493" y="1648732"/>
                  <a:pt x="5625427" y="1648732"/>
                </a:cubicBezTo>
                <a:lnTo>
                  <a:pt x="63493" y="1648732"/>
                </a:lnTo>
                <a:cubicBezTo>
                  <a:pt x="28427" y="1648732"/>
                  <a:pt x="0" y="1620306"/>
                  <a:pt x="0" y="1585240"/>
                </a:cubicBezTo>
                <a:lnTo>
                  <a:pt x="0" y="63493"/>
                </a:lnTo>
                <a:cubicBezTo>
                  <a:pt x="0" y="28450"/>
                  <a:pt x="28450" y="0"/>
                  <a:pt x="63493" y="0"/>
                </a:cubicBezTo>
                <a:close/>
              </a:path>
            </a:pathLst>
          </a:custGeom>
          <a:solidFill>
            <a:srgbClr val="22C55E">
              <a:alpha val="10196"/>
            </a:srgbClr>
          </a:solidFill>
          <a:ln w="21771">
            <a:solidFill>
              <a:srgbClr val="22C55E"/>
            </a:solidFill>
            <a:prstDash val="solid"/>
          </a:ln>
        </p:spPr>
      </p:sp>
      <p:sp>
        <p:nvSpPr>
          <p:cNvPr id="9" name="Shape 6"/>
          <p:cNvSpPr/>
          <p:nvPr/>
        </p:nvSpPr>
        <p:spPr>
          <a:xfrm>
            <a:off x="481920" y="4188737"/>
            <a:ext cx="190500" cy="190500"/>
          </a:xfrm>
          <a:custGeom>
            <a:avLst/>
            <a:gdLst/>
            <a:ahLst/>
            <a:cxnLst/>
            <a:rect l="l" t="t" r="r" b="b"/>
            <a:pathLst>
              <a:path w="190500" h="190500">
                <a:moveTo>
                  <a:pt x="53690" y="0"/>
                </a:moveTo>
                <a:lnTo>
                  <a:pt x="137033" y="0"/>
                </a:lnTo>
                <a:cubicBezTo>
                  <a:pt x="146893" y="0"/>
                  <a:pt x="154930" y="8111"/>
                  <a:pt x="154558" y="17934"/>
                </a:cubicBezTo>
                <a:cubicBezTo>
                  <a:pt x="154484" y="19906"/>
                  <a:pt x="154409" y="21878"/>
                  <a:pt x="154298" y="23812"/>
                </a:cubicBezTo>
                <a:lnTo>
                  <a:pt x="172752" y="23812"/>
                </a:lnTo>
                <a:cubicBezTo>
                  <a:pt x="182463" y="23812"/>
                  <a:pt x="191021" y="31849"/>
                  <a:pt x="190277" y="42342"/>
                </a:cubicBezTo>
                <a:cubicBezTo>
                  <a:pt x="187486" y="80925"/>
                  <a:pt x="167767" y="102133"/>
                  <a:pt x="146372" y="113221"/>
                </a:cubicBezTo>
                <a:cubicBezTo>
                  <a:pt x="140494" y="116272"/>
                  <a:pt x="134503" y="118542"/>
                  <a:pt x="128811" y="120216"/>
                </a:cubicBezTo>
                <a:cubicBezTo>
                  <a:pt x="121295" y="130857"/>
                  <a:pt x="113481" y="136475"/>
                  <a:pt x="107268" y="139489"/>
                </a:cubicBezTo>
                <a:lnTo>
                  <a:pt x="107268" y="166688"/>
                </a:lnTo>
                <a:lnTo>
                  <a:pt x="131080" y="166688"/>
                </a:lnTo>
                <a:cubicBezTo>
                  <a:pt x="137666" y="166688"/>
                  <a:pt x="142987" y="172008"/>
                  <a:pt x="142987" y="178594"/>
                </a:cubicBezTo>
                <a:cubicBezTo>
                  <a:pt x="142987" y="185179"/>
                  <a:pt x="137666" y="190500"/>
                  <a:pt x="131080" y="190500"/>
                </a:cubicBezTo>
                <a:lnTo>
                  <a:pt x="59643" y="190500"/>
                </a:lnTo>
                <a:cubicBezTo>
                  <a:pt x="53057" y="190500"/>
                  <a:pt x="47737" y="185179"/>
                  <a:pt x="47737" y="178594"/>
                </a:cubicBezTo>
                <a:cubicBezTo>
                  <a:pt x="47737" y="172008"/>
                  <a:pt x="53057" y="166688"/>
                  <a:pt x="59643" y="166688"/>
                </a:cubicBezTo>
                <a:lnTo>
                  <a:pt x="83455" y="166688"/>
                </a:lnTo>
                <a:lnTo>
                  <a:pt x="83455" y="139489"/>
                </a:lnTo>
                <a:cubicBezTo>
                  <a:pt x="77502" y="136624"/>
                  <a:pt x="70098" y="131304"/>
                  <a:pt x="62880" y="121518"/>
                </a:cubicBezTo>
                <a:cubicBezTo>
                  <a:pt x="56034" y="119732"/>
                  <a:pt x="48592" y="117016"/>
                  <a:pt x="41337" y="112923"/>
                </a:cubicBezTo>
                <a:cubicBezTo>
                  <a:pt x="21208" y="101650"/>
                  <a:pt x="3051" y="80404"/>
                  <a:pt x="446" y="42267"/>
                </a:cubicBezTo>
                <a:cubicBezTo>
                  <a:pt x="-260" y="31812"/>
                  <a:pt x="8260" y="23775"/>
                  <a:pt x="17971" y="23775"/>
                </a:cubicBezTo>
                <a:lnTo>
                  <a:pt x="36426" y="23775"/>
                </a:lnTo>
                <a:cubicBezTo>
                  <a:pt x="36314" y="21841"/>
                  <a:pt x="36240" y="19906"/>
                  <a:pt x="36165" y="17897"/>
                </a:cubicBezTo>
                <a:cubicBezTo>
                  <a:pt x="35793" y="8037"/>
                  <a:pt x="43830" y="-37"/>
                  <a:pt x="53690" y="-37"/>
                </a:cubicBezTo>
                <a:close/>
                <a:moveTo>
                  <a:pt x="37765" y="41672"/>
                </a:moveTo>
                <a:lnTo>
                  <a:pt x="18269" y="41672"/>
                </a:lnTo>
                <a:cubicBezTo>
                  <a:pt x="20575" y="73186"/>
                  <a:pt x="35049" y="88962"/>
                  <a:pt x="49969" y="97334"/>
                </a:cubicBezTo>
                <a:cubicBezTo>
                  <a:pt x="44611" y="83455"/>
                  <a:pt x="40184" y="65336"/>
                  <a:pt x="37765" y="41672"/>
                </a:cubicBezTo>
                <a:close/>
                <a:moveTo>
                  <a:pt x="141387" y="95548"/>
                </a:moveTo>
                <a:cubicBezTo>
                  <a:pt x="156456" y="86692"/>
                  <a:pt x="170073" y="70954"/>
                  <a:pt x="172380" y="41672"/>
                </a:cubicBezTo>
                <a:lnTo>
                  <a:pt x="152921" y="41672"/>
                </a:lnTo>
                <a:cubicBezTo>
                  <a:pt x="150614" y="64331"/>
                  <a:pt x="146447" y="81930"/>
                  <a:pt x="141387" y="95548"/>
                </a:cubicBezTo>
                <a:close/>
              </a:path>
            </a:pathLst>
          </a:custGeom>
          <a:solidFill>
            <a:srgbClr val="22C55E"/>
          </a:solidFill>
          <a:ln/>
        </p:spPr>
      </p:sp>
      <p:sp>
        <p:nvSpPr>
          <p:cNvPr id="10" name="Text 7"/>
          <p:cNvSpPr/>
          <p:nvPr/>
        </p:nvSpPr>
        <p:spPr>
          <a:xfrm>
            <a:off x="791482" y="4172862"/>
            <a:ext cx="1270000" cy="222250"/>
          </a:xfrm>
          <a:prstGeom prst="rect">
            <a:avLst/>
          </a:prstGeom>
          <a:noFill/>
          <a:ln/>
        </p:spPr>
        <p:txBody>
          <a:bodyPr wrap="square" lIns="0" tIns="0" rIns="0" bIns="0" rtlCol="0" anchor="ctr"/>
          <a:lstStyle/>
          <a:p>
            <a:pPr>
              <a:lnSpc>
                <a:spcPct val="120000"/>
              </a:lnSpc>
            </a:pPr>
            <a:r>
              <a:rPr lang="en-US" sz="1250" b="1" dirty="0">
                <a:solidFill>
                  <a:srgbClr val="22C55E"/>
                </a:solidFill>
                <a:latin typeface="Sorts Mill Goudy" pitchFamily="34" charset="0"/>
                <a:ea typeface="Sorts Mill Goudy" pitchFamily="34" charset="-122"/>
                <a:cs typeface="Sorts Mill Goudy" pitchFamily="34" charset="-120"/>
              </a:rPr>
              <a:t>Best Performance</a:t>
            </a:r>
            <a:endParaRPr lang="en-US" sz="1600" dirty="0"/>
          </a:p>
        </p:txBody>
      </p:sp>
      <p:sp>
        <p:nvSpPr>
          <p:cNvPr id="11" name="Text 8"/>
          <p:cNvSpPr/>
          <p:nvPr/>
        </p:nvSpPr>
        <p:spPr>
          <a:xfrm>
            <a:off x="458107" y="4490362"/>
            <a:ext cx="5540375" cy="285750"/>
          </a:xfrm>
          <a:prstGeom prst="rect">
            <a:avLst/>
          </a:prstGeom>
          <a:noFill/>
          <a:ln/>
        </p:spPr>
        <p:txBody>
          <a:bodyPr wrap="square" lIns="0" tIns="0" rIns="0" bIns="0" rtlCol="0" anchor="ctr"/>
          <a:lstStyle/>
          <a:p>
            <a:pPr>
              <a:lnSpc>
                <a:spcPct val="100000"/>
              </a:lnSpc>
            </a:pPr>
            <a:r>
              <a:rPr lang="en-US" sz="1875" b="1" dirty="0">
                <a:solidFill>
                  <a:srgbClr val="22C55E"/>
                </a:solidFill>
                <a:latin typeface="Sorts Mill Goudy" pitchFamily="34" charset="0"/>
                <a:ea typeface="Sorts Mill Goudy" pitchFamily="34" charset="-122"/>
                <a:cs typeface="Sorts Mill Goudy" pitchFamily="34" charset="-120"/>
              </a:rPr>
              <a:t>Science &amp; Discoveries</a:t>
            </a:r>
            <a:endParaRPr lang="en-US" sz="1600" dirty="0"/>
          </a:p>
        </p:txBody>
      </p:sp>
      <p:sp>
        <p:nvSpPr>
          <p:cNvPr id="12" name="Text 9"/>
          <p:cNvSpPr/>
          <p:nvPr/>
        </p:nvSpPr>
        <p:spPr>
          <a:xfrm>
            <a:off x="458107" y="4839612"/>
            <a:ext cx="55165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0.210</a:t>
            </a:r>
            <a:endParaRPr lang="en-US" sz="1600" dirty="0"/>
          </a:p>
        </p:txBody>
      </p:sp>
      <p:sp>
        <p:nvSpPr>
          <p:cNvPr id="13" name="Text 10"/>
          <p:cNvSpPr/>
          <p:nvPr/>
        </p:nvSpPr>
        <p:spPr>
          <a:xfrm>
            <a:off x="458107" y="5188862"/>
            <a:ext cx="5476875" cy="365125"/>
          </a:xfrm>
          <a:prstGeom prst="rect">
            <a:avLst/>
          </a:prstGeom>
          <a:noFill/>
          <a:ln/>
        </p:spPr>
        <p:txBody>
          <a:bodyPr wrap="square" lIns="0" tIns="0" rIns="0" bIns="0" rtlCol="0" anchor="ctr"/>
          <a:lstStyle/>
          <a:p>
            <a:pPr>
              <a:lnSpc>
                <a:spcPct val="140000"/>
              </a:lnSpc>
            </a:pPr>
            <a:r>
              <a:rPr lang="en-US" sz="875" b="1" dirty="0">
                <a:solidFill>
                  <a:srgbClr val="1F2937"/>
                </a:solidFill>
                <a:latin typeface="Sorts Mill Goudy" pitchFamily="34" charset="0"/>
                <a:ea typeface="Sorts Mill Goudy" pitchFamily="34" charset="-122"/>
                <a:cs typeface="Sorts Mill Goudy" pitchFamily="34" charset="-120"/>
              </a:rPr>
              <a:t>Why:</a:t>
            </a:r>
            <a:r>
              <a:rPr lang="en-US" sz="875" dirty="0">
                <a:solidFill>
                  <a:srgbClr val="1F2937"/>
                </a:solidFill>
                <a:latin typeface="Sorts Mill Goudy" pitchFamily="34" charset="0"/>
                <a:ea typeface="Sorts Mill Goudy" pitchFamily="34" charset="-122"/>
                <a:cs typeface="Sorts Mill Goudy" pitchFamily="34" charset="-120"/>
              </a:rPr>
              <a:t> Concrete numeric facts, measurable quantities, and verifiable experimental data. The domain contains precise, objective information that aligns well with automated verification.</a:t>
            </a:r>
            <a:endParaRPr lang="en-US" sz="1600" dirty="0"/>
          </a:p>
        </p:txBody>
      </p:sp>
      <p:sp>
        <p:nvSpPr>
          <p:cNvPr id="14" name="Shape 11"/>
          <p:cNvSpPr/>
          <p:nvPr/>
        </p:nvSpPr>
        <p:spPr>
          <a:xfrm>
            <a:off x="6182179" y="4039054"/>
            <a:ext cx="5688920" cy="1648732"/>
          </a:xfrm>
          <a:custGeom>
            <a:avLst/>
            <a:gdLst/>
            <a:ahLst/>
            <a:cxnLst/>
            <a:rect l="l" t="t" r="r" b="b"/>
            <a:pathLst>
              <a:path w="5688920" h="1648732">
                <a:moveTo>
                  <a:pt x="63493" y="0"/>
                </a:moveTo>
                <a:lnTo>
                  <a:pt x="5625427" y="0"/>
                </a:lnTo>
                <a:cubicBezTo>
                  <a:pt x="5660493" y="0"/>
                  <a:pt x="5688920" y="28427"/>
                  <a:pt x="5688920" y="63493"/>
                </a:cubicBezTo>
                <a:lnTo>
                  <a:pt x="5688920" y="1585240"/>
                </a:lnTo>
                <a:cubicBezTo>
                  <a:pt x="5688920" y="1620306"/>
                  <a:pt x="5660493" y="1648732"/>
                  <a:pt x="5625427" y="1648732"/>
                </a:cubicBezTo>
                <a:lnTo>
                  <a:pt x="63493" y="1648732"/>
                </a:lnTo>
                <a:cubicBezTo>
                  <a:pt x="28427" y="1648732"/>
                  <a:pt x="0" y="1620306"/>
                  <a:pt x="0" y="1585240"/>
                </a:cubicBezTo>
                <a:lnTo>
                  <a:pt x="0" y="63493"/>
                </a:lnTo>
                <a:cubicBezTo>
                  <a:pt x="0" y="28450"/>
                  <a:pt x="28450" y="0"/>
                  <a:pt x="63493" y="0"/>
                </a:cubicBezTo>
                <a:close/>
              </a:path>
            </a:pathLst>
          </a:custGeom>
          <a:solidFill>
            <a:srgbClr val="8B0000">
              <a:alpha val="10196"/>
            </a:srgbClr>
          </a:solidFill>
          <a:ln w="21771">
            <a:solidFill>
              <a:srgbClr val="8B0000"/>
            </a:solidFill>
            <a:prstDash val="solid"/>
          </a:ln>
        </p:spPr>
      </p:sp>
      <p:sp>
        <p:nvSpPr>
          <p:cNvPr id="15" name="Shape 12"/>
          <p:cNvSpPr/>
          <p:nvPr/>
        </p:nvSpPr>
        <p:spPr>
          <a:xfrm>
            <a:off x="6339795" y="4188737"/>
            <a:ext cx="190500" cy="190500"/>
          </a:xfrm>
          <a:custGeom>
            <a:avLst/>
            <a:gdLst/>
            <a:ahLst/>
            <a:cxnLst/>
            <a:rect l="l" t="t" r="r" b="b"/>
            <a:pathLst>
              <a:path w="190500" h="190500">
                <a:moveTo>
                  <a:pt x="95250" y="0"/>
                </a:moveTo>
                <a:cubicBezTo>
                  <a:pt x="100719" y="0"/>
                  <a:pt x="105742" y="3014"/>
                  <a:pt x="108347" y="7813"/>
                </a:cubicBezTo>
                <a:lnTo>
                  <a:pt x="188714" y="156642"/>
                </a:lnTo>
                <a:cubicBezTo>
                  <a:pt x="191207" y="161255"/>
                  <a:pt x="191095" y="166836"/>
                  <a:pt x="188416" y="171338"/>
                </a:cubicBezTo>
                <a:cubicBezTo>
                  <a:pt x="185737" y="175840"/>
                  <a:pt x="180863" y="178594"/>
                  <a:pt x="175617" y="178594"/>
                </a:cubicBezTo>
                <a:lnTo>
                  <a:pt x="14883" y="178594"/>
                </a:lnTo>
                <a:cubicBezTo>
                  <a:pt x="9637" y="178594"/>
                  <a:pt x="4800" y="175840"/>
                  <a:pt x="2084" y="171338"/>
                </a:cubicBezTo>
                <a:cubicBezTo>
                  <a:pt x="-633" y="166836"/>
                  <a:pt x="-707" y="161255"/>
                  <a:pt x="1786" y="156642"/>
                </a:cubicBezTo>
                <a:lnTo>
                  <a:pt x="82153" y="7813"/>
                </a:lnTo>
                <a:cubicBezTo>
                  <a:pt x="84758" y="3014"/>
                  <a:pt x="89781" y="0"/>
                  <a:pt x="95250" y="0"/>
                </a:cubicBezTo>
                <a:close/>
                <a:moveTo>
                  <a:pt x="95250" y="62508"/>
                </a:moveTo>
                <a:cubicBezTo>
                  <a:pt x="90301" y="62508"/>
                  <a:pt x="86320" y="66489"/>
                  <a:pt x="86320" y="71438"/>
                </a:cubicBezTo>
                <a:lnTo>
                  <a:pt x="86320" y="113109"/>
                </a:lnTo>
                <a:cubicBezTo>
                  <a:pt x="86320" y="118058"/>
                  <a:pt x="90301" y="122039"/>
                  <a:pt x="95250" y="122039"/>
                </a:cubicBezTo>
                <a:cubicBezTo>
                  <a:pt x="100199" y="122039"/>
                  <a:pt x="104180" y="118058"/>
                  <a:pt x="104180" y="113109"/>
                </a:cubicBezTo>
                <a:lnTo>
                  <a:pt x="104180" y="71438"/>
                </a:lnTo>
                <a:cubicBezTo>
                  <a:pt x="104180" y="66489"/>
                  <a:pt x="100199" y="62508"/>
                  <a:pt x="95250" y="62508"/>
                </a:cubicBezTo>
                <a:close/>
                <a:moveTo>
                  <a:pt x="105184" y="142875"/>
                </a:moveTo>
                <a:cubicBezTo>
                  <a:pt x="105410" y="139188"/>
                  <a:pt x="103571" y="135679"/>
                  <a:pt x="100410" y="133767"/>
                </a:cubicBezTo>
                <a:cubicBezTo>
                  <a:pt x="97249" y="131855"/>
                  <a:pt x="93288" y="131855"/>
                  <a:pt x="90127" y="133767"/>
                </a:cubicBezTo>
                <a:cubicBezTo>
                  <a:pt x="86966" y="135679"/>
                  <a:pt x="85127" y="139188"/>
                  <a:pt x="85353" y="142875"/>
                </a:cubicBezTo>
                <a:cubicBezTo>
                  <a:pt x="85127" y="146562"/>
                  <a:pt x="86966" y="150071"/>
                  <a:pt x="90127" y="151983"/>
                </a:cubicBezTo>
                <a:cubicBezTo>
                  <a:pt x="93288" y="153895"/>
                  <a:pt x="97249" y="153895"/>
                  <a:pt x="100410" y="151983"/>
                </a:cubicBezTo>
                <a:cubicBezTo>
                  <a:pt x="103571" y="150071"/>
                  <a:pt x="105410" y="146562"/>
                  <a:pt x="105184" y="142875"/>
                </a:cubicBezTo>
                <a:close/>
              </a:path>
            </a:pathLst>
          </a:custGeom>
          <a:solidFill>
            <a:srgbClr val="8B0000"/>
          </a:solidFill>
          <a:ln/>
        </p:spPr>
      </p:sp>
      <p:sp>
        <p:nvSpPr>
          <p:cNvPr id="16" name="Text 13"/>
          <p:cNvSpPr/>
          <p:nvPr/>
        </p:nvSpPr>
        <p:spPr>
          <a:xfrm>
            <a:off x="6649357" y="4172862"/>
            <a:ext cx="1420813"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Worst Performance</a:t>
            </a:r>
            <a:endParaRPr lang="en-US" sz="1600" dirty="0"/>
          </a:p>
        </p:txBody>
      </p:sp>
      <p:sp>
        <p:nvSpPr>
          <p:cNvPr id="17" name="Text 14"/>
          <p:cNvSpPr/>
          <p:nvPr/>
        </p:nvSpPr>
        <p:spPr>
          <a:xfrm>
            <a:off x="6315982" y="4490362"/>
            <a:ext cx="5540375" cy="285750"/>
          </a:xfrm>
          <a:prstGeom prst="rect">
            <a:avLst/>
          </a:prstGeom>
          <a:noFill/>
          <a:ln/>
        </p:spPr>
        <p:txBody>
          <a:bodyPr wrap="square" lIns="0" tIns="0" rIns="0" bIns="0" rtlCol="0" anchor="ctr"/>
          <a:lstStyle/>
          <a:p>
            <a:pPr>
              <a:lnSpc>
                <a:spcPct val="100000"/>
              </a:lnSpc>
            </a:pPr>
            <a:r>
              <a:rPr lang="en-US" sz="1875" b="1" dirty="0">
                <a:solidFill>
                  <a:srgbClr val="8B0000"/>
                </a:solidFill>
                <a:latin typeface="Sorts Mill Goudy" pitchFamily="34" charset="0"/>
                <a:ea typeface="Sorts Mill Goudy" pitchFamily="34" charset="-122"/>
                <a:cs typeface="Sorts Mill Goudy" pitchFamily="34" charset="-120"/>
              </a:rPr>
              <a:t>Concepts &amp; Ideas</a:t>
            </a:r>
            <a:endParaRPr lang="en-US" sz="1600" dirty="0"/>
          </a:p>
        </p:txBody>
      </p:sp>
      <p:sp>
        <p:nvSpPr>
          <p:cNvPr id="18" name="Text 15"/>
          <p:cNvSpPr/>
          <p:nvPr/>
        </p:nvSpPr>
        <p:spPr>
          <a:xfrm>
            <a:off x="6315982" y="4839612"/>
            <a:ext cx="5516563" cy="254000"/>
          </a:xfrm>
          <a:prstGeom prst="rect">
            <a:avLst/>
          </a:prstGeom>
          <a:noFill/>
          <a:ln/>
        </p:spPr>
        <p:txBody>
          <a:bodyPr wrap="square" lIns="0" tIns="0" rIns="0" bIns="0" rtlCol="0" anchor="ctr"/>
          <a:lstStyle/>
          <a:p>
            <a:pP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-0.053</a:t>
            </a:r>
            <a:endParaRPr lang="en-US" sz="1600" dirty="0"/>
          </a:p>
        </p:txBody>
      </p:sp>
      <p:sp>
        <p:nvSpPr>
          <p:cNvPr id="19" name="Text 16"/>
          <p:cNvSpPr/>
          <p:nvPr/>
        </p:nvSpPr>
        <p:spPr>
          <a:xfrm>
            <a:off x="6315982" y="5188862"/>
            <a:ext cx="5476875" cy="365125"/>
          </a:xfrm>
          <a:prstGeom prst="rect">
            <a:avLst/>
          </a:prstGeom>
          <a:noFill/>
          <a:ln/>
        </p:spPr>
        <p:txBody>
          <a:bodyPr wrap="square" lIns="0" tIns="0" rIns="0" bIns="0" rtlCol="0" anchor="ctr"/>
          <a:lstStyle/>
          <a:p>
            <a:pPr>
              <a:lnSpc>
                <a:spcPct val="140000"/>
              </a:lnSpc>
            </a:pPr>
            <a:r>
              <a:rPr lang="en-US" sz="875" b="1" dirty="0">
                <a:solidFill>
                  <a:srgbClr val="1F2937"/>
                </a:solidFill>
                <a:latin typeface="Sorts Mill Goudy" pitchFamily="34" charset="0"/>
                <a:ea typeface="Sorts Mill Goudy" pitchFamily="34" charset="-122"/>
                <a:cs typeface="Sorts Mill Goudy" pitchFamily="34" charset="-120"/>
              </a:rPr>
              <a:t>Why:</a:t>
            </a:r>
            <a:r>
              <a:rPr lang="en-US" sz="875" dirty="0">
                <a:solidFill>
                  <a:srgbClr val="1F2937"/>
                </a:solidFill>
                <a:latin typeface="Sorts Mill Goudy" pitchFamily="34" charset="0"/>
                <a:ea typeface="Sorts Mill Goudy" pitchFamily="34" charset="-122"/>
                <a:cs typeface="Sorts Mill Goudy" pitchFamily="34" charset="-120"/>
              </a:rPr>
              <a:t> 'Fuzzy' semantic concepts like Democracy involve subjective interpretation, philosophical nuance, and contextual dependency—challenging for automated systems.</a:t>
            </a:r>
            <a:endParaRPr lang="en-US" sz="1600" dirty="0"/>
          </a:p>
        </p:txBody>
      </p:sp>
      <p:sp>
        <p:nvSpPr>
          <p:cNvPr id="20" name="Shape 17"/>
          <p:cNvSpPr/>
          <p:nvPr/>
        </p:nvSpPr>
        <p:spPr>
          <a:xfrm>
            <a:off x="333375" y="5817629"/>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F59E0B">
              <a:alpha val="10196"/>
            </a:srgbClr>
          </a:solidFill>
          <a:ln/>
        </p:spPr>
      </p:sp>
      <p:sp>
        <p:nvSpPr>
          <p:cNvPr id="21" name="Shape 18"/>
          <p:cNvSpPr/>
          <p:nvPr/>
        </p:nvSpPr>
        <p:spPr>
          <a:xfrm>
            <a:off x="333375" y="5817629"/>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F59E0B"/>
          </a:solidFill>
          <a:ln/>
        </p:spPr>
      </p:sp>
      <p:sp>
        <p:nvSpPr>
          <p:cNvPr id="22" name="Text 19"/>
          <p:cNvSpPr/>
          <p:nvPr/>
        </p:nvSpPr>
        <p:spPr>
          <a:xfrm>
            <a:off x="444500" y="5912879"/>
            <a:ext cx="11398250" cy="412750"/>
          </a:xfrm>
          <a:prstGeom prst="rect">
            <a:avLst/>
          </a:prstGeom>
          <a:noFill/>
          <a:ln/>
        </p:spPr>
        <p:txBody>
          <a:bodyPr wrap="square" lIns="0" tIns="0" rIns="0" bIns="0" rtlCol="0" anchor="ctr"/>
          <a:lstStyle/>
          <a:p>
            <a:pPr>
              <a:lnSpc>
                <a:spcPct val="140000"/>
              </a:lnSpc>
            </a:pPr>
            <a:r>
              <a:rPr lang="en-US" sz="1000" b="1" dirty="0">
                <a:solidFill>
                  <a:srgbClr val="F59E0B"/>
                </a:solidFill>
                <a:latin typeface="Sorts Mill Goudy" pitchFamily="34" charset="0"/>
                <a:ea typeface="Sorts Mill Goudy" pitchFamily="34" charset="-122"/>
                <a:cs typeface="Sorts Mill Goudy" pitchFamily="34" charset="-120"/>
              </a:rPr>
              <a:t>The Modernization Trap Revisited:</a:t>
            </a:r>
            <a:r>
              <a:rPr lang="en-US" sz="1000" dirty="0">
                <a:solidFill>
                  <a:srgbClr val="1F2937"/>
                </a:solidFill>
                <a:latin typeface="Sorts Mill Goudy" pitchFamily="34" charset="0"/>
                <a:ea typeface="Sorts Mill Goudy" pitchFamily="34" charset="-122"/>
                <a:cs typeface="Sorts Mill Goudy" pitchFamily="34" charset="-120"/>
              </a:rPr>
              <a:t> This domain-level performance gap reinforces the 'Modernization Trap'—AI handles concrete numeric facts better than 'fuzzy' semantic concepts. The same pattern emerges at the domain level: systems excel where information is precise and measurable, but struggle with abstract, interpretive knowledge.</a:t>
            </a:r>
            <a:endParaRPr lang="en-US" sz="1600" dirty="0"/>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5.3 CASE STUDY 1</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'Ciobama' Vandalism Trap</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31875"/>
          </a:xfrm>
          <a:custGeom>
            <a:avLst/>
            <a:gdLst/>
            <a:ahLst/>
            <a:cxnLst/>
            <a:rect l="l" t="t" r="r" b="b"/>
            <a:pathLst>
              <a:path w="11557000" h="1031875">
                <a:moveTo>
                  <a:pt x="63502" y="0"/>
                </a:moveTo>
                <a:lnTo>
                  <a:pt x="11493498" y="0"/>
                </a:lnTo>
                <a:cubicBezTo>
                  <a:pt x="11528569" y="0"/>
                  <a:pt x="11557000" y="28431"/>
                  <a:pt x="11557000" y="63502"/>
                </a:cubicBezTo>
                <a:lnTo>
                  <a:pt x="11557000" y="968373"/>
                </a:lnTo>
                <a:cubicBezTo>
                  <a:pt x="11557000" y="1003444"/>
                  <a:pt x="11528569" y="1031875"/>
                  <a:pt x="11493498" y="1031875"/>
                </a:cubicBezTo>
                <a:lnTo>
                  <a:pt x="63502" y="1031875"/>
                </a:lnTo>
                <a:cubicBezTo>
                  <a:pt x="28431" y="1031875"/>
                  <a:pt x="0" y="1003444"/>
                  <a:pt x="0" y="968373"/>
                </a:cubicBezTo>
                <a:lnTo>
                  <a:pt x="0" y="63502"/>
                </a:lnTo>
                <a:cubicBezTo>
                  <a:pt x="0" y="28454"/>
                  <a:pt x="28454" y="0"/>
                  <a:pt x="63502"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461367" y="1357313"/>
            <a:ext cx="267891" cy="238125"/>
          </a:xfrm>
          <a:custGeom>
            <a:avLst/>
            <a:gdLst/>
            <a:ahLst/>
            <a:cxnLst/>
            <a:rect l="l" t="t" r="r" b="b"/>
            <a:pathLst>
              <a:path w="267891" h="238125">
                <a:moveTo>
                  <a:pt x="89297" y="44648"/>
                </a:moveTo>
                <a:cubicBezTo>
                  <a:pt x="89297" y="19999"/>
                  <a:pt x="109296" y="0"/>
                  <a:pt x="133945" y="0"/>
                </a:cubicBezTo>
                <a:cubicBezTo>
                  <a:pt x="158595" y="0"/>
                  <a:pt x="178594" y="19999"/>
                  <a:pt x="178594" y="44648"/>
                </a:cubicBezTo>
                <a:lnTo>
                  <a:pt x="178594" y="46323"/>
                </a:lnTo>
                <a:cubicBezTo>
                  <a:pt x="178594" y="53625"/>
                  <a:pt x="172687" y="59531"/>
                  <a:pt x="165385" y="59531"/>
                </a:cubicBezTo>
                <a:lnTo>
                  <a:pt x="102552" y="59531"/>
                </a:lnTo>
                <a:cubicBezTo>
                  <a:pt x="95250" y="59531"/>
                  <a:pt x="89343" y="53625"/>
                  <a:pt x="89343" y="46323"/>
                </a:cubicBezTo>
                <a:lnTo>
                  <a:pt x="89343" y="44648"/>
                </a:lnTo>
                <a:close/>
                <a:moveTo>
                  <a:pt x="250031" y="50602"/>
                </a:moveTo>
                <a:cubicBezTo>
                  <a:pt x="254961" y="57159"/>
                  <a:pt x="253612" y="66508"/>
                  <a:pt x="247055" y="71438"/>
                </a:cubicBezTo>
                <a:lnTo>
                  <a:pt x="201569" y="105528"/>
                </a:lnTo>
                <a:cubicBezTo>
                  <a:pt x="204034" y="109668"/>
                  <a:pt x="205894" y="114226"/>
                  <a:pt x="207057" y="119062"/>
                </a:cubicBezTo>
                <a:lnTo>
                  <a:pt x="253008" y="119062"/>
                </a:lnTo>
                <a:cubicBezTo>
                  <a:pt x="261240" y="119062"/>
                  <a:pt x="267891" y="125713"/>
                  <a:pt x="267891" y="133945"/>
                </a:cubicBezTo>
                <a:cubicBezTo>
                  <a:pt x="267891" y="142177"/>
                  <a:pt x="261240" y="148828"/>
                  <a:pt x="253008" y="148828"/>
                </a:cubicBezTo>
                <a:lnTo>
                  <a:pt x="208359" y="148828"/>
                </a:lnTo>
                <a:lnTo>
                  <a:pt x="208359" y="163711"/>
                </a:lnTo>
                <a:cubicBezTo>
                  <a:pt x="208359" y="164920"/>
                  <a:pt x="208313" y="166176"/>
                  <a:pt x="208266" y="167385"/>
                </a:cubicBezTo>
                <a:lnTo>
                  <a:pt x="247055" y="196453"/>
                </a:lnTo>
                <a:cubicBezTo>
                  <a:pt x="253612" y="201383"/>
                  <a:pt x="254961" y="210731"/>
                  <a:pt x="250031" y="217289"/>
                </a:cubicBezTo>
                <a:cubicBezTo>
                  <a:pt x="245101" y="223847"/>
                  <a:pt x="235753" y="225196"/>
                  <a:pt x="229195" y="220266"/>
                </a:cubicBezTo>
                <a:lnTo>
                  <a:pt x="199848" y="198267"/>
                </a:lnTo>
                <a:cubicBezTo>
                  <a:pt x="189058" y="218824"/>
                  <a:pt x="168920" y="233707"/>
                  <a:pt x="145107" y="237288"/>
                </a:cubicBezTo>
                <a:lnTo>
                  <a:pt x="145107" y="130225"/>
                </a:lnTo>
                <a:cubicBezTo>
                  <a:pt x="145107" y="124039"/>
                  <a:pt x="140131" y="119062"/>
                  <a:pt x="133945" y="119062"/>
                </a:cubicBezTo>
                <a:cubicBezTo>
                  <a:pt x="127760" y="119062"/>
                  <a:pt x="122783" y="124039"/>
                  <a:pt x="122783" y="130225"/>
                </a:cubicBezTo>
                <a:lnTo>
                  <a:pt x="122783" y="237288"/>
                </a:lnTo>
                <a:cubicBezTo>
                  <a:pt x="98971" y="233707"/>
                  <a:pt x="78832" y="218824"/>
                  <a:pt x="68042" y="198267"/>
                </a:cubicBezTo>
                <a:lnTo>
                  <a:pt x="38695" y="220266"/>
                </a:lnTo>
                <a:cubicBezTo>
                  <a:pt x="32138" y="225196"/>
                  <a:pt x="22789" y="223847"/>
                  <a:pt x="17859" y="217289"/>
                </a:cubicBezTo>
                <a:cubicBezTo>
                  <a:pt x="12929" y="210731"/>
                  <a:pt x="14278" y="201383"/>
                  <a:pt x="20836" y="196453"/>
                </a:cubicBezTo>
                <a:lnTo>
                  <a:pt x="59624" y="167385"/>
                </a:lnTo>
                <a:cubicBezTo>
                  <a:pt x="59578" y="166176"/>
                  <a:pt x="59531" y="164967"/>
                  <a:pt x="59531" y="163711"/>
                </a:cubicBezTo>
                <a:lnTo>
                  <a:pt x="59531" y="148828"/>
                </a:lnTo>
                <a:lnTo>
                  <a:pt x="14883" y="148828"/>
                </a:lnTo>
                <a:cubicBezTo>
                  <a:pt x="6651" y="148828"/>
                  <a:pt x="0" y="142177"/>
                  <a:pt x="0" y="133945"/>
                </a:cubicBezTo>
                <a:cubicBezTo>
                  <a:pt x="0" y="125713"/>
                  <a:pt x="6651" y="119063"/>
                  <a:pt x="14883" y="119063"/>
                </a:cubicBezTo>
                <a:lnTo>
                  <a:pt x="60833" y="119063"/>
                </a:lnTo>
                <a:cubicBezTo>
                  <a:pt x="61996" y="114226"/>
                  <a:pt x="63857" y="109668"/>
                  <a:pt x="66322" y="105528"/>
                </a:cubicBezTo>
                <a:lnTo>
                  <a:pt x="20836" y="71438"/>
                </a:lnTo>
                <a:cubicBezTo>
                  <a:pt x="14278" y="66508"/>
                  <a:pt x="12929" y="57159"/>
                  <a:pt x="17859" y="50602"/>
                </a:cubicBezTo>
                <a:cubicBezTo>
                  <a:pt x="22789" y="44044"/>
                  <a:pt x="32138" y="42695"/>
                  <a:pt x="38695" y="47625"/>
                </a:cubicBezTo>
                <a:lnTo>
                  <a:pt x="89297" y="85576"/>
                </a:lnTo>
                <a:cubicBezTo>
                  <a:pt x="95017" y="83204"/>
                  <a:pt x="101296" y="81855"/>
                  <a:pt x="107900" y="81855"/>
                </a:cubicBezTo>
                <a:lnTo>
                  <a:pt x="159990" y="81855"/>
                </a:lnTo>
                <a:cubicBezTo>
                  <a:pt x="166594" y="81855"/>
                  <a:pt x="172873" y="83158"/>
                  <a:pt x="178594" y="85576"/>
                </a:cubicBezTo>
                <a:lnTo>
                  <a:pt x="229195" y="47625"/>
                </a:lnTo>
                <a:cubicBezTo>
                  <a:pt x="235753" y="42695"/>
                  <a:pt x="245101" y="44044"/>
                  <a:pt x="250031" y="50602"/>
                </a:cubicBezTo>
                <a:close/>
              </a:path>
            </a:pathLst>
          </a:custGeom>
          <a:solidFill>
            <a:srgbClr val="FFFFFF"/>
          </a:solidFill>
          <a:ln/>
        </p:spPr>
      </p:sp>
      <p:sp>
        <p:nvSpPr>
          <p:cNvPr id="7" name="Text 5"/>
          <p:cNvSpPr/>
          <p:nvPr/>
        </p:nvSpPr>
        <p:spPr>
          <a:xfrm>
            <a:off x="869156" y="1238250"/>
            <a:ext cx="2270125"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Claim</a:t>
            </a:r>
            <a:endParaRPr lang="en-US" sz="1600" dirty="0"/>
          </a:p>
        </p:txBody>
      </p:sp>
      <p:sp>
        <p:nvSpPr>
          <p:cNvPr id="8" name="Text 6"/>
          <p:cNvSpPr/>
          <p:nvPr/>
        </p:nvSpPr>
        <p:spPr>
          <a:xfrm>
            <a:off x="869156" y="1492250"/>
            <a:ext cx="2246313" cy="222250"/>
          </a:xfrm>
          <a:prstGeom prst="rect">
            <a:avLst/>
          </a:prstGeom>
          <a:noFill/>
          <a:ln/>
        </p:spPr>
        <p:txBody>
          <a:bodyPr wrap="square" lIns="0" tIns="0" rIns="0" bIns="0" rtlCol="0" anchor="ctr"/>
          <a:lstStyle/>
          <a:p>
            <a:pPr>
              <a:lnSpc>
                <a:spcPct val="130000"/>
              </a:lnSpc>
            </a:pPr>
            <a:r>
              <a:rPr lang="en-US" sz="1125" dirty="0">
                <a:solidFill>
                  <a:srgbClr val="FFFFFF"/>
                </a:solidFill>
                <a:latin typeface="Sorts Mill Goudy" pitchFamily="34" charset="0"/>
                <a:ea typeface="Sorts Mill Goudy" pitchFamily="34" charset="-122"/>
                <a:cs typeface="Sorts Mill Goudy" pitchFamily="34" charset="-120"/>
              </a:rPr>
              <a:t>(Obama, Family Name, "Ciobama")</a:t>
            </a:r>
            <a:endParaRPr lang="en-US" sz="1600" dirty="0"/>
          </a:p>
        </p:txBody>
      </p:sp>
      <p:sp>
        <p:nvSpPr>
          <p:cNvPr id="9" name="Text 7"/>
          <p:cNvSpPr/>
          <p:nvPr/>
        </p:nvSpPr>
        <p:spPr>
          <a:xfrm>
            <a:off x="444500" y="1809750"/>
            <a:ext cx="11366500" cy="206375"/>
          </a:xfrm>
          <a:prstGeom prst="rect">
            <a:avLst/>
          </a:prstGeom>
          <a:noFill/>
          <a:ln/>
        </p:spPr>
        <p:txBody>
          <a:bodyPr wrap="square" lIns="0" tIns="0" rIns="0" bIns="0" rtlCol="0" anchor="ctr"/>
          <a:lstStyle/>
          <a:p>
            <a:pPr>
              <a:lnSpc>
                <a:spcPct val="140000"/>
              </a:lnSpc>
            </a:pPr>
            <a:r>
              <a:rPr lang="en-US" sz="1000" b="1" dirty="0">
                <a:solidFill>
                  <a:srgbClr val="FFFFFF"/>
                </a:solidFill>
                <a:latin typeface="Sorts Mill Goudy" pitchFamily="34" charset="0"/>
                <a:ea typeface="Sorts Mill Goudy" pitchFamily="34" charset="-122"/>
                <a:cs typeface="Sorts Mill Goudy" pitchFamily="34" charset="-120"/>
              </a:rPr>
              <a:t>Factually incorrect:</a:t>
            </a:r>
            <a:r>
              <a:rPr lang="en-US" sz="1000" dirty="0">
                <a:solidFill>
                  <a:srgbClr val="FFFFFF"/>
                </a:solidFill>
                <a:latin typeface="Sorts Mill Goudy" pitchFamily="34" charset="0"/>
                <a:ea typeface="Sorts Mill Goudy" pitchFamily="34" charset="-122"/>
                <a:cs typeface="Sorts Mill Goudy" pitchFamily="34" charset="-120"/>
              </a:rPr>
              <a:t> Obama's family name is "Obama", not "Ciobama". This was vandalism combining "Cio" and "Obama" inserted into Wikipedia by a malicious editor.</a:t>
            </a:r>
            <a:endParaRPr lang="en-US" sz="1600" dirty="0"/>
          </a:p>
        </p:txBody>
      </p:sp>
      <p:sp>
        <p:nvSpPr>
          <p:cNvPr id="10" name="Shape 8"/>
          <p:cNvSpPr/>
          <p:nvPr/>
        </p:nvSpPr>
        <p:spPr>
          <a:xfrm>
            <a:off x="317500" y="2270125"/>
            <a:ext cx="11557000" cy="1444625"/>
          </a:xfrm>
          <a:custGeom>
            <a:avLst/>
            <a:gdLst/>
            <a:ahLst/>
            <a:cxnLst/>
            <a:rect l="l" t="t" r="r" b="b"/>
            <a:pathLst>
              <a:path w="11557000" h="1444625">
                <a:moveTo>
                  <a:pt x="63506" y="0"/>
                </a:moveTo>
                <a:lnTo>
                  <a:pt x="11493494" y="0"/>
                </a:lnTo>
                <a:cubicBezTo>
                  <a:pt x="11528568" y="0"/>
                  <a:pt x="11557000" y="28432"/>
                  <a:pt x="11557000" y="63506"/>
                </a:cubicBezTo>
                <a:lnTo>
                  <a:pt x="11557000" y="1381119"/>
                </a:lnTo>
                <a:cubicBezTo>
                  <a:pt x="11557000" y="1416193"/>
                  <a:pt x="11528568" y="1444625"/>
                  <a:pt x="11493494" y="1444625"/>
                </a:cubicBezTo>
                <a:lnTo>
                  <a:pt x="63506" y="1444625"/>
                </a:lnTo>
                <a:cubicBezTo>
                  <a:pt x="28432" y="1444625"/>
                  <a:pt x="0" y="1416193"/>
                  <a:pt x="0" y="1381119"/>
                </a:cubicBezTo>
                <a:lnTo>
                  <a:pt x="0" y="63506"/>
                </a:lnTo>
                <a:cubicBezTo>
                  <a:pt x="0" y="28456"/>
                  <a:pt x="28456" y="0"/>
                  <a:pt x="63506" y="0"/>
                </a:cubicBezTo>
                <a:close/>
              </a:path>
            </a:pathLst>
          </a:custGeom>
          <a:solidFill>
            <a:srgbClr val="FFFFFF"/>
          </a:solidFill>
          <a:ln/>
          <a:effectLst>
            <a:outerShdw blurRad="119063" dist="79375" dir="5400000" algn="bl" rotWithShape="0">
              <a:srgbClr val="000000">
                <a:alpha val="10196"/>
              </a:srgbClr>
            </a:outerShdw>
          </a:effectLst>
        </p:spPr>
      </p:sp>
      <p:sp>
        <p:nvSpPr>
          <p:cNvPr id="11" name="Text 9"/>
          <p:cNvSpPr/>
          <p:nvPr/>
        </p:nvSpPr>
        <p:spPr>
          <a:xfrm>
            <a:off x="444500" y="2397125"/>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Failure Mode Analysis</a:t>
            </a:r>
            <a:endParaRPr lang="en-US" sz="1600" dirty="0"/>
          </a:p>
        </p:txBody>
      </p:sp>
      <p:sp>
        <p:nvSpPr>
          <p:cNvPr id="12" name="Shape 10"/>
          <p:cNvSpPr/>
          <p:nvPr/>
        </p:nvSpPr>
        <p:spPr>
          <a:xfrm>
            <a:off x="46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3B82F6">
              <a:alpha val="10196"/>
            </a:srgbClr>
          </a:solidFill>
          <a:ln/>
        </p:spPr>
      </p:sp>
      <p:sp>
        <p:nvSpPr>
          <p:cNvPr id="13" name="Shape 11"/>
          <p:cNvSpPr/>
          <p:nvPr/>
        </p:nvSpPr>
        <p:spPr>
          <a:xfrm>
            <a:off x="46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3B82F6"/>
          </a:solidFill>
          <a:ln/>
        </p:spPr>
      </p:sp>
      <p:sp>
        <p:nvSpPr>
          <p:cNvPr id="14" name="Shape 12"/>
          <p:cNvSpPr/>
          <p:nvPr/>
        </p:nvSpPr>
        <p:spPr>
          <a:xfrm>
            <a:off x="57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3B82F6"/>
          </a:solidFill>
          <a:ln/>
        </p:spPr>
      </p:sp>
      <p:sp>
        <p:nvSpPr>
          <p:cNvPr id="15" name="Text 13"/>
          <p:cNvSpPr/>
          <p:nvPr/>
        </p:nvSpPr>
        <p:spPr>
          <a:xfrm>
            <a:off x="53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6" name="Text 14"/>
          <p:cNvSpPr/>
          <p:nvPr/>
        </p:nvSpPr>
        <p:spPr>
          <a:xfrm>
            <a:off x="889000" y="2841625"/>
            <a:ext cx="57150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Retriever</a:t>
            </a:r>
            <a:endParaRPr lang="en-US" sz="1600" dirty="0"/>
          </a:p>
        </p:txBody>
      </p:sp>
      <p:sp>
        <p:nvSpPr>
          <p:cNvPr id="17" name="Text 15"/>
          <p:cNvSpPr/>
          <p:nvPr/>
        </p:nvSpPr>
        <p:spPr>
          <a:xfrm>
            <a:off x="571500" y="3127375"/>
            <a:ext cx="35163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Found </a:t>
            </a:r>
            <a:r>
              <a:rPr lang="en-US" sz="875" b="1" dirty="0">
                <a:solidFill>
                  <a:srgbClr val="1F2937"/>
                </a:solidFill>
                <a:latin typeface="Sorts Mill Goudy" pitchFamily="34" charset="0"/>
                <a:ea typeface="Sorts Mill Goudy" pitchFamily="34" charset="-122"/>
                <a:cs typeface="Sorts Mill Goudy" pitchFamily="34" charset="-120"/>
              </a:rPr>
              <a:t>vandalized snippet</a:t>
            </a:r>
            <a:r>
              <a:rPr lang="en-US" sz="875" dirty="0">
                <a:solidFill>
                  <a:srgbClr val="1F2937"/>
                </a:solidFill>
                <a:latin typeface="Sorts Mill Goudy" pitchFamily="34" charset="0"/>
                <a:ea typeface="Sorts Mill Goudy" pitchFamily="34" charset="-122"/>
                <a:cs typeface="Sorts Mill Goudy" pitchFamily="34" charset="-120"/>
              </a:rPr>
              <a:t> with high lexical overlap (Obama + Ciobama)</a:t>
            </a:r>
            <a:endParaRPr lang="en-US" sz="1600" dirty="0"/>
          </a:p>
        </p:txBody>
      </p:sp>
      <p:sp>
        <p:nvSpPr>
          <p:cNvPr id="18" name="Shape 16"/>
          <p:cNvSpPr/>
          <p:nvPr/>
        </p:nvSpPr>
        <p:spPr>
          <a:xfrm>
            <a:off x="427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8B5CF6">
              <a:alpha val="10196"/>
            </a:srgbClr>
          </a:solidFill>
          <a:ln/>
        </p:spPr>
      </p:sp>
      <p:sp>
        <p:nvSpPr>
          <p:cNvPr id="19" name="Shape 17"/>
          <p:cNvSpPr/>
          <p:nvPr/>
        </p:nvSpPr>
        <p:spPr>
          <a:xfrm>
            <a:off x="427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8B5CF6"/>
          </a:solidFill>
          <a:ln/>
        </p:spPr>
      </p:sp>
      <p:sp>
        <p:nvSpPr>
          <p:cNvPr id="20" name="Shape 18"/>
          <p:cNvSpPr/>
          <p:nvPr/>
        </p:nvSpPr>
        <p:spPr>
          <a:xfrm>
            <a:off x="438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5CF6"/>
          </a:solidFill>
          <a:ln/>
        </p:spPr>
      </p:sp>
      <p:sp>
        <p:nvSpPr>
          <p:cNvPr id="21" name="Text 19"/>
          <p:cNvSpPr/>
          <p:nvPr/>
        </p:nvSpPr>
        <p:spPr>
          <a:xfrm>
            <a:off x="434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2" name="Text 20"/>
          <p:cNvSpPr/>
          <p:nvPr/>
        </p:nvSpPr>
        <p:spPr>
          <a:xfrm>
            <a:off x="4699000" y="2841625"/>
            <a:ext cx="65881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NLI Model</a:t>
            </a:r>
            <a:endParaRPr lang="en-US" sz="1600" dirty="0"/>
          </a:p>
        </p:txBody>
      </p:sp>
      <p:sp>
        <p:nvSpPr>
          <p:cNvPr id="23" name="Text 21"/>
          <p:cNvSpPr/>
          <p:nvPr/>
        </p:nvSpPr>
        <p:spPr>
          <a:xfrm>
            <a:off x="4381500" y="3127375"/>
            <a:ext cx="3516313"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Confirmed </a:t>
            </a:r>
            <a:r>
              <a:rPr lang="en-US" sz="875" b="1" dirty="0">
                <a:solidFill>
                  <a:srgbClr val="1F2937"/>
                </a:solidFill>
                <a:latin typeface="Sorts Mill Goudy" pitchFamily="34" charset="0"/>
                <a:ea typeface="Sorts Mill Goudy" pitchFamily="34" charset="-122"/>
                <a:cs typeface="Sorts Mill Goudy" pitchFamily="34" charset="-120"/>
              </a:rPr>
              <a:t>textual entailment</a:t>
            </a:r>
            <a:r>
              <a:rPr lang="en-US" sz="875" dirty="0">
                <a:solidFill>
                  <a:srgbClr val="1F2937"/>
                </a:solidFill>
                <a:latin typeface="Sorts Mill Goudy" pitchFamily="34" charset="0"/>
                <a:ea typeface="Sorts Mill Goudy" pitchFamily="34" charset="-122"/>
                <a:cs typeface="Sorts Mill Goudy" pitchFamily="34" charset="-120"/>
              </a:rPr>
              <a:t> (text mentions 'Ciobama' as Obama's name)</a:t>
            </a:r>
            <a:endParaRPr lang="en-US" sz="1600" dirty="0"/>
          </a:p>
        </p:txBody>
      </p:sp>
      <p:sp>
        <p:nvSpPr>
          <p:cNvPr id="24" name="Shape 22"/>
          <p:cNvSpPr/>
          <p:nvPr/>
        </p:nvSpPr>
        <p:spPr>
          <a:xfrm>
            <a:off x="808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22C55E">
              <a:alpha val="10196"/>
            </a:srgbClr>
          </a:solidFill>
          <a:ln/>
        </p:spPr>
      </p:sp>
      <p:sp>
        <p:nvSpPr>
          <p:cNvPr id="25" name="Shape 23"/>
          <p:cNvSpPr/>
          <p:nvPr/>
        </p:nvSpPr>
        <p:spPr>
          <a:xfrm>
            <a:off x="808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22C55E"/>
          </a:solidFill>
          <a:ln/>
        </p:spPr>
      </p:sp>
      <p:sp>
        <p:nvSpPr>
          <p:cNvPr id="26" name="Shape 24"/>
          <p:cNvSpPr/>
          <p:nvPr/>
        </p:nvSpPr>
        <p:spPr>
          <a:xfrm>
            <a:off x="819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22C55E"/>
          </a:solidFill>
          <a:ln/>
        </p:spPr>
      </p:sp>
      <p:sp>
        <p:nvSpPr>
          <p:cNvPr id="27" name="Text 25"/>
          <p:cNvSpPr/>
          <p:nvPr/>
        </p:nvSpPr>
        <p:spPr>
          <a:xfrm>
            <a:off x="815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8" name="Text 26"/>
          <p:cNvSpPr/>
          <p:nvPr/>
        </p:nvSpPr>
        <p:spPr>
          <a:xfrm>
            <a:off x="8509000" y="2841625"/>
            <a:ext cx="66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Consensus</a:t>
            </a:r>
            <a:endParaRPr lang="en-US" sz="1600" dirty="0"/>
          </a:p>
        </p:txBody>
      </p:sp>
      <p:sp>
        <p:nvSpPr>
          <p:cNvPr id="29" name="Text 27"/>
          <p:cNvSpPr/>
          <p:nvPr/>
        </p:nvSpPr>
        <p:spPr>
          <a:xfrm>
            <a:off x="8191500" y="3127375"/>
            <a:ext cx="35163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Aggregated to </a:t>
            </a:r>
            <a:r>
              <a:rPr lang="en-US" sz="875" b="1" dirty="0">
                <a:solidFill>
                  <a:srgbClr val="1F2937"/>
                </a:solidFill>
                <a:latin typeface="Sorts Mill Goudy" pitchFamily="34" charset="0"/>
                <a:ea typeface="Sorts Mill Goudy" pitchFamily="34" charset="-122"/>
                <a:cs typeface="Sorts Mill Goudy" pitchFamily="34" charset="-120"/>
              </a:rPr>
              <a:t>SUPPORTS</a:t>
            </a:r>
            <a:r>
              <a:rPr lang="en-US" sz="875" dirty="0">
                <a:solidFill>
                  <a:srgbClr val="1F2937"/>
                </a:solidFill>
                <a:latin typeface="Sorts Mill Goudy" pitchFamily="34" charset="0"/>
                <a:ea typeface="Sorts Mill Goudy" pitchFamily="34" charset="-122"/>
                <a:cs typeface="Sorts Mill Goudy" pitchFamily="34" charset="-120"/>
              </a:rPr>
              <a:t> because evidence existed in provenance</a:t>
            </a:r>
            <a:endParaRPr lang="en-US" sz="1600" dirty="0"/>
          </a:p>
        </p:txBody>
      </p:sp>
      <p:sp>
        <p:nvSpPr>
          <p:cNvPr id="30" name="Shape 28"/>
          <p:cNvSpPr/>
          <p:nvPr/>
        </p:nvSpPr>
        <p:spPr>
          <a:xfrm>
            <a:off x="324304" y="3844585"/>
            <a:ext cx="5688920" cy="1870982"/>
          </a:xfrm>
          <a:custGeom>
            <a:avLst/>
            <a:gdLst/>
            <a:ahLst/>
            <a:cxnLst/>
            <a:rect l="l" t="t" r="r" b="b"/>
            <a:pathLst>
              <a:path w="5688920" h="1870982">
                <a:moveTo>
                  <a:pt x="63501" y="0"/>
                </a:moveTo>
                <a:lnTo>
                  <a:pt x="5625419" y="0"/>
                </a:lnTo>
                <a:cubicBezTo>
                  <a:pt x="5660489" y="0"/>
                  <a:pt x="5688920" y="28430"/>
                  <a:pt x="5688920" y="63501"/>
                </a:cubicBezTo>
                <a:lnTo>
                  <a:pt x="5688920" y="1807481"/>
                </a:lnTo>
                <a:cubicBezTo>
                  <a:pt x="5688920" y="1842552"/>
                  <a:pt x="5660489" y="1870982"/>
                  <a:pt x="5625419" y="1870982"/>
                </a:cubicBezTo>
                <a:lnTo>
                  <a:pt x="63501" y="1870982"/>
                </a:lnTo>
                <a:cubicBezTo>
                  <a:pt x="28430" y="1870982"/>
                  <a:pt x="0" y="1842552"/>
                  <a:pt x="0" y="1807481"/>
                </a:cubicBezTo>
                <a:lnTo>
                  <a:pt x="0" y="63501"/>
                </a:lnTo>
                <a:cubicBezTo>
                  <a:pt x="0" y="28454"/>
                  <a:pt x="28454" y="0"/>
                  <a:pt x="63501" y="0"/>
                </a:cubicBezTo>
                <a:close/>
              </a:path>
            </a:pathLst>
          </a:custGeom>
          <a:solidFill>
            <a:srgbClr val="8B0000">
              <a:alpha val="10196"/>
            </a:srgbClr>
          </a:solidFill>
          <a:ln w="21771">
            <a:solidFill>
              <a:srgbClr val="8B0000"/>
            </a:solidFill>
            <a:prstDash val="solid"/>
          </a:ln>
        </p:spPr>
      </p:sp>
      <p:sp>
        <p:nvSpPr>
          <p:cNvPr id="31" name="Text 29"/>
          <p:cNvSpPr/>
          <p:nvPr/>
        </p:nvSpPr>
        <p:spPr>
          <a:xfrm>
            <a:off x="458107" y="3978393"/>
            <a:ext cx="5492750" cy="222250"/>
          </a:xfrm>
          <a:prstGeom prst="rect">
            <a:avLst/>
          </a:prstGeom>
          <a:noFill/>
          <a:ln/>
        </p:spPr>
        <p:txBody>
          <a:bodyPr wrap="square" lIns="0" tIns="0" rIns="0" bIns="0" rtlCol="0" anchor="ctr"/>
          <a:lstStyle/>
          <a:p>
            <a:pPr>
              <a:lnSpc>
                <a:spcPct val="130000"/>
              </a:lnSpc>
            </a:pPr>
            <a:r>
              <a:rPr lang="en-US" sz="1125" b="1" dirty="0">
                <a:solidFill>
                  <a:srgbClr val="8B0000"/>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32" name="Shape 30"/>
          <p:cNvSpPr/>
          <p:nvPr/>
        </p:nvSpPr>
        <p:spPr>
          <a:xfrm>
            <a:off x="458107" y="4295893"/>
            <a:ext cx="5421313" cy="825500"/>
          </a:xfrm>
          <a:custGeom>
            <a:avLst/>
            <a:gdLst/>
            <a:ahLst/>
            <a:cxnLst/>
            <a:rect l="l" t="t" r="r" b="b"/>
            <a:pathLst>
              <a:path w="5421313" h="825500">
                <a:moveTo>
                  <a:pt x="31749" y="0"/>
                </a:moveTo>
                <a:lnTo>
                  <a:pt x="5389564" y="0"/>
                </a:lnTo>
                <a:cubicBezTo>
                  <a:pt x="5407098" y="0"/>
                  <a:pt x="5421313" y="14214"/>
                  <a:pt x="5421313" y="31749"/>
                </a:cubicBezTo>
                <a:lnTo>
                  <a:pt x="5421313" y="793751"/>
                </a:lnTo>
                <a:cubicBezTo>
                  <a:pt x="5421312" y="811286"/>
                  <a:pt x="5407098" y="825500"/>
                  <a:pt x="5389564" y="825500"/>
                </a:cubicBezTo>
                <a:lnTo>
                  <a:pt x="31749" y="825500"/>
                </a:lnTo>
                <a:cubicBezTo>
                  <a:pt x="14214" y="825500"/>
                  <a:pt x="0" y="811286"/>
                  <a:pt x="0" y="793751"/>
                </a:cubicBezTo>
                <a:lnTo>
                  <a:pt x="0" y="31749"/>
                </a:lnTo>
                <a:cubicBezTo>
                  <a:pt x="0" y="14226"/>
                  <a:pt x="14226" y="0"/>
                  <a:pt x="31749" y="0"/>
                </a:cubicBezTo>
                <a:close/>
              </a:path>
            </a:pathLst>
          </a:custGeom>
          <a:solidFill>
            <a:srgbClr val="FFFFFF"/>
          </a:solidFill>
          <a:ln/>
        </p:spPr>
      </p:sp>
      <p:sp>
        <p:nvSpPr>
          <p:cNvPr id="33" name="Text 31"/>
          <p:cNvSpPr/>
          <p:nvPr/>
        </p:nvSpPr>
        <p:spPr>
          <a:xfrm>
            <a:off x="553357" y="4391143"/>
            <a:ext cx="529431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API Verdict:</a:t>
            </a:r>
            <a:endParaRPr lang="en-US" sz="1600" dirty="0"/>
          </a:p>
        </p:txBody>
      </p:sp>
      <p:sp>
        <p:nvSpPr>
          <p:cNvPr id="34" name="Shape 32"/>
          <p:cNvSpPr/>
          <p:nvPr/>
        </p:nvSpPr>
        <p:spPr>
          <a:xfrm>
            <a:off x="553357" y="4645143"/>
            <a:ext cx="5230813" cy="381000"/>
          </a:xfrm>
          <a:custGeom>
            <a:avLst/>
            <a:gdLst/>
            <a:ahLst/>
            <a:cxnLst/>
            <a:rect l="l" t="t" r="r" b="b"/>
            <a:pathLst>
              <a:path w="5230813" h="381000">
                <a:moveTo>
                  <a:pt x="31749" y="0"/>
                </a:moveTo>
                <a:lnTo>
                  <a:pt x="5199064" y="0"/>
                </a:lnTo>
                <a:cubicBezTo>
                  <a:pt x="5216598" y="0"/>
                  <a:pt x="5230813" y="14214"/>
                  <a:pt x="5230813" y="31749"/>
                </a:cubicBezTo>
                <a:lnTo>
                  <a:pt x="5230813" y="349251"/>
                </a:lnTo>
                <a:cubicBezTo>
                  <a:pt x="5230813" y="366786"/>
                  <a:pt x="5216598" y="381000"/>
                  <a:pt x="5199064" y="381000"/>
                </a:cubicBezTo>
                <a:lnTo>
                  <a:pt x="31749" y="381000"/>
                </a:lnTo>
                <a:cubicBezTo>
                  <a:pt x="14214" y="381000"/>
                  <a:pt x="0" y="366786"/>
                  <a:pt x="0" y="349251"/>
                </a:cubicBezTo>
                <a:lnTo>
                  <a:pt x="0" y="31749"/>
                </a:lnTo>
                <a:cubicBezTo>
                  <a:pt x="0" y="14226"/>
                  <a:pt x="14226" y="0"/>
                  <a:pt x="31749" y="0"/>
                </a:cubicBezTo>
                <a:close/>
              </a:path>
            </a:pathLst>
          </a:custGeom>
          <a:solidFill>
            <a:srgbClr val="8B0000">
              <a:alpha val="10196"/>
            </a:srgbClr>
          </a:solidFill>
          <a:ln/>
        </p:spPr>
      </p:sp>
      <p:sp>
        <p:nvSpPr>
          <p:cNvPr id="35" name="Text 33"/>
          <p:cNvSpPr/>
          <p:nvPr/>
        </p:nvSpPr>
        <p:spPr>
          <a:xfrm>
            <a:off x="2604209" y="4699574"/>
            <a:ext cx="1125708" cy="272143"/>
          </a:xfrm>
          <a:prstGeom prst="rect">
            <a:avLst/>
          </a:prstGeom>
          <a:noFill/>
          <a:ln/>
        </p:spPr>
        <p:txBody>
          <a:bodyPr wrap="square" lIns="0" tIns="0" rIns="0" bIns="0" rtlCol="0" anchor="ctr"/>
          <a:lstStyle/>
          <a:p>
            <a:pPr algn="ct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SUPPORTS</a:t>
            </a:r>
            <a:endParaRPr lang="en-US" sz="1600" dirty="0"/>
          </a:p>
        </p:txBody>
      </p:sp>
      <p:sp>
        <p:nvSpPr>
          <p:cNvPr id="36" name="Text 34"/>
          <p:cNvSpPr/>
          <p:nvPr/>
        </p:nvSpPr>
        <p:spPr>
          <a:xfrm>
            <a:off x="458107" y="5216643"/>
            <a:ext cx="547687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API returned </a:t>
            </a:r>
            <a:r>
              <a:rPr lang="en-US" sz="875" b="1" dirty="0">
                <a:solidFill>
                  <a:srgbClr val="1F2937"/>
                </a:solidFill>
                <a:latin typeface="Sorts Mill Goudy" pitchFamily="34" charset="0"/>
                <a:ea typeface="Sorts Mill Goudy" pitchFamily="34" charset="-122"/>
                <a:cs typeface="Sorts Mill Goudy" pitchFamily="34" charset="-120"/>
              </a:rPr>
              <a:t>SUPPORTS</a:t>
            </a:r>
            <a:r>
              <a:rPr lang="en-US" sz="875" dirty="0">
                <a:solidFill>
                  <a:srgbClr val="1F2937"/>
                </a:solidFill>
                <a:latin typeface="Sorts Mill Goudy" pitchFamily="34" charset="0"/>
                <a:ea typeface="Sorts Mill Goudy" pitchFamily="34" charset="-122"/>
                <a:cs typeface="Sorts Mill Goudy" pitchFamily="34" charset="-120"/>
              </a:rPr>
              <a:t> verdict for this factually incorrect claim. The vandalized snippet existed in reference text.</a:t>
            </a:r>
            <a:endParaRPr lang="en-US" sz="1600" dirty="0"/>
          </a:p>
        </p:txBody>
      </p:sp>
      <p:sp>
        <p:nvSpPr>
          <p:cNvPr id="37" name="Shape 35"/>
          <p:cNvSpPr/>
          <p:nvPr/>
        </p:nvSpPr>
        <p:spPr>
          <a:xfrm>
            <a:off x="6182179" y="3844585"/>
            <a:ext cx="5688920" cy="1870982"/>
          </a:xfrm>
          <a:custGeom>
            <a:avLst/>
            <a:gdLst/>
            <a:ahLst/>
            <a:cxnLst/>
            <a:rect l="l" t="t" r="r" b="b"/>
            <a:pathLst>
              <a:path w="5688920" h="1870982">
                <a:moveTo>
                  <a:pt x="63501" y="0"/>
                </a:moveTo>
                <a:lnTo>
                  <a:pt x="5625419" y="0"/>
                </a:lnTo>
                <a:cubicBezTo>
                  <a:pt x="5660489" y="0"/>
                  <a:pt x="5688920" y="28430"/>
                  <a:pt x="5688920" y="63501"/>
                </a:cubicBezTo>
                <a:lnTo>
                  <a:pt x="5688920" y="1807481"/>
                </a:lnTo>
                <a:cubicBezTo>
                  <a:pt x="5688920" y="1842552"/>
                  <a:pt x="5660489" y="1870982"/>
                  <a:pt x="5625419" y="1870982"/>
                </a:cubicBezTo>
                <a:lnTo>
                  <a:pt x="63501" y="1870982"/>
                </a:lnTo>
                <a:cubicBezTo>
                  <a:pt x="28430" y="1870982"/>
                  <a:pt x="0" y="1842552"/>
                  <a:pt x="0" y="1807481"/>
                </a:cubicBezTo>
                <a:lnTo>
                  <a:pt x="0" y="63501"/>
                </a:lnTo>
                <a:cubicBezTo>
                  <a:pt x="0" y="28454"/>
                  <a:pt x="28454" y="0"/>
                  <a:pt x="63501" y="0"/>
                </a:cubicBezTo>
                <a:close/>
              </a:path>
            </a:pathLst>
          </a:custGeom>
          <a:solidFill>
            <a:srgbClr val="F59E0B">
              <a:alpha val="10196"/>
            </a:srgbClr>
          </a:solidFill>
          <a:ln w="21771">
            <a:solidFill>
              <a:srgbClr val="F59E0B"/>
            </a:solidFill>
            <a:prstDash val="solid"/>
          </a:ln>
        </p:spPr>
      </p:sp>
      <p:sp>
        <p:nvSpPr>
          <p:cNvPr id="38" name="Text 36"/>
          <p:cNvSpPr/>
          <p:nvPr/>
        </p:nvSpPr>
        <p:spPr>
          <a:xfrm>
            <a:off x="6315982" y="3978393"/>
            <a:ext cx="549275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The Fundamental Flaw</a:t>
            </a:r>
            <a:endParaRPr lang="en-US" sz="1600" dirty="0"/>
          </a:p>
        </p:txBody>
      </p:sp>
      <p:sp>
        <p:nvSpPr>
          <p:cNvPr id="39" name="Text 37"/>
          <p:cNvSpPr/>
          <p:nvPr/>
        </p:nvSpPr>
        <p:spPr>
          <a:xfrm>
            <a:off x="6315982" y="4295893"/>
            <a:ext cx="5484813" cy="412750"/>
          </a:xfrm>
          <a:prstGeom prst="rect">
            <a:avLst/>
          </a:prstGeom>
          <a:noFill/>
          <a:ln/>
        </p:spPr>
        <p:txBody>
          <a:bodyPr wrap="square" lIns="0" tIns="0" rIns="0" bIns="0" rtlCol="0" anchor="ctr"/>
          <a:lstStyle/>
          <a:p>
            <a:pPr>
              <a:lnSpc>
                <a:spcPct val="140000"/>
              </a:lnSpc>
            </a:pPr>
            <a:r>
              <a:rPr lang="en-US" sz="1000" b="1" dirty="0">
                <a:solidFill>
                  <a:srgbClr val="1F2937"/>
                </a:solidFill>
                <a:latin typeface="Sorts Mill Goudy" pitchFamily="34" charset="0"/>
                <a:ea typeface="Sorts Mill Goudy" pitchFamily="34" charset="-122"/>
                <a:cs typeface="Sorts Mill Goudy" pitchFamily="34" charset="-120"/>
              </a:rPr>
              <a:t>ProVe verifies provenance alignment</a:t>
            </a:r>
            <a:r>
              <a:rPr lang="en-US" sz="1000" dirty="0">
                <a:solidFill>
                  <a:srgbClr val="1F2937"/>
                </a:solidFill>
                <a:latin typeface="Sorts Mill Goudy" pitchFamily="34" charset="0"/>
                <a:ea typeface="Sorts Mill Goudy" pitchFamily="34" charset="-122"/>
                <a:cs typeface="Sorts Mill Goudy" pitchFamily="34" charset="-120"/>
              </a:rPr>
              <a:t> (does source support claim?) </a:t>
            </a:r>
            <a:r>
              <a:rPr lang="en-US" sz="1000" b="1" dirty="0">
                <a:solidFill>
                  <a:srgbClr val="1F2937"/>
                </a:solidFill>
                <a:latin typeface="Sorts Mill Goudy" pitchFamily="34" charset="0"/>
                <a:ea typeface="Sorts Mill Goudy" pitchFamily="34" charset="-122"/>
                <a:cs typeface="Sorts Mill Goudy" pitchFamily="34" charset="-120"/>
              </a:rPr>
              <a:t>not factual truth</a:t>
            </a:r>
            <a:r>
              <a:rPr lang="en-US" sz="1000" dirty="0">
                <a:solidFill>
                  <a:srgbClr val="1F2937"/>
                </a:solidFill>
                <a:latin typeface="Sorts Mill Goudy" pitchFamily="34" charset="0"/>
                <a:ea typeface="Sorts Mill Goudy" pitchFamily="34" charset="-122"/>
                <a:cs typeface="Sorts Mill Goudy" pitchFamily="34" charset="-120"/>
              </a:rPr>
              <a:t> (is claim correct?).</a:t>
            </a:r>
            <a:endParaRPr lang="en-US" sz="1600" dirty="0"/>
          </a:p>
        </p:txBody>
      </p:sp>
      <p:sp>
        <p:nvSpPr>
          <p:cNvPr id="40" name="Shape 38"/>
          <p:cNvSpPr/>
          <p:nvPr/>
        </p:nvSpPr>
        <p:spPr>
          <a:xfrm>
            <a:off x="6331857" y="4803893"/>
            <a:ext cx="5405438" cy="349250"/>
          </a:xfrm>
          <a:custGeom>
            <a:avLst/>
            <a:gdLst/>
            <a:ahLst/>
            <a:cxnLst/>
            <a:rect l="l" t="t" r="r" b="b"/>
            <a:pathLst>
              <a:path w="5405438" h="349250">
                <a:moveTo>
                  <a:pt x="31750" y="0"/>
                </a:moveTo>
                <a:lnTo>
                  <a:pt x="5373687" y="0"/>
                </a:lnTo>
                <a:cubicBezTo>
                  <a:pt x="5391222" y="0"/>
                  <a:pt x="5405437" y="14215"/>
                  <a:pt x="5405437" y="31750"/>
                </a:cubicBezTo>
                <a:lnTo>
                  <a:pt x="5405438" y="317500"/>
                </a:lnTo>
                <a:cubicBezTo>
                  <a:pt x="5405437" y="335035"/>
                  <a:pt x="5391222" y="349250"/>
                  <a:pt x="5373687" y="349250"/>
                </a:cubicBezTo>
                <a:lnTo>
                  <a:pt x="31750" y="349250"/>
                </a:lnTo>
                <a:cubicBezTo>
                  <a:pt x="14215" y="349250"/>
                  <a:pt x="0" y="335035"/>
                  <a:pt x="0" y="317500"/>
                </a:cubicBezTo>
                <a:lnTo>
                  <a:pt x="0" y="31750"/>
                </a:lnTo>
                <a:cubicBezTo>
                  <a:pt x="0" y="14227"/>
                  <a:pt x="14227" y="0"/>
                  <a:pt x="31750" y="0"/>
                </a:cubicBezTo>
                <a:close/>
              </a:path>
            </a:pathLst>
          </a:custGeom>
          <a:solidFill>
            <a:srgbClr val="FFFFFF"/>
          </a:solidFill>
          <a:ln/>
        </p:spPr>
      </p:sp>
      <p:sp>
        <p:nvSpPr>
          <p:cNvPr id="41" name="Shape 39"/>
          <p:cNvSpPr/>
          <p:nvPr/>
        </p:nvSpPr>
        <p:spPr>
          <a:xfrm>
            <a:off x="6331857" y="4803893"/>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42" name="Shape 40"/>
          <p:cNvSpPr/>
          <p:nvPr/>
        </p:nvSpPr>
        <p:spPr>
          <a:xfrm>
            <a:off x="6458857" y="4912754"/>
            <a:ext cx="111125" cy="111125"/>
          </a:xfrm>
          <a:custGeom>
            <a:avLst/>
            <a:gdLst/>
            <a:ahLst/>
            <a:cxnLst/>
            <a:rect l="l" t="t" r="r" b="b"/>
            <a:pathLst>
              <a:path w="111125" h="111125">
                <a:moveTo>
                  <a:pt x="55563" y="0"/>
                </a:moveTo>
                <a:cubicBezTo>
                  <a:pt x="58753" y="0"/>
                  <a:pt x="61683" y="1758"/>
                  <a:pt x="63202" y="4558"/>
                </a:cubicBezTo>
                <a:lnTo>
                  <a:pt x="110083" y="91374"/>
                </a:lnTo>
                <a:cubicBezTo>
                  <a:pt x="111537" y="94066"/>
                  <a:pt x="111472" y="97321"/>
                  <a:pt x="109910" y="99947"/>
                </a:cubicBezTo>
                <a:cubicBezTo>
                  <a:pt x="108347" y="102574"/>
                  <a:pt x="105504" y="104180"/>
                  <a:pt x="102443" y="104180"/>
                </a:cubicBezTo>
                <a:lnTo>
                  <a:pt x="8682" y="104180"/>
                </a:lnTo>
                <a:cubicBezTo>
                  <a:pt x="5621" y="104180"/>
                  <a:pt x="2800" y="102574"/>
                  <a:pt x="1215" y="99947"/>
                </a:cubicBezTo>
                <a:cubicBezTo>
                  <a:pt x="-369" y="97321"/>
                  <a:pt x="-412" y="94066"/>
                  <a:pt x="1042" y="91374"/>
                </a:cubicBezTo>
                <a:lnTo>
                  <a:pt x="47923" y="4558"/>
                </a:lnTo>
                <a:cubicBezTo>
                  <a:pt x="49442" y="1758"/>
                  <a:pt x="52372" y="0"/>
                  <a:pt x="55563" y="0"/>
                </a:cubicBezTo>
                <a:close/>
                <a:moveTo>
                  <a:pt x="55563" y="36463"/>
                </a:moveTo>
                <a:cubicBezTo>
                  <a:pt x="52676" y="36463"/>
                  <a:pt x="50354" y="38785"/>
                  <a:pt x="50354" y="41672"/>
                </a:cubicBezTo>
                <a:lnTo>
                  <a:pt x="50354" y="65980"/>
                </a:lnTo>
                <a:cubicBezTo>
                  <a:pt x="50354" y="68867"/>
                  <a:pt x="52676" y="71189"/>
                  <a:pt x="55563" y="71189"/>
                </a:cubicBezTo>
                <a:cubicBezTo>
                  <a:pt x="58449" y="71189"/>
                  <a:pt x="60771" y="68867"/>
                  <a:pt x="60771" y="65980"/>
                </a:cubicBezTo>
                <a:lnTo>
                  <a:pt x="60771" y="41672"/>
                </a:lnTo>
                <a:cubicBezTo>
                  <a:pt x="60771" y="38785"/>
                  <a:pt x="58449" y="36463"/>
                  <a:pt x="55563" y="36463"/>
                </a:cubicBezTo>
                <a:close/>
                <a:moveTo>
                  <a:pt x="61357" y="83344"/>
                </a:moveTo>
                <a:cubicBezTo>
                  <a:pt x="61489" y="81193"/>
                  <a:pt x="60417" y="79146"/>
                  <a:pt x="58573" y="78031"/>
                </a:cubicBezTo>
                <a:cubicBezTo>
                  <a:pt x="56729" y="76915"/>
                  <a:pt x="54418" y="76915"/>
                  <a:pt x="52574" y="78031"/>
                </a:cubicBezTo>
                <a:cubicBezTo>
                  <a:pt x="50730" y="79146"/>
                  <a:pt x="49657" y="81193"/>
                  <a:pt x="49789" y="83344"/>
                </a:cubicBezTo>
                <a:cubicBezTo>
                  <a:pt x="49657" y="85495"/>
                  <a:pt x="50730" y="87541"/>
                  <a:pt x="52574" y="88657"/>
                </a:cubicBezTo>
                <a:cubicBezTo>
                  <a:pt x="54418" y="89772"/>
                  <a:pt x="56729" y="89772"/>
                  <a:pt x="58573" y="88657"/>
                </a:cubicBezTo>
                <a:cubicBezTo>
                  <a:pt x="60417" y="87541"/>
                  <a:pt x="61489" y="85495"/>
                  <a:pt x="61357" y="83344"/>
                </a:cubicBezTo>
                <a:close/>
              </a:path>
            </a:pathLst>
          </a:custGeom>
          <a:solidFill>
            <a:srgbClr val="8B0000"/>
          </a:solidFill>
          <a:ln/>
        </p:spPr>
      </p:sp>
      <p:sp>
        <p:nvSpPr>
          <p:cNvPr id="43" name="Text 41"/>
          <p:cNvSpPr/>
          <p:nvPr/>
        </p:nvSpPr>
        <p:spPr>
          <a:xfrm>
            <a:off x="6625545" y="4899143"/>
            <a:ext cx="507206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system's verdict lent credibility to false claims — a critical danger for knowledge graph reliability.</a:t>
            </a:r>
            <a:endParaRPr lang="en-US" sz="1600" dirty="0"/>
          </a:p>
        </p:txBody>
      </p:sp>
      <p:sp>
        <p:nvSpPr>
          <p:cNvPr id="44" name="Shape 42"/>
          <p:cNvSpPr/>
          <p:nvPr/>
        </p:nvSpPr>
        <p:spPr>
          <a:xfrm>
            <a:off x="333375" y="5845411"/>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45" name="Shape 43"/>
          <p:cNvSpPr/>
          <p:nvPr/>
        </p:nvSpPr>
        <p:spPr>
          <a:xfrm>
            <a:off x="333375" y="5845411"/>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46" name="Text 44"/>
          <p:cNvSpPr/>
          <p:nvPr/>
        </p:nvSpPr>
        <p:spPr>
          <a:xfrm>
            <a:off x="444500" y="5940661"/>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Origin Analysis:</a:t>
            </a:r>
            <a:r>
              <a:rPr lang="en-US" sz="1000" dirty="0">
                <a:solidFill>
                  <a:srgbClr val="1F2937"/>
                </a:solidFill>
                <a:latin typeface="Sorts Mill Goudy" pitchFamily="34" charset="0"/>
                <a:ea typeface="Sorts Mill Goudy" pitchFamily="34" charset="-122"/>
                <a:cs typeface="Sorts Mill Goudy" pitchFamily="34" charset="-120"/>
              </a:rPr>
              <a:t> 'Ciobama' was vandalism inserted into Wikipedia (combination of 'Cio' and 'Obama' by malicious editor). The vandalized snippet existed in reference text. The system verified provenance alignment (the source mentions the claim) but not truth (the claim is vandalism). This demonstrates how ProVe can lend credibility to false claims through provenance verification alone.</a:t>
            </a:r>
            <a:endParaRPr lang="en-US" sz="1600" dirty="0"/>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5.4 CASE STUDY 2</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'Kenyan Citizenship' Failure</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31875"/>
          </a:xfrm>
          <a:custGeom>
            <a:avLst/>
            <a:gdLst/>
            <a:ahLst/>
            <a:cxnLst/>
            <a:rect l="l" t="t" r="r" b="b"/>
            <a:pathLst>
              <a:path w="11557000" h="1031875">
                <a:moveTo>
                  <a:pt x="63502" y="0"/>
                </a:moveTo>
                <a:lnTo>
                  <a:pt x="11493498" y="0"/>
                </a:lnTo>
                <a:cubicBezTo>
                  <a:pt x="11528569" y="0"/>
                  <a:pt x="11557000" y="28431"/>
                  <a:pt x="11557000" y="63502"/>
                </a:cubicBezTo>
                <a:lnTo>
                  <a:pt x="11557000" y="968373"/>
                </a:lnTo>
                <a:cubicBezTo>
                  <a:pt x="11557000" y="1003444"/>
                  <a:pt x="11528569" y="1031875"/>
                  <a:pt x="11493498" y="1031875"/>
                </a:cubicBezTo>
                <a:lnTo>
                  <a:pt x="63502" y="1031875"/>
                </a:lnTo>
                <a:cubicBezTo>
                  <a:pt x="28431" y="1031875"/>
                  <a:pt x="0" y="1003444"/>
                  <a:pt x="0" y="968373"/>
                </a:cubicBezTo>
                <a:lnTo>
                  <a:pt x="0" y="63502"/>
                </a:lnTo>
                <a:cubicBezTo>
                  <a:pt x="0" y="28454"/>
                  <a:pt x="28454" y="0"/>
                  <a:pt x="63502"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6016" y="1357313"/>
            <a:ext cx="178594" cy="238125"/>
          </a:xfrm>
          <a:custGeom>
            <a:avLst/>
            <a:gdLst/>
            <a:ahLst/>
            <a:cxnLst/>
            <a:rect l="l" t="t" r="r" b="b"/>
            <a:pathLst>
              <a:path w="178594" h="238125">
                <a:moveTo>
                  <a:pt x="0" y="29766"/>
                </a:moveTo>
                <a:cubicBezTo>
                  <a:pt x="0" y="13348"/>
                  <a:pt x="13348" y="0"/>
                  <a:pt x="29766" y="0"/>
                </a:cubicBezTo>
                <a:lnTo>
                  <a:pt x="148828" y="0"/>
                </a:lnTo>
                <a:cubicBezTo>
                  <a:pt x="165246" y="0"/>
                  <a:pt x="178594" y="13348"/>
                  <a:pt x="178594" y="29766"/>
                </a:cubicBezTo>
                <a:lnTo>
                  <a:pt x="178594" y="208359"/>
                </a:lnTo>
                <a:cubicBezTo>
                  <a:pt x="178594" y="224777"/>
                  <a:pt x="165246" y="238125"/>
                  <a:pt x="148828" y="238125"/>
                </a:cubicBezTo>
                <a:lnTo>
                  <a:pt x="29766" y="238125"/>
                </a:lnTo>
                <a:cubicBezTo>
                  <a:pt x="13348" y="238125"/>
                  <a:pt x="0" y="224777"/>
                  <a:pt x="0" y="208359"/>
                </a:cubicBezTo>
                <a:lnTo>
                  <a:pt x="0" y="29766"/>
                </a:lnTo>
                <a:close/>
                <a:moveTo>
                  <a:pt x="44648" y="189756"/>
                </a:moveTo>
                <a:cubicBezTo>
                  <a:pt x="44648" y="195942"/>
                  <a:pt x="49625" y="200918"/>
                  <a:pt x="55811" y="200918"/>
                </a:cubicBezTo>
                <a:lnTo>
                  <a:pt x="122783" y="200918"/>
                </a:lnTo>
                <a:cubicBezTo>
                  <a:pt x="128969" y="200918"/>
                  <a:pt x="133945" y="195942"/>
                  <a:pt x="133945" y="189756"/>
                </a:cubicBezTo>
                <a:cubicBezTo>
                  <a:pt x="133945" y="183570"/>
                  <a:pt x="128969" y="178594"/>
                  <a:pt x="122783" y="178594"/>
                </a:cubicBezTo>
                <a:lnTo>
                  <a:pt x="55811" y="178594"/>
                </a:lnTo>
                <a:cubicBezTo>
                  <a:pt x="49625" y="178594"/>
                  <a:pt x="44648" y="183570"/>
                  <a:pt x="44648" y="189756"/>
                </a:cubicBezTo>
                <a:close/>
                <a:moveTo>
                  <a:pt x="129573" y="96738"/>
                </a:moveTo>
                <a:cubicBezTo>
                  <a:pt x="127341" y="109017"/>
                  <a:pt x="119574" y="119388"/>
                  <a:pt x="109017" y="125202"/>
                </a:cubicBezTo>
                <a:cubicBezTo>
                  <a:pt x="112133" y="117295"/>
                  <a:pt x="114226" y="107528"/>
                  <a:pt x="114877" y="96738"/>
                </a:cubicBezTo>
                <a:lnTo>
                  <a:pt x="129573" y="96738"/>
                </a:lnTo>
                <a:close/>
                <a:moveTo>
                  <a:pt x="49067" y="96738"/>
                </a:moveTo>
                <a:lnTo>
                  <a:pt x="63764" y="96738"/>
                </a:lnTo>
                <a:cubicBezTo>
                  <a:pt x="64415" y="107482"/>
                  <a:pt x="66554" y="117295"/>
                  <a:pt x="69624" y="125202"/>
                </a:cubicBezTo>
                <a:cubicBezTo>
                  <a:pt x="59066" y="119388"/>
                  <a:pt x="51299" y="109017"/>
                  <a:pt x="49067" y="96738"/>
                </a:cubicBezTo>
                <a:close/>
                <a:moveTo>
                  <a:pt x="84599" y="122318"/>
                </a:moveTo>
                <a:cubicBezTo>
                  <a:pt x="81716" y="116086"/>
                  <a:pt x="79437" y="107203"/>
                  <a:pt x="78693" y="96738"/>
                </a:cubicBezTo>
                <a:lnTo>
                  <a:pt x="99994" y="96738"/>
                </a:lnTo>
                <a:cubicBezTo>
                  <a:pt x="99250" y="107203"/>
                  <a:pt x="96971" y="116086"/>
                  <a:pt x="94087" y="122318"/>
                </a:cubicBezTo>
                <a:cubicBezTo>
                  <a:pt x="91994" y="126783"/>
                  <a:pt x="90274" y="128736"/>
                  <a:pt x="89343" y="129527"/>
                </a:cubicBezTo>
                <a:cubicBezTo>
                  <a:pt x="88413" y="128736"/>
                  <a:pt x="86692" y="126829"/>
                  <a:pt x="84599" y="122318"/>
                </a:cubicBezTo>
                <a:close/>
                <a:moveTo>
                  <a:pt x="84599" y="56276"/>
                </a:moveTo>
                <a:cubicBezTo>
                  <a:pt x="86692" y="51811"/>
                  <a:pt x="88413" y="49857"/>
                  <a:pt x="89343" y="49067"/>
                </a:cubicBezTo>
                <a:cubicBezTo>
                  <a:pt x="90274" y="49857"/>
                  <a:pt x="91994" y="51764"/>
                  <a:pt x="94087" y="56276"/>
                </a:cubicBezTo>
                <a:cubicBezTo>
                  <a:pt x="96971" y="62508"/>
                  <a:pt x="99250" y="71391"/>
                  <a:pt x="99994" y="81855"/>
                </a:cubicBezTo>
                <a:lnTo>
                  <a:pt x="78693" y="81855"/>
                </a:lnTo>
                <a:cubicBezTo>
                  <a:pt x="79437" y="71391"/>
                  <a:pt x="81716" y="62508"/>
                  <a:pt x="84599" y="56276"/>
                </a:cubicBezTo>
                <a:close/>
                <a:moveTo>
                  <a:pt x="129573" y="81855"/>
                </a:moveTo>
                <a:lnTo>
                  <a:pt x="114877" y="81855"/>
                </a:lnTo>
                <a:cubicBezTo>
                  <a:pt x="114226" y="71112"/>
                  <a:pt x="112086" y="61299"/>
                  <a:pt x="109017" y="53392"/>
                </a:cubicBezTo>
                <a:cubicBezTo>
                  <a:pt x="119574" y="59206"/>
                  <a:pt x="127341" y="69577"/>
                  <a:pt x="129573" y="81855"/>
                </a:cubicBezTo>
                <a:close/>
                <a:moveTo>
                  <a:pt x="63717" y="81855"/>
                </a:moveTo>
                <a:lnTo>
                  <a:pt x="49020" y="81855"/>
                </a:lnTo>
                <a:cubicBezTo>
                  <a:pt x="51253" y="69577"/>
                  <a:pt x="59020" y="59206"/>
                  <a:pt x="69577" y="53392"/>
                </a:cubicBezTo>
                <a:cubicBezTo>
                  <a:pt x="66461" y="61299"/>
                  <a:pt x="64368" y="71065"/>
                  <a:pt x="63717" y="81855"/>
                </a:cubicBezTo>
                <a:close/>
                <a:moveTo>
                  <a:pt x="148828" y="89297"/>
                </a:moveTo>
                <a:cubicBezTo>
                  <a:pt x="148828" y="56441"/>
                  <a:pt x="122153" y="29766"/>
                  <a:pt x="89297" y="29766"/>
                </a:cubicBezTo>
                <a:cubicBezTo>
                  <a:pt x="56441" y="29766"/>
                  <a:pt x="29766" y="56441"/>
                  <a:pt x="29766" y="89297"/>
                </a:cubicBezTo>
                <a:cubicBezTo>
                  <a:pt x="29766" y="122153"/>
                  <a:pt x="56441" y="148828"/>
                  <a:pt x="89297" y="148828"/>
                </a:cubicBezTo>
                <a:cubicBezTo>
                  <a:pt x="122153" y="148828"/>
                  <a:pt x="148828" y="122153"/>
                  <a:pt x="148828" y="89297"/>
                </a:cubicBezTo>
                <a:close/>
              </a:path>
            </a:pathLst>
          </a:custGeom>
          <a:solidFill>
            <a:srgbClr val="FFFFFF"/>
          </a:solidFill>
          <a:ln/>
        </p:spPr>
      </p:sp>
      <p:sp>
        <p:nvSpPr>
          <p:cNvPr id="7" name="Text 5"/>
          <p:cNvSpPr/>
          <p:nvPr/>
        </p:nvSpPr>
        <p:spPr>
          <a:xfrm>
            <a:off x="869156" y="1238250"/>
            <a:ext cx="2905125"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Claim</a:t>
            </a:r>
            <a:endParaRPr lang="en-US" sz="1600" dirty="0"/>
          </a:p>
        </p:txBody>
      </p:sp>
      <p:sp>
        <p:nvSpPr>
          <p:cNvPr id="8" name="Text 6"/>
          <p:cNvSpPr/>
          <p:nvPr/>
        </p:nvSpPr>
        <p:spPr>
          <a:xfrm>
            <a:off x="869156" y="1492250"/>
            <a:ext cx="2881313" cy="222250"/>
          </a:xfrm>
          <a:prstGeom prst="rect">
            <a:avLst/>
          </a:prstGeom>
          <a:noFill/>
          <a:ln/>
        </p:spPr>
        <p:txBody>
          <a:bodyPr wrap="square" lIns="0" tIns="0" rIns="0" bIns="0" rtlCol="0" anchor="ctr"/>
          <a:lstStyle/>
          <a:p>
            <a:pPr>
              <a:lnSpc>
                <a:spcPct val="130000"/>
              </a:lnSpc>
            </a:pPr>
            <a:r>
              <a:rPr lang="en-US" sz="1125" dirty="0">
                <a:solidFill>
                  <a:srgbClr val="FFFFFF"/>
                </a:solidFill>
                <a:latin typeface="Sorts Mill Goudy" pitchFamily="34" charset="0"/>
                <a:ea typeface="Sorts Mill Goudy" pitchFamily="34" charset="-122"/>
                <a:cs typeface="Sorts Mill Goudy" pitchFamily="34" charset="-120"/>
              </a:rPr>
              <a:t>"Barack Obama country of citizenship Kenya"</a:t>
            </a:r>
            <a:endParaRPr lang="en-US" sz="1600" dirty="0"/>
          </a:p>
        </p:txBody>
      </p:sp>
      <p:sp>
        <p:nvSpPr>
          <p:cNvPr id="9" name="Text 7"/>
          <p:cNvSpPr/>
          <p:nvPr/>
        </p:nvSpPr>
        <p:spPr>
          <a:xfrm>
            <a:off x="444500" y="1809750"/>
            <a:ext cx="11366500" cy="206375"/>
          </a:xfrm>
          <a:prstGeom prst="rect">
            <a:avLst/>
          </a:prstGeom>
          <a:noFill/>
          <a:ln/>
        </p:spPr>
        <p:txBody>
          <a:bodyPr wrap="square" lIns="0" tIns="0" rIns="0" bIns="0" rtlCol="0" anchor="ctr"/>
          <a:lstStyle/>
          <a:p>
            <a:pPr>
              <a:lnSpc>
                <a:spcPct val="140000"/>
              </a:lnSpc>
            </a:pPr>
            <a:r>
              <a:rPr lang="en-US" sz="1000" b="1" dirty="0">
                <a:solidFill>
                  <a:srgbClr val="FFFFFF"/>
                </a:solidFill>
                <a:latin typeface="Sorts Mill Goudy" pitchFamily="34" charset="0"/>
                <a:ea typeface="Sorts Mill Goudy" pitchFamily="34" charset="-122"/>
                <a:cs typeface="Sorts Mill Goudy" pitchFamily="34" charset="-120"/>
              </a:rPr>
              <a:t>Factually incorrect:</a:t>
            </a:r>
            <a:r>
              <a:rPr lang="en-US" sz="1000" dirty="0">
                <a:solidFill>
                  <a:srgbClr val="FFFFFF"/>
                </a:solidFill>
                <a:latin typeface="Sorts Mill Goudy" pitchFamily="34" charset="0"/>
                <a:ea typeface="Sorts Mill Goudy" pitchFamily="34" charset="-122"/>
                <a:cs typeface="Sorts Mill Goudy" pitchFamily="34" charset="-120"/>
              </a:rPr>
              <a:t> Barack Obama is a United States citizen, not Kenyan. This claim conflates Obama with his father's citizenship.</a:t>
            </a:r>
            <a:endParaRPr lang="en-US" sz="1600" dirty="0"/>
          </a:p>
        </p:txBody>
      </p:sp>
      <p:sp>
        <p:nvSpPr>
          <p:cNvPr id="10" name="Shape 8"/>
          <p:cNvSpPr/>
          <p:nvPr/>
        </p:nvSpPr>
        <p:spPr>
          <a:xfrm>
            <a:off x="317500" y="2286000"/>
            <a:ext cx="5699125" cy="2143125"/>
          </a:xfrm>
          <a:custGeom>
            <a:avLst/>
            <a:gdLst/>
            <a:ahLst/>
            <a:cxnLst/>
            <a:rect l="l" t="t" r="r" b="b"/>
            <a:pathLst>
              <a:path w="5699125" h="2143125">
                <a:moveTo>
                  <a:pt x="31750" y="0"/>
                </a:moveTo>
                <a:lnTo>
                  <a:pt x="5667375" y="0"/>
                </a:lnTo>
                <a:cubicBezTo>
                  <a:pt x="5684898" y="0"/>
                  <a:pt x="5699125" y="14227"/>
                  <a:pt x="5699125" y="31750"/>
                </a:cubicBezTo>
                <a:lnTo>
                  <a:pt x="5699125" y="2079624"/>
                </a:lnTo>
                <a:cubicBezTo>
                  <a:pt x="5699125" y="2114695"/>
                  <a:pt x="5670695" y="2143125"/>
                  <a:pt x="5635624" y="2143125"/>
                </a:cubicBezTo>
                <a:lnTo>
                  <a:pt x="63501" y="2143125"/>
                </a:lnTo>
                <a:cubicBezTo>
                  <a:pt x="28430" y="2143125"/>
                  <a:pt x="0" y="2114695"/>
                  <a:pt x="0" y="2079624"/>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1" name="Shape 9"/>
          <p:cNvSpPr/>
          <p:nvPr/>
        </p:nvSpPr>
        <p:spPr>
          <a:xfrm>
            <a:off x="317500" y="2286000"/>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3B82F6"/>
          </a:solidFill>
          <a:ln/>
        </p:spPr>
      </p:sp>
      <p:sp>
        <p:nvSpPr>
          <p:cNvPr id="12" name="Text 10"/>
          <p:cNvSpPr/>
          <p:nvPr/>
        </p:nvSpPr>
        <p:spPr>
          <a:xfrm>
            <a:off x="444500" y="2428875"/>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Evidence Found</a:t>
            </a:r>
            <a:endParaRPr lang="en-US" sz="1600" dirty="0"/>
          </a:p>
        </p:txBody>
      </p:sp>
      <p:sp>
        <p:nvSpPr>
          <p:cNvPr id="13" name="Shape 11"/>
          <p:cNvSpPr/>
          <p:nvPr/>
        </p:nvSpPr>
        <p:spPr>
          <a:xfrm>
            <a:off x="460375" y="2746375"/>
            <a:ext cx="5429250" cy="508000"/>
          </a:xfrm>
          <a:custGeom>
            <a:avLst/>
            <a:gdLst/>
            <a:ahLst/>
            <a:cxnLst/>
            <a:rect l="l" t="t" r="r" b="b"/>
            <a:pathLst>
              <a:path w="5429250" h="508000">
                <a:moveTo>
                  <a:pt x="31750" y="0"/>
                </a:moveTo>
                <a:lnTo>
                  <a:pt x="5365750" y="0"/>
                </a:lnTo>
                <a:cubicBezTo>
                  <a:pt x="5400797" y="0"/>
                  <a:pt x="5429250" y="28453"/>
                  <a:pt x="5429250" y="63500"/>
                </a:cubicBezTo>
                <a:lnTo>
                  <a:pt x="5429250" y="444500"/>
                </a:lnTo>
                <a:cubicBezTo>
                  <a:pt x="5429250" y="479547"/>
                  <a:pt x="5400797" y="508000"/>
                  <a:pt x="5365750" y="508000"/>
                </a:cubicBezTo>
                <a:lnTo>
                  <a:pt x="31750" y="508000"/>
                </a:lnTo>
                <a:cubicBezTo>
                  <a:pt x="14227" y="508000"/>
                  <a:pt x="0" y="493773"/>
                  <a:pt x="0" y="476250"/>
                </a:cubicBezTo>
                <a:lnTo>
                  <a:pt x="0" y="31750"/>
                </a:lnTo>
                <a:cubicBezTo>
                  <a:pt x="0" y="14227"/>
                  <a:pt x="14227" y="0"/>
                  <a:pt x="31750" y="0"/>
                </a:cubicBezTo>
                <a:close/>
              </a:path>
            </a:pathLst>
          </a:custGeom>
          <a:solidFill>
            <a:srgbClr val="3B82F6">
              <a:alpha val="5098"/>
            </a:srgbClr>
          </a:solidFill>
          <a:ln/>
        </p:spPr>
      </p:sp>
      <p:sp>
        <p:nvSpPr>
          <p:cNvPr id="14" name="Shape 12"/>
          <p:cNvSpPr/>
          <p:nvPr/>
        </p:nvSpPr>
        <p:spPr>
          <a:xfrm>
            <a:off x="460375" y="2746375"/>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3B82F6"/>
          </a:solidFill>
          <a:ln/>
        </p:spPr>
      </p:sp>
      <p:sp>
        <p:nvSpPr>
          <p:cNvPr id="15" name="Text 13"/>
          <p:cNvSpPr/>
          <p:nvPr/>
        </p:nvSpPr>
        <p:spPr>
          <a:xfrm>
            <a:off x="571500" y="2841625"/>
            <a:ext cx="5278438" cy="31750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"As a citizen of the UKC who was born in Kenya, Obama's father automatically received Kenyan citizenship via subsection (1)."</a:t>
            </a:r>
            <a:endParaRPr lang="en-US" sz="1600" dirty="0"/>
          </a:p>
        </p:txBody>
      </p:sp>
      <p:sp>
        <p:nvSpPr>
          <p:cNvPr id="16" name="Shape 14"/>
          <p:cNvSpPr/>
          <p:nvPr/>
        </p:nvSpPr>
        <p:spPr>
          <a:xfrm>
            <a:off x="460375" y="3349625"/>
            <a:ext cx="5429250" cy="508000"/>
          </a:xfrm>
          <a:custGeom>
            <a:avLst/>
            <a:gdLst/>
            <a:ahLst/>
            <a:cxnLst/>
            <a:rect l="l" t="t" r="r" b="b"/>
            <a:pathLst>
              <a:path w="5429250" h="508000">
                <a:moveTo>
                  <a:pt x="31750" y="0"/>
                </a:moveTo>
                <a:lnTo>
                  <a:pt x="5365750" y="0"/>
                </a:lnTo>
                <a:cubicBezTo>
                  <a:pt x="5400797" y="0"/>
                  <a:pt x="5429250" y="28453"/>
                  <a:pt x="5429250" y="63500"/>
                </a:cubicBezTo>
                <a:lnTo>
                  <a:pt x="5429250" y="444500"/>
                </a:lnTo>
                <a:cubicBezTo>
                  <a:pt x="5429250" y="479547"/>
                  <a:pt x="5400797" y="508000"/>
                  <a:pt x="5365750" y="508000"/>
                </a:cubicBezTo>
                <a:lnTo>
                  <a:pt x="31750" y="508000"/>
                </a:lnTo>
                <a:cubicBezTo>
                  <a:pt x="14227" y="508000"/>
                  <a:pt x="0" y="493773"/>
                  <a:pt x="0" y="476250"/>
                </a:cubicBezTo>
                <a:lnTo>
                  <a:pt x="0" y="31750"/>
                </a:lnTo>
                <a:cubicBezTo>
                  <a:pt x="0" y="14227"/>
                  <a:pt x="14227" y="0"/>
                  <a:pt x="31750" y="0"/>
                </a:cubicBezTo>
                <a:close/>
              </a:path>
            </a:pathLst>
          </a:custGeom>
          <a:solidFill>
            <a:srgbClr val="3B82F6">
              <a:alpha val="5098"/>
            </a:srgbClr>
          </a:solidFill>
          <a:ln/>
        </p:spPr>
      </p:sp>
      <p:sp>
        <p:nvSpPr>
          <p:cNvPr id="17" name="Shape 15"/>
          <p:cNvSpPr/>
          <p:nvPr/>
        </p:nvSpPr>
        <p:spPr>
          <a:xfrm>
            <a:off x="460375" y="3349625"/>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3B82F6"/>
          </a:solidFill>
          <a:ln/>
        </p:spPr>
      </p:sp>
      <p:sp>
        <p:nvSpPr>
          <p:cNvPr id="18" name="Text 16"/>
          <p:cNvSpPr/>
          <p:nvPr/>
        </p:nvSpPr>
        <p:spPr>
          <a:xfrm>
            <a:off x="571500" y="3444875"/>
            <a:ext cx="5278438" cy="31750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"Since Sen. Obama has neither renounced his U.S. citizenship nor sworn an oath of allegiance to Kenya, his Kenyan citizenship automatically expired on Aug. 4, 1982."</a:t>
            </a:r>
            <a:endParaRPr lang="en-US" sz="1600" dirty="0"/>
          </a:p>
        </p:txBody>
      </p:sp>
      <p:sp>
        <p:nvSpPr>
          <p:cNvPr id="19" name="Shape 17"/>
          <p:cNvSpPr/>
          <p:nvPr/>
        </p:nvSpPr>
        <p:spPr>
          <a:xfrm>
            <a:off x="460375" y="3952875"/>
            <a:ext cx="5429250" cy="349250"/>
          </a:xfrm>
          <a:custGeom>
            <a:avLst/>
            <a:gdLst/>
            <a:ahLst/>
            <a:cxnLst/>
            <a:rect l="l" t="t" r="r" b="b"/>
            <a:pathLst>
              <a:path w="5429250" h="349250">
                <a:moveTo>
                  <a:pt x="31750" y="0"/>
                </a:moveTo>
                <a:lnTo>
                  <a:pt x="5397500" y="0"/>
                </a:lnTo>
                <a:cubicBezTo>
                  <a:pt x="5415035" y="0"/>
                  <a:pt x="5429250" y="14215"/>
                  <a:pt x="5429250" y="31750"/>
                </a:cubicBezTo>
                <a:lnTo>
                  <a:pt x="5429250" y="317500"/>
                </a:lnTo>
                <a:cubicBezTo>
                  <a:pt x="5429250" y="335035"/>
                  <a:pt x="5415035" y="349250"/>
                  <a:pt x="5397500" y="349250"/>
                </a:cubicBezTo>
                <a:lnTo>
                  <a:pt x="31750" y="349250"/>
                </a:lnTo>
                <a:cubicBezTo>
                  <a:pt x="14215" y="349250"/>
                  <a:pt x="0" y="335035"/>
                  <a:pt x="0" y="317500"/>
                </a:cubicBezTo>
                <a:lnTo>
                  <a:pt x="0" y="31750"/>
                </a:lnTo>
                <a:cubicBezTo>
                  <a:pt x="0" y="14227"/>
                  <a:pt x="14227" y="0"/>
                  <a:pt x="31750" y="0"/>
                </a:cubicBezTo>
                <a:close/>
              </a:path>
            </a:pathLst>
          </a:custGeom>
          <a:solidFill>
            <a:srgbClr val="F59E0B">
              <a:alpha val="10196"/>
            </a:srgbClr>
          </a:solidFill>
          <a:ln/>
        </p:spPr>
      </p:sp>
      <p:sp>
        <p:nvSpPr>
          <p:cNvPr id="20" name="Shape 18"/>
          <p:cNvSpPr/>
          <p:nvPr/>
        </p:nvSpPr>
        <p:spPr>
          <a:xfrm>
            <a:off x="460375" y="3952875"/>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21" name="Text 19"/>
          <p:cNvSpPr/>
          <p:nvPr/>
        </p:nvSpPr>
        <p:spPr>
          <a:xfrm>
            <a:off x="571500" y="4048125"/>
            <a:ext cx="5278438"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The Problem:</a:t>
            </a:r>
            <a:r>
              <a:rPr lang="en-US" sz="875" dirty="0">
                <a:solidFill>
                  <a:srgbClr val="1F2937"/>
                </a:solidFill>
                <a:latin typeface="Sorts Mill Goudy" pitchFamily="34" charset="0"/>
                <a:ea typeface="Sorts Mill Goudy" pitchFamily="34" charset="-122"/>
                <a:cs typeface="Sorts Mill Goudy" pitchFamily="34" charset="-120"/>
              </a:rPr>
              <a:t> The API found snippets about </a:t>
            </a:r>
            <a:r>
              <a:rPr lang="en-US" sz="875" b="1" dirty="0">
                <a:solidFill>
                  <a:srgbClr val="1F2937"/>
                </a:solidFill>
                <a:latin typeface="Sorts Mill Goudy" pitchFamily="34" charset="0"/>
                <a:ea typeface="Sorts Mill Goudy" pitchFamily="34" charset="-122"/>
                <a:cs typeface="Sorts Mill Goudy" pitchFamily="34" charset="-120"/>
              </a:rPr>
              <a:t>Obama's father</a:t>
            </a:r>
            <a:r>
              <a:rPr lang="en-US" sz="875" dirty="0">
                <a:solidFill>
                  <a:srgbClr val="1F2937"/>
                </a:solidFill>
                <a:latin typeface="Sorts Mill Goudy" pitchFamily="34" charset="0"/>
                <a:ea typeface="Sorts Mill Goudy" pitchFamily="34" charset="-122"/>
                <a:cs typeface="Sorts Mill Goudy" pitchFamily="34" charset="-120"/>
              </a:rPr>
              <a:t> being born in Kenya—not Obama himself.</a:t>
            </a:r>
            <a:endParaRPr lang="en-US" sz="1600" dirty="0"/>
          </a:p>
        </p:txBody>
      </p:sp>
      <p:sp>
        <p:nvSpPr>
          <p:cNvPr id="22" name="Shape 20"/>
          <p:cNvSpPr/>
          <p:nvPr/>
        </p:nvSpPr>
        <p:spPr>
          <a:xfrm>
            <a:off x="6182179" y="2276929"/>
            <a:ext cx="5688920" cy="2148795"/>
          </a:xfrm>
          <a:custGeom>
            <a:avLst/>
            <a:gdLst/>
            <a:ahLst/>
            <a:cxnLst/>
            <a:rect l="l" t="t" r="r" b="b"/>
            <a:pathLst>
              <a:path w="5688920" h="2148795">
                <a:moveTo>
                  <a:pt x="63497" y="0"/>
                </a:moveTo>
                <a:lnTo>
                  <a:pt x="5625423" y="0"/>
                </a:lnTo>
                <a:cubicBezTo>
                  <a:pt x="5660491" y="0"/>
                  <a:pt x="5688920" y="28429"/>
                  <a:pt x="5688920" y="63497"/>
                </a:cubicBezTo>
                <a:lnTo>
                  <a:pt x="5688920" y="2085298"/>
                </a:lnTo>
                <a:cubicBezTo>
                  <a:pt x="5688920" y="2120366"/>
                  <a:pt x="5660491" y="2148795"/>
                  <a:pt x="5625423" y="2148795"/>
                </a:cubicBezTo>
                <a:lnTo>
                  <a:pt x="63497" y="2148795"/>
                </a:lnTo>
                <a:cubicBezTo>
                  <a:pt x="28429" y="2148795"/>
                  <a:pt x="0" y="2120366"/>
                  <a:pt x="0" y="2085298"/>
                </a:cubicBezTo>
                <a:lnTo>
                  <a:pt x="0" y="63497"/>
                </a:lnTo>
                <a:cubicBezTo>
                  <a:pt x="0" y="28452"/>
                  <a:pt x="28452" y="0"/>
                  <a:pt x="63497" y="0"/>
                </a:cubicBezTo>
                <a:close/>
              </a:path>
            </a:pathLst>
          </a:custGeom>
          <a:solidFill>
            <a:srgbClr val="8B0000">
              <a:alpha val="10196"/>
            </a:srgbClr>
          </a:solidFill>
          <a:ln w="21771">
            <a:solidFill>
              <a:srgbClr val="8B0000"/>
            </a:solidFill>
            <a:prstDash val="solid"/>
          </a:ln>
        </p:spPr>
      </p:sp>
      <p:sp>
        <p:nvSpPr>
          <p:cNvPr id="23" name="Text 21"/>
          <p:cNvSpPr/>
          <p:nvPr/>
        </p:nvSpPr>
        <p:spPr>
          <a:xfrm>
            <a:off x="6315982" y="2410721"/>
            <a:ext cx="5500688"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The API Verdict</a:t>
            </a:r>
            <a:endParaRPr lang="en-US" sz="1600" dirty="0"/>
          </a:p>
        </p:txBody>
      </p:sp>
      <p:sp>
        <p:nvSpPr>
          <p:cNvPr id="24" name="Shape 22"/>
          <p:cNvSpPr/>
          <p:nvPr/>
        </p:nvSpPr>
        <p:spPr>
          <a:xfrm>
            <a:off x="6315982" y="2728221"/>
            <a:ext cx="5421313" cy="976312"/>
          </a:xfrm>
          <a:custGeom>
            <a:avLst/>
            <a:gdLst/>
            <a:ahLst/>
            <a:cxnLst/>
            <a:rect l="l" t="t" r="r" b="b"/>
            <a:pathLst>
              <a:path w="5421313" h="976312">
                <a:moveTo>
                  <a:pt x="31750" y="0"/>
                </a:moveTo>
                <a:lnTo>
                  <a:pt x="5389563" y="0"/>
                </a:lnTo>
                <a:cubicBezTo>
                  <a:pt x="5407098" y="0"/>
                  <a:pt x="5421313" y="14215"/>
                  <a:pt x="5421313" y="31750"/>
                </a:cubicBezTo>
                <a:lnTo>
                  <a:pt x="5421313" y="944563"/>
                </a:lnTo>
                <a:cubicBezTo>
                  <a:pt x="5421313" y="962098"/>
                  <a:pt x="5407098" y="976312"/>
                  <a:pt x="5389563" y="976312"/>
                </a:cubicBezTo>
                <a:lnTo>
                  <a:pt x="31750" y="976312"/>
                </a:lnTo>
                <a:cubicBezTo>
                  <a:pt x="14215" y="976312"/>
                  <a:pt x="0" y="962098"/>
                  <a:pt x="0" y="944563"/>
                </a:cubicBezTo>
                <a:lnTo>
                  <a:pt x="0" y="31750"/>
                </a:lnTo>
                <a:cubicBezTo>
                  <a:pt x="0" y="14227"/>
                  <a:pt x="14227" y="0"/>
                  <a:pt x="31750" y="0"/>
                </a:cubicBezTo>
                <a:close/>
              </a:path>
            </a:pathLst>
          </a:custGeom>
          <a:solidFill>
            <a:srgbClr val="FFFFFF"/>
          </a:solidFill>
          <a:ln/>
        </p:spPr>
      </p:sp>
      <p:sp>
        <p:nvSpPr>
          <p:cNvPr id="25" name="Text 23"/>
          <p:cNvSpPr/>
          <p:nvPr/>
        </p:nvSpPr>
        <p:spPr>
          <a:xfrm>
            <a:off x="6442982" y="2855221"/>
            <a:ext cx="522287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ProVe API Output:</a:t>
            </a:r>
            <a:endParaRPr lang="en-US" sz="1600" dirty="0"/>
          </a:p>
        </p:txBody>
      </p:sp>
      <p:sp>
        <p:nvSpPr>
          <p:cNvPr id="26" name="Shape 24"/>
          <p:cNvSpPr/>
          <p:nvPr/>
        </p:nvSpPr>
        <p:spPr>
          <a:xfrm>
            <a:off x="6449786" y="3084275"/>
            <a:ext cx="5149170" cy="489857"/>
          </a:xfrm>
          <a:custGeom>
            <a:avLst/>
            <a:gdLst/>
            <a:ahLst/>
            <a:cxnLst/>
            <a:rect l="l" t="t" r="r" b="b"/>
            <a:pathLst>
              <a:path w="5149170" h="489857">
                <a:moveTo>
                  <a:pt x="31748" y="0"/>
                </a:moveTo>
                <a:lnTo>
                  <a:pt x="5117422" y="0"/>
                </a:lnTo>
                <a:cubicBezTo>
                  <a:pt x="5134956" y="0"/>
                  <a:pt x="5149170" y="14214"/>
                  <a:pt x="5149170" y="31748"/>
                </a:cubicBezTo>
                <a:lnTo>
                  <a:pt x="5149170" y="458110"/>
                </a:lnTo>
                <a:cubicBezTo>
                  <a:pt x="5149170" y="475643"/>
                  <a:pt x="5134956" y="489857"/>
                  <a:pt x="5117422" y="489857"/>
                </a:cubicBezTo>
                <a:lnTo>
                  <a:pt x="31748" y="489857"/>
                </a:lnTo>
                <a:cubicBezTo>
                  <a:pt x="14214" y="489857"/>
                  <a:pt x="0" y="475643"/>
                  <a:pt x="0" y="458110"/>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27" name="Text 25"/>
          <p:cNvSpPr/>
          <p:nvPr/>
        </p:nvSpPr>
        <p:spPr>
          <a:xfrm>
            <a:off x="8321335" y="3159125"/>
            <a:ext cx="1407135" cy="340179"/>
          </a:xfrm>
          <a:prstGeom prst="rect">
            <a:avLst/>
          </a:prstGeom>
          <a:noFill/>
          <a:ln/>
        </p:spPr>
        <p:txBody>
          <a:bodyPr wrap="square" lIns="0" tIns="0" rIns="0" bIns="0" rtlCol="0" anchor="ctr"/>
          <a:lstStyle/>
          <a:p>
            <a:pPr algn="ctr">
              <a:lnSpc>
                <a:spcPct val="100000"/>
              </a:lnSpc>
            </a:pPr>
            <a:r>
              <a:rPr lang="en-US" sz="1875" b="1" dirty="0">
                <a:solidFill>
                  <a:srgbClr val="8B0000"/>
                </a:solidFill>
                <a:latin typeface="Sorts Mill Goudy" pitchFamily="34" charset="0"/>
                <a:ea typeface="Sorts Mill Goudy" pitchFamily="34" charset="-122"/>
                <a:cs typeface="Sorts Mill Goudy" pitchFamily="34" charset="-120"/>
              </a:rPr>
              <a:t>SUPPORTS</a:t>
            </a:r>
            <a:endParaRPr lang="en-US" sz="1600" dirty="0"/>
          </a:p>
        </p:txBody>
      </p:sp>
      <p:sp>
        <p:nvSpPr>
          <p:cNvPr id="28" name="Text 26"/>
          <p:cNvSpPr/>
          <p:nvPr/>
        </p:nvSpPr>
        <p:spPr>
          <a:xfrm>
            <a:off x="6315982" y="3803194"/>
            <a:ext cx="547687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The claim is </a:t>
            </a:r>
            <a:r>
              <a:rPr lang="en-US" sz="875" b="1" dirty="0">
                <a:solidFill>
                  <a:srgbClr val="1F2937"/>
                </a:solidFill>
                <a:latin typeface="Sorts Mill Goudy" pitchFamily="34" charset="0"/>
                <a:ea typeface="Sorts Mill Goudy" pitchFamily="34" charset="-122"/>
                <a:cs typeface="Sorts Mill Goudy" pitchFamily="34" charset="-120"/>
              </a:rPr>
              <a:t>factually false</a:t>
            </a:r>
            <a:r>
              <a:rPr lang="en-US" sz="875" dirty="0">
                <a:solidFill>
                  <a:srgbClr val="1F2937"/>
                </a:solidFill>
                <a:latin typeface="Sorts Mill Goudy" pitchFamily="34" charset="0"/>
                <a:ea typeface="Sorts Mill Goudy" pitchFamily="34" charset="-122"/>
                <a:cs typeface="Sorts Mill Goudy" pitchFamily="34" charset="-120"/>
              </a:rPr>
              <a:t>, but the API gave SUPPORTS because provenance mentioned Kenya in connection with Obama family.</a:t>
            </a:r>
            <a:endParaRPr lang="en-US" sz="1600" dirty="0"/>
          </a:p>
        </p:txBody>
      </p:sp>
      <p:sp>
        <p:nvSpPr>
          <p:cNvPr id="29" name="Shape 27"/>
          <p:cNvSpPr/>
          <p:nvPr/>
        </p:nvSpPr>
        <p:spPr>
          <a:xfrm>
            <a:off x="317500" y="4556125"/>
            <a:ext cx="11557000" cy="1587500"/>
          </a:xfrm>
          <a:custGeom>
            <a:avLst/>
            <a:gdLst/>
            <a:ahLst/>
            <a:cxnLst/>
            <a:rect l="l" t="t" r="r" b="b"/>
            <a:pathLst>
              <a:path w="11557000" h="1587500">
                <a:moveTo>
                  <a:pt x="63500" y="0"/>
                </a:moveTo>
                <a:lnTo>
                  <a:pt x="11493500" y="0"/>
                </a:lnTo>
                <a:cubicBezTo>
                  <a:pt x="11528547" y="0"/>
                  <a:pt x="11557000" y="28453"/>
                  <a:pt x="11557000" y="63500"/>
                </a:cubicBezTo>
                <a:lnTo>
                  <a:pt x="11557000" y="1524000"/>
                </a:lnTo>
                <a:cubicBezTo>
                  <a:pt x="11557000" y="1559047"/>
                  <a:pt x="11528547" y="1587500"/>
                  <a:pt x="11493500" y="1587500"/>
                </a:cubicBezTo>
                <a:lnTo>
                  <a:pt x="63500" y="1587500"/>
                </a:lnTo>
                <a:cubicBezTo>
                  <a:pt x="28453" y="1587500"/>
                  <a:pt x="0" y="1559047"/>
                  <a:pt x="0" y="1524000"/>
                </a:cubicBezTo>
                <a:lnTo>
                  <a:pt x="0" y="63500"/>
                </a:lnTo>
                <a:cubicBezTo>
                  <a:pt x="0" y="28453"/>
                  <a:pt x="28453" y="0"/>
                  <a:pt x="63500" y="0"/>
                </a:cubicBezTo>
                <a:close/>
              </a:path>
            </a:pathLst>
          </a:custGeom>
          <a:solidFill>
            <a:srgbClr val="FFFFFF"/>
          </a:solidFill>
          <a:ln/>
          <a:effectLst>
            <a:outerShdw blurRad="119063" dist="79375" dir="5400000" algn="bl" rotWithShape="0">
              <a:srgbClr val="000000">
                <a:alpha val="10196"/>
              </a:srgbClr>
            </a:outerShdw>
          </a:effectLst>
        </p:spPr>
      </p:sp>
      <p:sp>
        <p:nvSpPr>
          <p:cNvPr id="30" name="Text 28"/>
          <p:cNvSpPr/>
          <p:nvPr/>
        </p:nvSpPr>
        <p:spPr>
          <a:xfrm>
            <a:off x="444500" y="4683125"/>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Failure Mode Breakdown</a:t>
            </a:r>
            <a:endParaRPr lang="en-US" sz="1600" dirty="0"/>
          </a:p>
        </p:txBody>
      </p:sp>
      <p:sp>
        <p:nvSpPr>
          <p:cNvPr id="31" name="Shape 29"/>
          <p:cNvSpPr/>
          <p:nvPr/>
        </p:nvSpPr>
        <p:spPr>
          <a:xfrm>
            <a:off x="46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32" name="Shape 30"/>
          <p:cNvSpPr/>
          <p:nvPr/>
        </p:nvSpPr>
        <p:spPr>
          <a:xfrm>
            <a:off x="46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33" name="Shape 31"/>
          <p:cNvSpPr/>
          <p:nvPr/>
        </p:nvSpPr>
        <p:spPr>
          <a:xfrm>
            <a:off x="2182813" y="5095875"/>
            <a:ext cx="238125" cy="190500"/>
          </a:xfrm>
          <a:custGeom>
            <a:avLst/>
            <a:gdLst/>
            <a:ahLst/>
            <a:cxnLst/>
            <a:rect l="l" t="t" r="r" b="b"/>
            <a:pathLst>
              <a:path w="238125" h="190500">
                <a:moveTo>
                  <a:pt x="50750" y="47625"/>
                </a:moveTo>
                <a:cubicBezTo>
                  <a:pt x="50750" y="31674"/>
                  <a:pt x="59260" y="16934"/>
                  <a:pt x="73075" y="8958"/>
                </a:cubicBezTo>
                <a:cubicBezTo>
                  <a:pt x="86889" y="983"/>
                  <a:pt x="103909" y="983"/>
                  <a:pt x="117723" y="8958"/>
                </a:cubicBezTo>
                <a:cubicBezTo>
                  <a:pt x="131537" y="16934"/>
                  <a:pt x="140047" y="31674"/>
                  <a:pt x="140047" y="47625"/>
                </a:cubicBezTo>
                <a:cubicBezTo>
                  <a:pt x="140047" y="72267"/>
                  <a:pt x="120041" y="92273"/>
                  <a:pt x="95399" y="92273"/>
                </a:cubicBezTo>
                <a:cubicBezTo>
                  <a:pt x="70757" y="92273"/>
                  <a:pt x="50750" y="72267"/>
                  <a:pt x="50750" y="47625"/>
                </a:cubicBezTo>
                <a:close/>
                <a:moveTo>
                  <a:pt x="18008" y="179450"/>
                </a:moveTo>
                <a:cubicBezTo>
                  <a:pt x="18008" y="142801"/>
                  <a:pt x="47699" y="113109"/>
                  <a:pt x="84348" y="113109"/>
                </a:cubicBezTo>
                <a:lnTo>
                  <a:pt x="106449" y="113109"/>
                </a:lnTo>
                <a:cubicBezTo>
                  <a:pt x="143098" y="113109"/>
                  <a:pt x="172789" y="142801"/>
                  <a:pt x="172789" y="179450"/>
                </a:cubicBezTo>
                <a:cubicBezTo>
                  <a:pt x="172789" y="185551"/>
                  <a:pt x="167841" y="190500"/>
                  <a:pt x="161739" y="190500"/>
                </a:cubicBezTo>
                <a:lnTo>
                  <a:pt x="29059" y="190500"/>
                </a:lnTo>
                <a:cubicBezTo>
                  <a:pt x="22957" y="190500"/>
                  <a:pt x="18008" y="185551"/>
                  <a:pt x="18008" y="179450"/>
                </a:cubicBezTo>
                <a:close/>
                <a:moveTo>
                  <a:pt x="227819" y="46174"/>
                </a:moveTo>
                <a:cubicBezTo>
                  <a:pt x="231316" y="49671"/>
                  <a:pt x="231316" y="55327"/>
                  <a:pt x="227819" y="58787"/>
                </a:cubicBezTo>
                <a:lnTo>
                  <a:pt x="215205" y="71400"/>
                </a:lnTo>
                <a:lnTo>
                  <a:pt x="227819" y="84013"/>
                </a:lnTo>
                <a:cubicBezTo>
                  <a:pt x="231316" y="87511"/>
                  <a:pt x="231316" y="93166"/>
                  <a:pt x="227819" y="96627"/>
                </a:cubicBezTo>
                <a:cubicBezTo>
                  <a:pt x="224321" y="100087"/>
                  <a:pt x="218666" y="100124"/>
                  <a:pt x="215205" y="96627"/>
                </a:cubicBezTo>
                <a:lnTo>
                  <a:pt x="202592" y="84013"/>
                </a:lnTo>
                <a:lnTo>
                  <a:pt x="189979" y="96627"/>
                </a:lnTo>
                <a:cubicBezTo>
                  <a:pt x="186482" y="100124"/>
                  <a:pt x="180826" y="100124"/>
                  <a:pt x="177366" y="96627"/>
                </a:cubicBezTo>
                <a:cubicBezTo>
                  <a:pt x="173906" y="93129"/>
                  <a:pt x="173868" y="87474"/>
                  <a:pt x="177366" y="84013"/>
                </a:cubicBezTo>
                <a:lnTo>
                  <a:pt x="189979" y="71400"/>
                </a:lnTo>
                <a:lnTo>
                  <a:pt x="177366" y="58787"/>
                </a:lnTo>
                <a:cubicBezTo>
                  <a:pt x="173868" y="55290"/>
                  <a:pt x="173868" y="49634"/>
                  <a:pt x="177366" y="46174"/>
                </a:cubicBezTo>
                <a:cubicBezTo>
                  <a:pt x="180863" y="42714"/>
                  <a:pt x="186519" y="42676"/>
                  <a:pt x="189979" y="46174"/>
                </a:cubicBezTo>
                <a:lnTo>
                  <a:pt x="202592" y="58787"/>
                </a:lnTo>
                <a:lnTo>
                  <a:pt x="215205" y="46174"/>
                </a:lnTo>
                <a:cubicBezTo>
                  <a:pt x="218703" y="42676"/>
                  <a:pt x="224358" y="42676"/>
                  <a:pt x="227819" y="46174"/>
                </a:cubicBezTo>
                <a:close/>
              </a:path>
            </a:pathLst>
          </a:custGeom>
          <a:solidFill>
            <a:srgbClr val="8B0000"/>
          </a:solidFill>
          <a:ln/>
        </p:spPr>
      </p:sp>
      <p:sp>
        <p:nvSpPr>
          <p:cNvPr id="34" name="Text 32"/>
          <p:cNvSpPr/>
          <p:nvPr/>
        </p:nvSpPr>
        <p:spPr>
          <a:xfrm>
            <a:off x="53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Subject Confusion</a:t>
            </a:r>
            <a:endParaRPr lang="en-US" sz="1600" dirty="0"/>
          </a:p>
        </p:txBody>
      </p:sp>
      <p:sp>
        <p:nvSpPr>
          <p:cNvPr id="35" name="Text 33"/>
          <p:cNvSpPr/>
          <p:nvPr/>
        </p:nvSpPr>
        <p:spPr>
          <a:xfrm>
            <a:off x="543719" y="5603875"/>
            <a:ext cx="3516313" cy="31750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System conflated Obama (subject) with Obama's father (different subject)</a:t>
            </a:r>
            <a:endParaRPr lang="en-US" sz="1600" dirty="0"/>
          </a:p>
        </p:txBody>
      </p:sp>
      <p:sp>
        <p:nvSpPr>
          <p:cNvPr id="36" name="Shape 34"/>
          <p:cNvSpPr/>
          <p:nvPr/>
        </p:nvSpPr>
        <p:spPr>
          <a:xfrm>
            <a:off x="427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37" name="Shape 35"/>
          <p:cNvSpPr/>
          <p:nvPr/>
        </p:nvSpPr>
        <p:spPr>
          <a:xfrm>
            <a:off x="427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38" name="Shape 36"/>
          <p:cNvSpPr/>
          <p:nvPr/>
        </p:nvSpPr>
        <p:spPr>
          <a:xfrm>
            <a:off x="6016625" y="5095875"/>
            <a:ext cx="190500" cy="190500"/>
          </a:xfrm>
          <a:custGeom>
            <a:avLst/>
            <a:gdLst/>
            <a:ahLst/>
            <a:cxnLst/>
            <a:rect l="l" t="t" r="r" b="b"/>
            <a:pathLst>
              <a:path w="190500" h="190500">
                <a:moveTo>
                  <a:pt x="125016" y="130969"/>
                </a:moveTo>
                <a:cubicBezTo>
                  <a:pt x="161181" y="130969"/>
                  <a:pt x="190500" y="101650"/>
                  <a:pt x="190500" y="65484"/>
                </a:cubicBezTo>
                <a:cubicBezTo>
                  <a:pt x="190500" y="29319"/>
                  <a:pt x="161181" y="0"/>
                  <a:pt x="125016" y="0"/>
                </a:cubicBezTo>
                <a:cubicBezTo>
                  <a:pt x="88850" y="0"/>
                  <a:pt x="59531" y="29319"/>
                  <a:pt x="59531" y="65484"/>
                </a:cubicBezTo>
                <a:cubicBezTo>
                  <a:pt x="59531" y="72442"/>
                  <a:pt x="60610" y="79177"/>
                  <a:pt x="62619" y="85465"/>
                </a:cubicBezTo>
                <a:lnTo>
                  <a:pt x="2604" y="145479"/>
                </a:lnTo>
                <a:cubicBezTo>
                  <a:pt x="930" y="147154"/>
                  <a:pt x="0" y="149423"/>
                  <a:pt x="0" y="151805"/>
                </a:cubicBezTo>
                <a:lnTo>
                  <a:pt x="0" y="181570"/>
                </a:lnTo>
                <a:cubicBezTo>
                  <a:pt x="0" y="186519"/>
                  <a:pt x="3981" y="190500"/>
                  <a:pt x="8930" y="190500"/>
                </a:cubicBezTo>
                <a:lnTo>
                  <a:pt x="38695" y="190500"/>
                </a:lnTo>
                <a:cubicBezTo>
                  <a:pt x="43644" y="190500"/>
                  <a:pt x="47625" y="186519"/>
                  <a:pt x="47625" y="181570"/>
                </a:cubicBezTo>
                <a:lnTo>
                  <a:pt x="47625" y="166688"/>
                </a:lnTo>
                <a:lnTo>
                  <a:pt x="62508" y="166688"/>
                </a:lnTo>
                <a:cubicBezTo>
                  <a:pt x="67456" y="166688"/>
                  <a:pt x="71438" y="162706"/>
                  <a:pt x="71438" y="157758"/>
                </a:cubicBezTo>
                <a:lnTo>
                  <a:pt x="71438" y="142875"/>
                </a:lnTo>
                <a:lnTo>
                  <a:pt x="86320" y="142875"/>
                </a:lnTo>
                <a:cubicBezTo>
                  <a:pt x="88702" y="142875"/>
                  <a:pt x="90971" y="141945"/>
                  <a:pt x="92646" y="140271"/>
                </a:cubicBezTo>
                <a:lnTo>
                  <a:pt x="105035" y="127881"/>
                </a:lnTo>
                <a:cubicBezTo>
                  <a:pt x="111323" y="129890"/>
                  <a:pt x="118058" y="130969"/>
                  <a:pt x="125016" y="130969"/>
                </a:cubicBezTo>
                <a:close/>
                <a:moveTo>
                  <a:pt x="139898" y="35719"/>
                </a:moveTo>
                <a:cubicBezTo>
                  <a:pt x="148112" y="35719"/>
                  <a:pt x="154781" y="42388"/>
                  <a:pt x="154781" y="50602"/>
                </a:cubicBezTo>
                <a:cubicBezTo>
                  <a:pt x="154781" y="58816"/>
                  <a:pt x="148112" y="65484"/>
                  <a:pt x="139898" y="65484"/>
                </a:cubicBezTo>
                <a:cubicBezTo>
                  <a:pt x="131684" y="65484"/>
                  <a:pt x="125016" y="58816"/>
                  <a:pt x="125016" y="50602"/>
                </a:cubicBezTo>
                <a:cubicBezTo>
                  <a:pt x="125016" y="42388"/>
                  <a:pt x="131684" y="35719"/>
                  <a:pt x="139898" y="35719"/>
                </a:cubicBezTo>
                <a:close/>
              </a:path>
            </a:pathLst>
          </a:custGeom>
          <a:solidFill>
            <a:srgbClr val="8B0000"/>
          </a:solidFill>
          <a:ln/>
        </p:spPr>
      </p:sp>
      <p:sp>
        <p:nvSpPr>
          <p:cNvPr id="39" name="Text 37"/>
          <p:cNvSpPr/>
          <p:nvPr/>
        </p:nvSpPr>
        <p:spPr>
          <a:xfrm>
            <a:off x="434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Lexical Overlap Trap</a:t>
            </a:r>
            <a:endParaRPr lang="en-US" sz="1600" dirty="0"/>
          </a:p>
        </p:txBody>
      </p:sp>
      <p:sp>
        <p:nvSpPr>
          <p:cNvPr id="40" name="Text 38"/>
          <p:cNvSpPr/>
          <p:nvPr/>
        </p:nvSpPr>
        <p:spPr>
          <a:xfrm>
            <a:off x="4353719" y="5603875"/>
            <a:ext cx="35163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High keyword overlap ("Obama" + "Kenya") triggered false positive</a:t>
            </a:r>
            <a:endParaRPr lang="en-US" sz="1600" dirty="0"/>
          </a:p>
        </p:txBody>
      </p:sp>
      <p:sp>
        <p:nvSpPr>
          <p:cNvPr id="41" name="Shape 39"/>
          <p:cNvSpPr/>
          <p:nvPr/>
        </p:nvSpPr>
        <p:spPr>
          <a:xfrm>
            <a:off x="808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42" name="Shape 40"/>
          <p:cNvSpPr/>
          <p:nvPr/>
        </p:nvSpPr>
        <p:spPr>
          <a:xfrm>
            <a:off x="808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43" name="Shape 41"/>
          <p:cNvSpPr/>
          <p:nvPr/>
        </p:nvSpPr>
        <p:spPr>
          <a:xfrm>
            <a:off x="9826625" y="5095875"/>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62136" y="62136"/>
                </a:moveTo>
                <a:cubicBezTo>
                  <a:pt x="65633" y="58638"/>
                  <a:pt x="71289" y="58638"/>
                  <a:pt x="74749" y="62136"/>
                </a:cubicBezTo>
                <a:lnTo>
                  <a:pt x="95213" y="82600"/>
                </a:lnTo>
                <a:lnTo>
                  <a:pt x="115677" y="62136"/>
                </a:lnTo>
                <a:cubicBezTo>
                  <a:pt x="119174" y="58638"/>
                  <a:pt x="124830" y="58638"/>
                  <a:pt x="128290" y="62136"/>
                </a:cubicBezTo>
                <a:cubicBezTo>
                  <a:pt x="131750" y="65633"/>
                  <a:pt x="131787" y="71289"/>
                  <a:pt x="128290" y="74749"/>
                </a:cubicBezTo>
                <a:lnTo>
                  <a:pt x="107826" y="95213"/>
                </a:lnTo>
                <a:lnTo>
                  <a:pt x="128290" y="115677"/>
                </a:lnTo>
                <a:cubicBezTo>
                  <a:pt x="131787" y="119174"/>
                  <a:pt x="131787" y="124830"/>
                  <a:pt x="128290" y="128290"/>
                </a:cubicBezTo>
                <a:cubicBezTo>
                  <a:pt x="124792" y="131750"/>
                  <a:pt x="119137" y="131787"/>
                  <a:pt x="115677" y="128290"/>
                </a:cubicBezTo>
                <a:lnTo>
                  <a:pt x="95213" y="107826"/>
                </a:lnTo>
                <a:lnTo>
                  <a:pt x="74749" y="128290"/>
                </a:lnTo>
                <a:cubicBezTo>
                  <a:pt x="71251" y="131787"/>
                  <a:pt x="65596" y="131787"/>
                  <a:pt x="62136" y="128290"/>
                </a:cubicBezTo>
                <a:cubicBezTo>
                  <a:pt x="58675" y="124792"/>
                  <a:pt x="58638" y="119137"/>
                  <a:pt x="62136" y="115677"/>
                </a:cubicBezTo>
                <a:lnTo>
                  <a:pt x="82600" y="95213"/>
                </a:lnTo>
                <a:lnTo>
                  <a:pt x="62136" y="74749"/>
                </a:lnTo>
                <a:cubicBezTo>
                  <a:pt x="58638" y="71251"/>
                  <a:pt x="58638" y="65596"/>
                  <a:pt x="62136" y="62136"/>
                </a:cubicBezTo>
                <a:close/>
              </a:path>
            </a:pathLst>
          </a:custGeom>
          <a:solidFill>
            <a:srgbClr val="8B0000"/>
          </a:solidFill>
          <a:ln/>
        </p:spPr>
      </p:sp>
      <p:sp>
        <p:nvSpPr>
          <p:cNvPr id="44" name="Text 42"/>
          <p:cNvSpPr/>
          <p:nvPr/>
        </p:nvSpPr>
        <p:spPr>
          <a:xfrm>
            <a:off x="815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No Truth Verification</a:t>
            </a:r>
            <a:endParaRPr lang="en-US" sz="1600" dirty="0"/>
          </a:p>
        </p:txBody>
      </p:sp>
      <p:sp>
        <p:nvSpPr>
          <p:cNvPr id="45" name="Text 43"/>
          <p:cNvSpPr/>
          <p:nvPr/>
        </p:nvSpPr>
        <p:spPr>
          <a:xfrm>
            <a:off x="8163719" y="5603875"/>
            <a:ext cx="35163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System checks provenance alignment, not factual accuracy</a:t>
            </a:r>
            <a:endParaRPr lang="en-US" sz="1600" dirty="0"/>
          </a:p>
        </p:txBody>
      </p:sp>
      <p:sp>
        <p:nvSpPr>
          <p:cNvPr id="46" name="Shape 44"/>
          <p:cNvSpPr/>
          <p:nvPr/>
        </p:nvSpPr>
        <p:spPr>
          <a:xfrm>
            <a:off x="333375" y="6270625"/>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F59E0B">
              <a:alpha val="10196"/>
            </a:srgbClr>
          </a:solidFill>
          <a:ln/>
        </p:spPr>
      </p:sp>
      <p:sp>
        <p:nvSpPr>
          <p:cNvPr id="47" name="Shape 45"/>
          <p:cNvSpPr/>
          <p:nvPr/>
        </p:nvSpPr>
        <p:spPr>
          <a:xfrm>
            <a:off x="333375" y="6270625"/>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F59E0B"/>
          </a:solidFill>
          <a:ln/>
        </p:spPr>
      </p:sp>
      <p:sp>
        <p:nvSpPr>
          <p:cNvPr id="48" name="Text 46"/>
          <p:cNvSpPr/>
          <p:nvPr/>
        </p:nvSpPr>
        <p:spPr>
          <a:xfrm>
            <a:off x="444500" y="6365875"/>
            <a:ext cx="11398250" cy="412750"/>
          </a:xfrm>
          <a:prstGeom prst="rect">
            <a:avLst/>
          </a:prstGeom>
          <a:noFill/>
          <a:ln/>
        </p:spPr>
        <p:txBody>
          <a:bodyPr wrap="square" lIns="0" tIns="0" rIns="0" bIns="0" rtlCol="0" anchor="ctr"/>
          <a:lstStyle/>
          <a:p>
            <a:pPr>
              <a:lnSpc>
                <a:spcPct val="140000"/>
              </a:lnSpc>
            </a:pPr>
            <a:r>
              <a:rPr lang="en-US" sz="1000" b="1" dirty="0">
                <a:solidFill>
                  <a:srgbClr val="F59E0B"/>
                </a:solidFill>
                <a:latin typeface="Sorts Mill Goudy" pitchFamily="34" charset="0"/>
                <a:ea typeface="Sorts Mill Goudy" pitchFamily="34" charset="-122"/>
                <a:cs typeface="Sorts Mill Goudy" pitchFamily="34" charset="-120"/>
              </a:rPr>
              <a:t>Prime Example:</a:t>
            </a:r>
            <a:r>
              <a:rPr lang="en-US" sz="1000" dirty="0">
                <a:solidFill>
                  <a:srgbClr val="1F2937"/>
                </a:solidFill>
                <a:latin typeface="Sorts Mill Goudy" pitchFamily="34" charset="0"/>
                <a:ea typeface="Sorts Mill Goudy" pitchFamily="34" charset="-122"/>
                <a:cs typeface="Sorts Mill Goudy" pitchFamily="34" charset="-120"/>
              </a:rPr>
              <a:t> This is a prime example of the </a:t>
            </a:r>
            <a:r>
              <a:rPr lang="en-US" sz="1000" b="1" dirty="0">
                <a:solidFill>
                  <a:srgbClr val="1F2937"/>
                </a:solidFill>
                <a:latin typeface="Sorts Mill Goudy" pitchFamily="34" charset="0"/>
                <a:ea typeface="Sorts Mill Goudy" pitchFamily="34" charset="-122"/>
                <a:cs typeface="Sorts Mill Goudy" pitchFamily="34" charset="-120"/>
              </a:rPr>
              <a:t>Provenance vs Truth gap</a:t>
            </a:r>
            <a:r>
              <a:rPr lang="en-US" sz="1000" dirty="0">
                <a:solidFill>
                  <a:srgbClr val="1F2937"/>
                </a:solidFill>
                <a:latin typeface="Sorts Mill Goudy" pitchFamily="34" charset="0"/>
                <a:ea typeface="Sorts Mill Goudy" pitchFamily="34" charset="-122"/>
                <a:cs typeface="Sorts Mill Goudy" pitchFamily="34" charset="-120"/>
              </a:rPr>
              <a:t>—the system verified that sources mention the claim elements, not that the claim itself is factually correct. The high lexical overlap between "Obama" and "Kenya" in the context of his father's citizenship led to a false positive SUPPORTS verdict.</a:t>
            </a:r>
            <a:endParaRPr lang="en-US" sz="1600" dirty="0"/>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5.5 HUMAN-IN-THE-LOOP AUDIT</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Safety Check Imperative</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27125"/>
            <a:ext cx="5699125" cy="2547938"/>
          </a:xfrm>
          <a:custGeom>
            <a:avLst/>
            <a:gdLst/>
            <a:ahLst/>
            <a:cxnLst/>
            <a:rect l="l" t="t" r="r" b="b"/>
            <a:pathLst>
              <a:path w="5699125" h="2547938">
                <a:moveTo>
                  <a:pt x="31750" y="0"/>
                </a:moveTo>
                <a:lnTo>
                  <a:pt x="5667375" y="0"/>
                </a:lnTo>
                <a:cubicBezTo>
                  <a:pt x="5684898" y="0"/>
                  <a:pt x="5699125" y="14227"/>
                  <a:pt x="5699125" y="31750"/>
                </a:cubicBezTo>
                <a:lnTo>
                  <a:pt x="5699125" y="2484443"/>
                </a:lnTo>
                <a:cubicBezTo>
                  <a:pt x="5699125" y="2519510"/>
                  <a:pt x="5670697" y="2547938"/>
                  <a:pt x="5635630" y="2547938"/>
                </a:cubicBezTo>
                <a:lnTo>
                  <a:pt x="63495" y="2547938"/>
                </a:lnTo>
                <a:cubicBezTo>
                  <a:pt x="28428" y="2547938"/>
                  <a:pt x="0" y="2519510"/>
                  <a:pt x="0" y="248444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6" name="Shape 4"/>
          <p:cNvSpPr/>
          <p:nvPr/>
        </p:nvSpPr>
        <p:spPr>
          <a:xfrm>
            <a:off x="317500" y="1127125"/>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3B82F6"/>
          </a:solidFill>
          <a:ln/>
        </p:spPr>
      </p:sp>
      <p:sp>
        <p:nvSpPr>
          <p:cNvPr id="7" name="Text 5"/>
          <p:cNvSpPr/>
          <p:nvPr/>
        </p:nvSpPr>
        <p:spPr>
          <a:xfrm>
            <a:off x="444500" y="1270000"/>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Human-AI Agreement Rate</a:t>
            </a:r>
            <a:endParaRPr lang="en-US" sz="1600" dirty="0"/>
          </a:p>
        </p:txBody>
      </p:sp>
      <p:sp>
        <p:nvSpPr>
          <p:cNvPr id="8" name="Text 6"/>
          <p:cNvSpPr/>
          <p:nvPr/>
        </p:nvSpPr>
        <p:spPr>
          <a:xfrm>
            <a:off x="325438" y="1587500"/>
            <a:ext cx="5683250" cy="476250"/>
          </a:xfrm>
          <a:prstGeom prst="rect">
            <a:avLst/>
          </a:prstGeom>
          <a:noFill/>
          <a:ln/>
        </p:spPr>
        <p:txBody>
          <a:bodyPr wrap="square" lIns="0" tIns="0" rIns="0" bIns="0" rtlCol="0" anchor="ctr"/>
          <a:lstStyle/>
          <a:p>
            <a:pPr algn="ctr">
              <a:lnSpc>
                <a:spcPct val="80000"/>
              </a:lnSpc>
            </a:pPr>
            <a:r>
              <a:rPr lang="en-US" sz="3750" b="1" dirty="0">
                <a:solidFill>
                  <a:srgbClr val="3B82F6"/>
                </a:solidFill>
                <a:latin typeface="Sorts Mill Goudy" pitchFamily="34" charset="0"/>
                <a:ea typeface="Sorts Mill Goudy" pitchFamily="34" charset="-122"/>
                <a:cs typeface="Sorts Mill Goudy" pitchFamily="34" charset="-120"/>
              </a:rPr>
              <a:t>71.4%</a:t>
            </a:r>
            <a:endParaRPr lang="en-US" sz="1600" dirty="0"/>
          </a:p>
        </p:txBody>
      </p:sp>
      <p:sp>
        <p:nvSpPr>
          <p:cNvPr id="9" name="Text 7"/>
          <p:cNvSpPr/>
          <p:nvPr/>
        </p:nvSpPr>
        <p:spPr>
          <a:xfrm>
            <a:off x="408781" y="2127250"/>
            <a:ext cx="5516563" cy="222250"/>
          </a:xfrm>
          <a:prstGeom prst="rect">
            <a:avLst/>
          </a:prstGeom>
          <a:noFill/>
          <a:ln/>
        </p:spPr>
        <p:txBody>
          <a:bodyPr wrap="square" lIns="0" tIns="0" rIns="0" bIns="0" rtlCol="0" anchor="ctr"/>
          <a:lstStyle/>
          <a:p>
            <a:pPr algn="ctr">
              <a:lnSpc>
                <a:spcPct val="130000"/>
              </a:lnSpc>
            </a:pPr>
            <a:r>
              <a:rPr lang="en-US" sz="1125" dirty="0">
                <a:solidFill>
                  <a:srgbClr val="6B7280"/>
                </a:solidFill>
                <a:latin typeface="Sorts Mill Goudy" pitchFamily="34" charset="0"/>
                <a:ea typeface="Sorts Mill Goudy" pitchFamily="34" charset="-122"/>
                <a:cs typeface="Sorts Mill Goudy" pitchFamily="34" charset="-120"/>
              </a:rPr>
              <a:t>Agreement on challenging cases</a:t>
            </a:r>
            <a:endParaRPr lang="en-US" sz="1600" dirty="0"/>
          </a:p>
        </p:txBody>
      </p:sp>
      <p:sp>
        <p:nvSpPr>
          <p:cNvPr id="10" name="Shape 8"/>
          <p:cNvSpPr/>
          <p:nvPr/>
        </p:nvSpPr>
        <p:spPr>
          <a:xfrm>
            <a:off x="451304" y="2451554"/>
            <a:ext cx="2664732" cy="648607"/>
          </a:xfrm>
          <a:custGeom>
            <a:avLst/>
            <a:gdLst/>
            <a:ahLst/>
            <a:cxnLst/>
            <a:rect l="l" t="t" r="r" b="b"/>
            <a:pathLst>
              <a:path w="2664732" h="648607">
                <a:moveTo>
                  <a:pt x="31749" y="0"/>
                </a:moveTo>
                <a:lnTo>
                  <a:pt x="2632983" y="0"/>
                </a:lnTo>
                <a:cubicBezTo>
                  <a:pt x="2650518" y="0"/>
                  <a:pt x="2664732" y="14215"/>
                  <a:pt x="2664732" y="31749"/>
                </a:cubicBezTo>
                <a:lnTo>
                  <a:pt x="2664732" y="616858"/>
                </a:lnTo>
                <a:cubicBezTo>
                  <a:pt x="2664732" y="634393"/>
                  <a:pt x="2650518" y="648607"/>
                  <a:pt x="2632983" y="648607"/>
                </a:cubicBezTo>
                <a:lnTo>
                  <a:pt x="31749" y="648607"/>
                </a:lnTo>
                <a:cubicBezTo>
                  <a:pt x="14215" y="648607"/>
                  <a:pt x="0" y="634393"/>
                  <a:pt x="0" y="616858"/>
                </a:cubicBezTo>
                <a:lnTo>
                  <a:pt x="0" y="31749"/>
                </a:lnTo>
                <a:cubicBezTo>
                  <a:pt x="0" y="14226"/>
                  <a:pt x="14226" y="0"/>
                  <a:pt x="31749" y="0"/>
                </a:cubicBezTo>
                <a:close/>
              </a:path>
            </a:pathLst>
          </a:custGeom>
          <a:solidFill>
            <a:srgbClr val="22C55E">
              <a:alpha val="10196"/>
            </a:srgbClr>
          </a:solidFill>
          <a:ln w="21771">
            <a:solidFill>
              <a:srgbClr val="22C55E"/>
            </a:solidFill>
            <a:prstDash val="solid"/>
          </a:ln>
        </p:spPr>
      </p:sp>
      <p:sp>
        <p:nvSpPr>
          <p:cNvPr id="11" name="Text 9"/>
          <p:cNvSpPr/>
          <p:nvPr/>
        </p:nvSpPr>
        <p:spPr>
          <a:xfrm>
            <a:off x="505732" y="2553612"/>
            <a:ext cx="2555875" cy="254000"/>
          </a:xfrm>
          <a:prstGeom prst="rect">
            <a:avLst/>
          </a:prstGeom>
          <a:noFill/>
          <a:ln/>
        </p:spPr>
        <p:txBody>
          <a:bodyPr wrap="square" lIns="0" tIns="0" rIns="0" bIns="0" rtlCol="0" anchor="ctr"/>
          <a:lstStyle/>
          <a:p>
            <a:pPr algn="ct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5/7</a:t>
            </a:r>
            <a:endParaRPr lang="en-US" sz="1600" dirty="0"/>
          </a:p>
        </p:txBody>
      </p:sp>
      <p:sp>
        <p:nvSpPr>
          <p:cNvPr id="12" name="Text 10"/>
          <p:cNvSpPr/>
          <p:nvPr/>
        </p:nvSpPr>
        <p:spPr>
          <a:xfrm>
            <a:off x="525576" y="2839362"/>
            <a:ext cx="2516188"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Agreed Verdicts</a:t>
            </a:r>
            <a:endParaRPr lang="en-US" sz="1600" dirty="0"/>
          </a:p>
        </p:txBody>
      </p:sp>
      <p:sp>
        <p:nvSpPr>
          <p:cNvPr id="13" name="Shape 11"/>
          <p:cNvSpPr/>
          <p:nvPr/>
        </p:nvSpPr>
        <p:spPr>
          <a:xfrm>
            <a:off x="3221491" y="2451554"/>
            <a:ext cx="2664732" cy="648607"/>
          </a:xfrm>
          <a:custGeom>
            <a:avLst/>
            <a:gdLst/>
            <a:ahLst/>
            <a:cxnLst/>
            <a:rect l="l" t="t" r="r" b="b"/>
            <a:pathLst>
              <a:path w="2664732" h="648607">
                <a:moveTo>
                  <a:pt x="31749" y="0"/>
                </a:moveTo>
                <a:lnTo>
                  <a:pt x="2632983" y="0"/>
                </a:lnTo>
                <a:cubicBezTo>
                  <a:pt x="2650518" y="0"/>
                  <a:pt x="2664732" y="14215"/>
                  <a:pt x="2664732" y="31749"/>
                </a:cubicBezTo>
                <a:lnTo>
                  <a:pt x="2664732" y="616858"/>
                </a:lnTo>
                <a:cubicBezTo>
                  <a:pt x="2664732" y="634393"/>
                  <a:pt x="2650518" y="648607"/>
                  <a:pt x="2632983" y="648607"/>
                </a:cubicBezTo>
                <a:lnTo>
                  <a:pt x="31749" y="648607"/>
                </a:lnTo>
                <a:cubicBezTo>
                  <a:pt x="14215" y="648607"/>
                  <a:pt x="0" y="634393"/>
                  <a:pt x="0" y="616858"/>
                </a:cubicBezTo>
                <a:lnTo>
                  <a:pt x="0" y="31749"/>
                </a:lnTo>
                <a:cubicBezTo>
                  <a:pt x="0" y="14226"/>
                  <a:pt x="14226" y="0"/>
                  <a:pt x="31749" y="0"/>
                </a:cubicBezTo>
                <a:close/>
              </a:path>
            </a:pathLst>
          </a:custGeom>
          <a:solidFill>
            <a:srgbClr val="8B0000">
              <a:alpha val="10196"/>
            </a:srgbClr>
          </a:solidFill>
          <a:ln w="21771">
            <a:solidFill>
              <a:srgbClr val="8B0000"/>
            </a:solidFill>
            <a:prstDash val="solid"/>
          </a:ln>
        </p:spPr>
      </p:sp>
      <p:sp>
        <p:nvSpPr>
          <p:cNvPr id="14" name="Text 12"/>
          <p:cNvSpPr/>
          <p:nvPr/>
        </p:nvSpPr>
        <p:spPr>
          <a:xfrm>
            <a:off x="3275920" y="2553612"/>
            <a:ext cx="2555875" cy="254000"/>
          </a:xfrm>
          <a:prstGeom prst="rect">
            <a:avLst/>
          </a:prstGeom>
          <a:noFill/>
          <a:ln/>
        </p:spPr>
        <p:txBody>
          <a:bodyPr wrap="square" lIns="0" tIns="0" rIns="0" bIns="0" rtlCol="0" anchor="ctr"/>
          <a:lstStyle/>
          <a:p>
            <a:pPr algn="ct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2/7</a:t>
            </a:r>
            <a:endParaRPr lang="en-US" sz="1600" dirty="0"/>
          </a:p>
        </p:txBody>
      </p:sp>
      <p:sp>
        <p:nvSpPr>
          <p:cNvPr id="15" name="Text 13"/>
          <p:cNvSpPr/>
          <p:nvPr/>
        </p:nvSpPr>
        <p:spPr>
          <a:xfrm>
            <a:off x="3295763" y="2839362"/>
            <a:ext cx="2516188"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Disagreed Verdicts</a:t>
            </a:r>
            <a:endParaRPr lang="en-US" sz="1600" dirty="0"/>
          </a:p>
        </p:txBody>
      </p:sp>
      <p:sp>
        <p:nvSpPr>
          <p:cNvPr id="16" name="Shape 14"/>
          <p:cNvSpPr/>
          <p:nvPr/>
        </p:nvSpPr>
        <p:spPr>
          <a:xfrm>
            <a:off x="460375" y="3202223"/>
            <a:ext cx="5429250" cy="349250"/>
          </a:xfrm>
          <a:custGeom>
            <a:avLst/>
            <a:gdLst/>
            <a:ahLst/>
            <a:cxnLst/>
            <a:rect l="l" t="t" r="r" b="b"/>
            <a:pathLst>
              <a:path w="5429250" h="349250">
                <a:moveTo>
                  <a:pt x="31750" y="0"/>
                </a:moveTo>
                <a:lnTo>
                  <a:pt x="5397500" y="0"/>
                </a:lnTo>
                <a:cubicBezTo>
                  <a:pt x="5415035" y="0"/>
                  <a:pt x="5429250" y="14215"/>
                  <a:pt x="5429250" y="31750"/>
                </a:cubicBezTo>
                <a:lnTo>
                  <a:pt x="5429250" y="317500"/>
                </a:lnTo>
                <a:cubicBezTo>
                  <a:pt x="5429250" y="335035"/>
                  <a:pt x="5415035" y="349250"/>
                  <a:pt x="5397500" y="349250"/>
                </a:cubicBezTo>
                <a:lnTo>
                  <a:pt x="31750" y="349250"/>
                </a:lnTo>
                <a:cubicBezTo>
                  <a:pt x="14215" y="349250"/>
                  <a:pt x="0" y="335035"/>
                  <a:pt x="0" y="317500"/>
                </a:cubicBezTo>
                <a:lnTo>
                  <a:pt x="0" y="31750"/>
                </a:lnTo>
                <a:cubicBezTo>
                  <a:pt x="0" y="14227"/>
                  <a:pt x="14227" y="0"/>
                  <a:pt x="31750" y="0"/>
                </a:cubicBezTo>
                <a:close/>
              </a:path>
            </a:pathLst>
          </a:custGeom>
          <a:solidFill>
            <a:srgbClr val="F59E0B">
              <a:alpha val="10196"/>
            </a:srgbClr>
          </a:solidFill>
          <a:ln/>
        </p:spPr>
      </p:sp>
      <p:sp>
        <p:nvSpPr>
          <p:cNvPr id="17" name="Shape 15"/>
          <p:cNvSpPr/>
          <p:nvPr/>
        </p:nvSpPr>
        <p:spPr>
          <a:xfrm>
            <a:off x="460375" y="3202223"/>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18" name="Text 16"/>
          <p:cNvSpPr/>
          <p:nvPr/>
        </p:nvSpPr>
        <p:spPr>
          <a:xfrm>
            <a:off x="571500" y="3297473"/>
            <a:ext cx="5278438"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Manual audit of the API's most difficult claims (30 items, 1,259 claims total) revealed agreement patterns.</a:t>
            </a:r>
            <a:endParaRPr lang="en-US" sz="1600" dirty="0"/>
          </a:p>
        </p:txBody>
      </p:sp>
      <p:sp>
        <p:nvSpPr>
          <p:cNvPr id="19" name="Shape 17"/>
          <p:cNvSpPr/>
          <p:nvPr/>
        </p:nvSpPr>
        <p:spPr>
          <a:xfrm>
            <a:off x="6175375" y="1127125"/>
            <a:ext cx="5699125" cy="2547938"/>
          </a:xfrm>
          <a:custGeom>
            <a:avLst/>
            <a:gdLst/>
            <a:ahLst/>
            <a:cxnLst/>
            <a:rect l="l" t="t" r="r" b="b"/>
            <a:pathLst>
              <a:path w="5699125" h="2547938">
                <a:moveTo>
                  <a:pt x="31750" y="0"/>
                </a:moveTo>
                <a:lnTo>
                  <a:pt x="5667375" y="0"/>
                </a:lnTo>
                <a:cubicBezTo>
                  <a:pt x="5684898" y="0"/>
                  <a:pt x="5699125" y="14227"/>
                  <a:pt x="5699125" y="31750"/>
                </a:cubicBezTo>
                <a:lnTo>
                  <a:pt x="5699125" y="2484443"/>
                </a:lnTo>
                <a:cubicBezTo>
                  <a:pt x="5699125" y="2519510"/>
                  <a:pt x="5670697" y="2547938"/>
                  <a:pt x="5635630" y="2547938"/>
                </a:cubicBezTo>
                <a:lnTo>
                  <a:pt x="63495" y="2547938"/>
                </a:lnTo>
                <a:cubicBezTo>
                  <a:pt x="28428" y="2547938"/>
                  <a:pt x="0" y="2519510"/>
                  <a:pt x="0" y="248444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0" name="Shape 18"/>
          <p:cNvSpPr/>
          <p:nvPr/>
        </p:nvSpPr>
        <p:spPr>
          <a:xfrm>
            <a:off x="6175375" y="1127125"/>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22C55E"/>
          </a:solidFill>
          <a:ln/>
        </p:spPr>
      </p:sp>
      <p:sp>
        <p:nvSpPr>
          <p:cNvPr id="21" name="Text 19"/>
          <p:cNvSpPr/>
          <p:nvPr/>
        </p:nvSpPr>
        <p:spPr>
          <a:xfrm>
            <a:off x="6302375" y="1270000"/>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Claims Where Human &amp; AI Agreed</a:t>
            </a:r>
            <a:endParaRPr lang="en-US" sz="1600" dirty="0"/>
          </a:p>
        </p:txBody>
      </p:sp>
      <p:sp>
        <p:nvSpPr>
          <p:cNvPr id="22" name="Shape 20"/>
          <p:cNvSpPr/>
          <p:nvPr/>
        </p:nvSpPr>
        <p:spPr>
          <a:xfrm>
            <a:off x="6302375" y="1587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23" name="Text 21"/>
          <p:cNvSpPr/>
          <p:nvPr/>
        </p:nvSpPr>
        <p:spPr>
          <a:xfrm>
            <a:off x="6365875" y="1666875"/>
            <a:ext cx="1190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Obama eye color brown</a:t>
            </a:r>
            <a:endParaRPr lang="en-US" sz="1600" dirty="0"/>
          </a:p>
        </p:txBody>
      </p:sp>
      <p:sp>
        <p:nvSpPr>
          <p:cNvPr id="24" name="Shape 22"/>
          <p:cNvSpPr/>
          <p:nvPr/>
        </p:nvSpPr>
        <p:spPr>
          <a:xfrm>
            <a:off x="10796135" y="1651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25" name="Text 23"/>
          <p:cNvSpPr/>
          <p:nvPr/>
        </p:nvSpPr>
        <p:spPr>
          <a:xfrm>
            <a:off x="10796135" y="1651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26" name="Shape 24"/>
          <p:cNvSpPr/>
          <p:nvPr/>
        </p:nvSpPr>
        <p:spPr>
          <a:xfrm>
            <a:off x="6302375" y="1968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6B7280">
              <a:alpha val="5098"/>
            </a:srgbClr>
          </a:solidFill>
          <a:ln/>
        </p:spPr>
      </p:sp>
      <p:sp>
        <p:nvSpPr>
          <p:cNvPr id="27" name="Text 25"/>
          <p:cNvSpPr/>
          <p:nvPr/>
        </p:nvSpPr>
        <p:spPr>
          <a:xfrm>
            <a:off x="6365875" y="2047875"/>
            <a:ext cx="15557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Roman Empire ≠ Latin Empire</a:t>
            </a:r>
            <a:endParaRPr lang="en-US" sz="1600" dirty="0"/>
          </a:p>
        </p:txBody>
      </p:sp>
      <p:sp>
        <p:nvSpPr>
          <p:cNvPr id="28" name="Shape 26"/>
          <p:cNvSpPr/>
          <p:nvPr/>
        </p:nvSpPr>
        <p:spPr>
          <a:xfrm>
            <a:off x="11146518" y="2032000"/>
            <a:ext cx="539750" cy="190500"/>
          </a:xfrm>
          <a:custGeom>
            <a:avLst/>
            <a:gdLst/>
            <a:ahLst/>
            <a:cxnLst/>
            <a:rect l="l" t="t" r="r" b="b"/>
            <a:pathLst>
              <a:path w="539750" h="190500">
                <a:moveTo>
                  <a:pt x="31751" y="0"/>
                </a:moveTo>
                <a:lnTo>
                  <a:pt x="507999" y="0"/>
                </a:lnTo>
                <a:cubicBezTo>
                  <a:pt x="525535" y="0"/>
                  <a:pt x="539750" y="14215"/>
                  <a:pt x="539750" y="31751"/>
                </a:cubicBezTo>
                <a:lnTo>
                  <a:pt x="539750" y="158749"/>
                </a:lnTo>
                <a:cubicBezTo>
                  <a:pt x="539750" y="176285"/>
                  <a:pt x="525535" y="190500"/>
                  <a:pt x="507999" y="190500"/>
                </a:cubicBezTo>
                <a:lnTo>
                  <a:pt x="31751" y="190500"/>
                </a:lnTo>
                <a:cubicBezTo>
                  <a:pt x="14227" y="190500"/>
                  <a:pt x="0" y="176273"/>
                  <a:pt x="0" y="158749"/>
                </a:cubicBezTo>
                <a:lnTo>
                  <a:pt x="0" y="31751"/>
                </a:lnTo>
                <a:cubicBezTo>
                  <a:pt x="0" y="14227"/>
                  <a:pt x="14227" y="0"/>
                  <a:pt x="31751" y="0"/>
                </a:cubicBezTo>
                <a:close/>
              </a:path>
            </a:pathLst>
          </a:custGeom>
          <a:solidFill>
            <a:srgbClr val="6B7280"/>
          </a:solidFill>
          <a:ln/>
        </p:spPr>
      </p:sp>
      <p:sp>
        <p:nvSpPr>
          <p:cNvPr id="29" name="Text 27"/>
          <p:cNvSpPr/>
          <p:nvPr/>
        </p:nvSpPr>
        <p:spPr>
          <a:xfrm>
            <a:off x="11146518" y="2032000"/>
            <a:ext cx="58737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NEI</a:t>
            </a:r>
            <a:endParaRPr lang="en-US" sz="1600" dirty="0"/>
          </a:p>
        </p:txBody>
      </p:sp>
      <p:sp>
        <p:nvSpPr>
          <p:cNvPr id="30" name="Shape 28"/>
          <p:cNvSpPr/>
          <p:nvPr/>
        </p:nvSpPr>
        <p:spPr>
          <a:xfrm>
            <a:off x="6302375" y="2349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31" name="Text 29"/>
          <p:cNvSpPr/>
          <p:nvPr/>
        </p:nvSpPr>
        <p:spPr>
          <a:xfrm>
            <a:off x="6365875" y="2428875"/>
            <a:ext cx="1262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Socrates sex/gender male</a:t>
            </a:r>
            <a:endParaRPr lang="en-US" sz="1600" dirty="0"/>
          </a:p>
        </p:txBody>
      </p:sp>
      <p:sp>
        <p:nvSpPr>
          <p:cNvPr id="32" name="Shape 30"/>
          <p:cNvSpPr/>
          <p:nvPr/>
        </p:nvSpPr>
        <p:spPr>
          <a:xfrm>
            <a:off x="10796135" y="2413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33" name="Text 31"/>
          <p:cNvSpPr/>
          <p:nvPr/>
        </p:nvSpPr>
        <p:spPr>
          <a:xfrm>
            <a:off x="10796135" y="2413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34" name="Shape 32"/>
          <p:cNvSpPr/>
          <p:nvPr/>
        </p:nvSpPr>
        <p:spPr>
          <a:xfrm>
            <a:off x="6302375" y="2730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35" name="Text 33"/>
          <p:cNvSpPr/>
          <p:nvPr/>
        </p:nvSpPr>
        <p:spPr>
          <a:xfrm>
            <a:off x="6365875" y="2809875"/>
            <a:ext cx="16827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Donald Trump detention location</a:t>
            </a:r>
            <a:endParaRPr lang="en-US" sz="1600" dirty="0"/>
          </a:p>
        </p:txBody>
      </p:sp>
      <p:sp>
        <p:nvSpPr>
          <p:cNvPr id="36" name="Shape 34"/>
          <p:cNvSpPr/>
          <p:nvPr/>
        </p:nvSpPr>
        <p:spPr>
          <a:xfrm>
            <a:off x="10796135" y="2794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37" name="Text 35"/>
          <p:cNvSpPr/>
          <p:nvPr/>
        </p:nvSpPr>
        <p:spPr>
          <a:xfrm>
            <a:off x="10796135" y="2794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38" name="Shape 36"/>
          <p:cNvSpPr/>
          <p:nvPr/>
        </p:nvSpPr>
        <p:spPr>
          <a:xfrm>
            <a:off x="6302375" y="3111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6B7280">
              <a:alpha val="5098"/>
            </a:srgbClr>
          </a:solidFill>
          <a:ln/>
        </p:spPr>
      </p:sp>
      <p:sp>
        <p:nvSpPr>
          <p:cNvPr id="39" name="Text 37"/>
          <p:cNvSpPr/>
          <p:nvPr/>
        </p:nvSpPr>
        <p:spPr>
          <a:xfrm>
            <a:off x="6365875" y="3190875"/>
            <a:ext cx="1516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US shares border with Panama</a:t>
            </a:r>
            <a:endParaRPr lang="en-US" sz="1600" dirty="0"/>
          </a:p>
        </p:txBody>
      </p:sp>
      <p:sp>
        <p:nvSpPr>
          <p:cNvPr id="40" name="Shape 38"/>
          <p:cNvSpPr/>
          <p:nvPr/>
        </p:nvSpPr>
        <p:spPr>
          <a:xfrm>
            <a:off x="11146518" y="3175000"/>
            <a:ext cx="539750" cy="190500"/>
          </a:xfrm>
          <a:custGeom>
            <a:avLst/>
            <a:gdLst/>
            <a:ahLst/>
            <a:cxnLst/>
            <a:rect l="l" t="t" r="r" b="b"/>
            <a:pathLst>
              <a:path w="539750" h="190500">
                <a:moveTo>
                  <a:pt x="31751" y="0"/>
                </a:moveTo>
                <a:lnTo>
                  <a:pt x="507999" y="0"/>
                </a:lnTo>
                <a:cubicBezTo>
                  <a:pt x="525535" y="0"/>
                  <a:pt x="539750" y="14215"/>
                  <a:pt x="539750" y="31751"/>
                </a:cubicBezTo>
                <a:lnTo>
                  <a:pt x="539750" y="158749"/>
                </a:lnTo>
                <a:cubicBezTo>
                  <a:pt x="539750" y="176285"/>
                  <a:pt x="525535" y="190500"/>
                  <a:pt x="507999" y="190500"/>
                </a:cubicBezTo>
                <a:lnTo>
                  <a:pt x="31751" y="190500"/>
                </a:lnTo>
                <a:cubicBezTo>
                  <a:pt x="14227" y="190500"/>
                  <a:pt x="0" y="176273"/>
                  <a:pt x="0" y="158749"/>
                </a:cubicBezTo>
                <a:lnTo>
                  <a:pt x="0" y="31751"/>
                </a:lnTo>
                <a:cubicBezTo>
                  <a:pt x="0" y="14227"/>
                  <a:pt x="14227" y="0"/>
                  <a:pt x="31751" y="0"/>
                </a:cubicBezTo>
                <a:close/>
              </a:path>
            </a:pathLst>
          </a:custGeom>
          <a:solidFill>
            <a:srgbClr val="6B7280"/>
          </a:solidFill>
          <a:ln/>
        </p:spPr>
      </p:sp>
      <p:sp>
        <p:nvSpPr>
          <p:cNvPr id="41" name="Text 39"/>
          <p:cNvSpPr/>
          <p:nvPr/>
        </p:nvSpPr>
        <p:spPr>
          <a:xfrm>
            <a:off x="11146518" y="3175000"/>
            <a:ext cx="58737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NEI</a:t>
            </a:r>
            <a:endParaRPr lang="en-US" sz="1600" dirty="0"/>
          </a:p>
        </p:txBody>
      </p:sp>
      <p:sp>
        <p:nvSpPr>
          <p:cNvPr id="42" name="Shape 40"/>
          <p:cNvSpPr/>
          <p:nvPr/>
        </p:nvSpPr>
        <p:spPr>
          <a:xfrm>
            <a:off x="317500" y="3805473"/>
            <a:ext cx="11557000" cy="1516063"/>
          </a:xfrm>
          <a:custGeom>
            <a:avLst/>
            <a:gdLst/>
            <a:ahLst/>
            <a:cxnLst/>
            <a:rect l="l" t="t" r="r" b="b"/>
            <a:pathLst>
              <a:path w="11557000" h="1516063">
                <a:moveTo>
                  <a:pt x="63493" y="0"/>
                </a:moveTo>
                <a:lnTo>
                  <a:pt x="11493507" y="0"/>
                </a:lnTo>
                <a:cubicBezTo>
                  <a:pt x="11528573" y="0"/>
                  <a:pt x="11557000" y="28427"/>
                  <a:pt x="11557000" y="63493"/>
                </a:cubicBezTo>
                <a:lnTo>
                  <a:pt x="11557000" y="1452570"/>
                </a:lnTo>
                <a:cubicBezTo>
                  <a:pt x="11557000" y="1487636"/>
                  <a:pt x="11528573" y="1516062"/>
                  <a:pt x="11493507" y="1516063"/>
                </a:cubicBezTo>
                <a:lnTo>
                  <a:pt x="63493" y="1516063"/>
                </a:lnTo>
                <a:cubicBezTo>
                  <a:pt x="28427" y="1516063"/>
                  <a:pt x="0" y="1487636"/>
                  <a:pt x="0" y="1452570"/>
                </a:cubicBezTo>
                <a:lnTo>
                  <a:pt x="0" y="63493"/>
                </a:lnTo>
                <a:cubicBezTo>
                  <a:pt x="0" y="28450"/>
                  <a:pt x="28450" y="0"/>
                  <a:pt x="63493" y="0"/>
                </a:cubicBezTo>
                <a:close/>
              </a:path>
            </a:pathLst>
          </a:custGeom>
          <a:solidFill>
            <a:srgbClr val="FFFFFF"/>
          </a:solidFill>
          <a:ln/>
          <a:effectLst>
            <a:outerShdw blurRad="119063" dist="79375" dir="5400000" algn="bl" rotWithShape="0">
              <a:srgbClr val="000000">
                <a:alpha val="10196"/>
              </a:srgbClr>
            </a:outerShdw>
          </a:effectLst>
        </p:spPr>
      </p:sp>
      <p:sp>
        <p:nvSpPr>
          <p:cNvPr id="43" name="Text 41"/>
          <p:cNvSpPr/>
          <p:nvPr/>
        </p:nvSpPr>
        <p:spPr>
          <a:xfrm>
            <a:off x="444500" y="3932473"/>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Claims Where Human &amp; AI Disagreed</a:t>
            </a:r>
            <a:endParaRPr lang="en-US" sz="1600" dirty="0"/>
          </a:p>
        </p:txBody>
      </p:sp>
      <p:sp>
        <p:nvSpPr>
          <p:cNvPr id="44" name="Shape 42"/>
          <p:cNvSpPr/>
          <p:nvPr/>
        </p:nvSpPr>
        <p:spPr>
          <a:xfrm>
            <a:off x="451304" y="4256777"/>
            <a:ext cx="5577795" cy="934357"/>
          </a:xfrm>
          <a:custGeom>
            <a:avLst/>
            <a:gdLst/>
            <a:ahLst/>
            <a:cxnLst/>
            <a:rect l="l" t="t" r="r" b="b"/>
            <a:pathLst>
              <a:path w="5577795" h="934357">
                <a:moveTo>
                  <a:pt x="63499" y="0"/>
                </a:moveTo>
                <a:lnTo>
                  <a:pt x="5514296" y="0"/>
                </a:lnTo>
                <a:cubicBezTo>
                  <a:pt x="5549365" y="0"/>
                  <a:pt x="5577795" y="28429"/>
                  <a:pt x="5577795" y="63499"/>
                </a:cubicBezTo>
                <a:lnTo>
                  <a:pt x="5577795" y="870858"/>
                </a:lnTo>
                <a:cubicBezTo>
                  <a:pt x="5577795" y="905928"/>
                  <a:pt x="5549365" y="934357"/>
                  <a:pt x="5514296" y="934357"/>
                </a:cubicBezTo>
                <a:lnTo>
                  <a:pt x="63499" y="934357"/>
                </a:lnTo>
                <a:cubicBezTo>
                  <a:pt x="28429" y="934357"/>
                  <a:pt x="0" y="905928"/>
                  <a:pt x="0" y="870858"/>
                </a:cubicBezTo>
                <a:lnTo>
                  <a:pt x="0" y="63499"/>
                </a:lnTo>
                <a:cubicBezTo>
                  <a:pt x="0" y="28429"/>
                  <a:pt x="28429" y="0"/>
                  <a:pt x="63499" y="0"/>
                </a:cubicBezTo>
                <a:close/>
              </a:path>
            </a:pathLst>
          </a:custGeom>
          <a:solidFill>
            <a:srgbClr val="8B0000">
              <a:alpha val="10196"/>
            </a:srgbClr>
          </a:solidFill>
          <a:ln w="21771">
            <a:solidFill>
              <a:srgbClr val="8B0000"/>
            </a:solidFill>
            <a:prstDash val="solid"/>
          </a:ln>
        </p:spPr>
      </p:sp>
      <p:sp>
        <p:nvSpPr>
          <p:cNvPr id="45" name="Text 43"/>
          <p:cNvSpPr/>
          <p:nvPr/>
        </p:nvSpPr>
        <p:spPr>
          <a:xfrm>
            <a:off x="553357" y="4358819"/>
            <a:ext cx="180181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Obama family name "Ciobama"</a:t>
            </a:r>
            <a:endParaRPr lang="en-US" sz="1600" dirty="0"/>
          </a:p>
        </p:txBody>
      </p:sp>
      <p:sp>
        <p:nvSpPr>
          <p:cNvPr id="46" name="Shape 44"/>
          <p:cNvSpPr/>
          <p:nvPr/>
        </p:nvSpPr>
        <p:spPr>
          <a:xfrm>
            <a:off x="553357"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47" name="Text 45"/>
          <p:cNvSpPr/>
          <p:nvPr/>
        </p:nvSpPr>
        <p:spPr>
          <a:xfrm>
            <a:off x="593045"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ProVe:</a:t>
            </a:r>
            <a:endParaRPr lang="en-US" sz="1600" dirty="0"/>
          </a:p>
        </p:txBody>
      </p:sp>
      <p:sp>
        <p:nvSpPr>
          <p:cNvPr id="48" name="Shape 46"/>
          <p:cNvSpPr/>
          <p:nvPr/>
        </p:nvSpPr>
        <p:spPr>
          <a:xfrm>
            <a:off x="1558939" y="4839612"/>
            <a:ext cx="642229" cy="199571"/>
          </a:xfrm>
          <a:custGeom>
            <a:avLst/>
            <a:gdLst/>
            <a:ahLst/>
            <a:cxnLst/>
            <a:rect l="l" t="t" r="r" b="b"/>
            <a:pathLst>
              <a:path w="642229" h="199571">
                <a:moveTo>
                  <a:pt x="31750" y="0"/>
                </a:moveTo>
                <a:lnTo>
                  <a:pt x="610479" y="0"/>
                </a:lnTo>
                <a:cubicBezTo>
                  <a:pt x="628014" y="0"/>
                  <a:pt x="642229" y="14215"/>
                  <a:pt x="642229" y="31750"/>
                </a:cubicBezTo>
                <a:lnTo>
                  <a:pt x="642229" y="167822"/>
                </a:lnTo>
                <a:cubicBezTo>
                  <a:pt x="642229" y="185357"/>
                  <a:pt x="628014" y="199571"/>
                  <a:pt x="610479" y="199571"/>
                </a:cubicBezTo>
                <a:lnTo>
                  <a:pt x="31750" y="199571"/>
                </a:lnTo>
                <a:cubicBezTo>
                  <a:pt x="14215" y="199571"/>
                  <a:pt x="0" y="185357"/>
                  <a:pt x="0" y="167822"/>
                </a:cubicBezTo>
                <a:lnTo>
                  <a:pt x="0" y="31750"/>
                </a:lnTo>
                <a:cubicBezTo>
                  <a:pt x="0" y="14227"/>
                  <a:pt x="14227" y="0"/>
                  <a:pt x="31750" y="0"/>
                </a:cubicBezTo>
                <a:close/>
              </a:path>
            </a:pathLst>
          </a:custGeom>
          <a:solidFill>
            <a:srgbClr val="22C55E"/>
          </a:solidFill>
          <a:ln/>
        </p:spPr>
      </p:sp>
      <p:sp>
        <p:nvSpPr>
          <p:cNvPr id="49" name="Text 47"/>
          <p:cNvSpPr/>
          <p:nvPr/>
        </p:nvSpPr>
        <p:spPr>
          <a:xfrm>
            <a:off x="1535127" y="4839612"/>
            <a:ext cx="689854"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SUPPORTS</a:t>
            </a:r>
            <a:endParaRPr lang="en-US" sz="1600" dirty="0"/>
          </a:p>
        </p:txBody>
      </p:sp>
      <p:sp>
        <p:nvSpPr>
          <p:cNvPr id="50" name="Shape 48"/>
          <p:cNvSpPr/>
          <p:nvPr/>
        </p:nvSpPr>
        <p:spPr>
          <a:xfrm>
            <a:off x="3270250"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51" name="Text 49"/>
          <p:cNvSpPr/>
          <p:nvPr/>
        </p:nvSpPr>
        <p:spPr>
          <a:xfrm>
            <a:off x="3309938"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Human:</a:t>
            </a:r>
            <a:endParaRPr lang="en-US" sz="1600" dirty="0"/>
          </a:p>
        </p:txBody>
      </p:sp>
      <p:sp>
        <p:nvSpPr>
          <p:cNvPr id="52" name="Shape 50"/>
          <p:cNvSpPr/>
          <p:nvPr/>
        </p:nvSpPr>
        <p:spPr>
          <a:xfrm>
            <a:off x="4314599" y="4839612"/>
            <a:ext cx="564626" cy="199571"/>
          </a:xfrm>
          <a:custGeom>
            <a:avLst/>
            <a:gdLst/>
            <a:ahLst/>
            <a:cxnLst/>
            <a:rect l="l" t="t" r="r" b="b"/>
            <a:pathLst>
              <a:path w="564626" h="199571">
                <a:moveTo>
                  <a:pt x="31750" y="0"/>
                </a:moveTo>
                <a:lnTo>
                  <a:pt x="532876" y="0"/>
                </a:lnTo>
                <a:cubicBezTo>
                  <a:pt x="550411" y="0"/>
                  <a:pt x="564626" y="14215"/>
                  <a:pt x="564626" y="31750"/>
                </a:cubicBezTo>
                <a:lnTo>
                  <a:pt x="564626" y="167822"/>
                </a:lnTo>
                <a:cubicBezTo>
                  <a:pt x="564626" y="185357"/>
                  <a:pt x="550411" y="199571"/>
                  <a:pt x="532876" y="199571"/>
                </a:cubicBezTo>
                <a:lnTo>
                  <a:pt x="31750" y="199571"/>
                </a:lnTo>
                <a:cubicBezTo>
                  <a:pt x="14215" y="199571"/>
                  <a:pt x="0" y="185357"/>
                  <a:pt x="0" y="167822"/>
                </a:cubicBezTo>
                <a:lnTo>
                  <a:pt x="0" y="31750"/>
                </a:lnTo>
                <a:cubicBezTo>
                  <a:pt x="0" y="14227"/>
                  <a:pt x="14227" y="0"/>
                  <a:pt x="31750" y="0"/>
                </a:cubicBezTo>
                <a:close/>
              </a:path>
            </a:pathLst>
          </a:custGeom>
          <a:solidFill>
            <a:srgbClr val="8B0000"/>
          </a:solidFill>
          <a:ln/>
        </p:spPr>
      </p:sp>
      <p:sp>
        <p:nvSpPr>
          <p:cNvPr id="53" name="Text 51"/>
          <p:cNvSpPr/>
          <p:nvPr/>
        </p:nvSpPr>
        <p:spPr>
          <a:xfrm>
            <a:off x="4290786" y="4839612"/>
            <a:ext cx="612251"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REFUTES</a:t>
            </a:r>
            <a:endParaRPr lang="en-US" sz="1600" dirty="0"/>
          </a:p>
        </p:txBody>
      </p:sp>
      <p:sp>
        <p:nvSpPr>
          <p:cNvPr id="54" name="Shape 52"/>
          <p:cNvSpPr/>
          <p:nvPr/>
        </p:nvSpPr>
        <p:spPr>
          <a:xfrm>
            <a:off x="6166304" y="4256777"/>
            <a:ext cx="5577795" cy="934357"/>
          </a:xfrm>
          <a:custGeom>
            <a:avLst/>
            <a:gdLst/>
            <a:ahLst/>
            <a:cxnLst/>
            <a:rect l="l" t="t" r="r" b="b"/>
            <a:pathLst>
              <a:path w="5577795" h="934357">
                <a:moveTo>
                  <a:pt x="63499" y="0"/>
                </a:moveTo>
                <a:lnTo>
                  <a:pt x="5514296" y="0"/>
                </a:lnTo>
                <a:cubicBezTo>
                  <a:pt x="5549365" y="0"/>
                  <a:pt x="5577795" y="28429"/>
                  <a:pt x="5577795" y="63499"/>
                </a:cubicBezTo>
                <a:lnTo>
                  <a:pt x="5577795" y="870858"/>
                </a:lnTo>
                <a:cubicBezTo>
                  <a:pt x="5577795" y="905928"/>
                  <a:pt x="5549365" y="934357"/>
                  <a:pt x="5514296" y="934357"/>
                </a:cubicBezTo>
                <a:lnTo>
                  <a:pt x="63499" y="934357"/>
                </a:lnTo>
                <a:cubicBezTo>
                  <a:pt x="28429" y="934357"/>
                  <a:pt x="0" y="905928"/>
                  <a:pt x="0" y="870858"/>
                </a:cubicBezTo>
                <a:lnTo>
                  <a:pt x="0" y="63499"/>
                </a:lnTo>
                <a:cubicBezTo>
                  <a:pt x="0" y="28429"/>
                  <a:pt x="28429" y="0"/>
                  <a:pt x="63499" y="0"/>
                </a:cubicBezTo>
                <a:close/>
              </a:path>
            </a:pathLst>
          </a:custGeom>
          <a:solidFill>
            <a:srgbClr val="8B0000">
              <a:alpha val="10196"/>
            </a:srgbClr>
          </a:solidFill>
          <a:ln w="21771">
            <a:solidFill>
              <a:srgbClr val="8B0000"/>
            </a:solidFill>
            <a:prstDash val="solid"/>
          </a:ln>
        </p:spPr>
      </p:sp>
      <p:sp>
        <p:nvSpPr>
          <p:cNvPr id="55" name="Text 53"/>
          <p:cNvSpPr/>
          <p:nvPr/>
        </p:nvSpPr>
        <p:spPr>
          <a:xfrm>
            <a:off x="6268357" y="4358819"/>
            <a:ext cx="145256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Obama citizenship Kenya</a:t>
            </a:r>
            <a:endParaRPr lang="en-US" sz="1600" dirty="0"/>
          </a:p>
        </p:txBody>
      </p:sp>
      <p:sp>
        <p:nvSpPr>
          <p:cNvPr id="56" name="Shape 54"/>
          <p:cNvSpPr/>
          <p:nvPr/>
        </p:nvSpPr>
        <p:spPr>
          <a:xfrm>
            <a:off x="6268357"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57" name="Text 55"/>
          <p:cNvSpPr/>
          <p:nvPr/>
        </p:nvSpPr>
        <p:spPr>
          <a:xfrm>
            <a:off x="6308045"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ProVe:</a:t>
            </a:r>
            <a:endParaRPr lang="en-US" sz="1600" dirty="0"/>
          </a:p>
        </p:txBody>
      </p:sp>
      <p:sp>
        <p:nvSpPr>
          <p:cNvPr id="58" name="Shape 56"/>
          <p:cNvSpPr/>
          <p:nvPr/>
        </p:nvSpPr>
        <p:spPr>
          <a:xfrm>
            <a:off x="7273940" y="4839612"/>
            <a:ext cx="642229" cy="199571"/>
          </a:xfrm>
          <a:custGeom>
            <a:avLst/>
            <a:gdLst/>
            <a:ahLst/>
            <a:cxnLst/>
            <a:rect l="l" t="t" r="r" b="b"/>
            <a:pathLst>
              <a:path w="642229" h="199571">
                <a:moveTo>
                  <a:pt x="31750" y="0"/>
                </a:moveTo>
                <a:lnTo>
                  <a:pt x="610479" y="0"/>
                </a:lnTo>
                <a:cubicBezTo>
                  <a:pt x="628014" y="0"/>
                  <a:pt x="642229" y="14215"/>
                  <a:pt x="642229" y="31750"/>
                </a:cubicBezTo>
                <a:lnTo>
                  <a:pt x="642229" y="167822"/>
                </a:lnTo>
                <a:cubicBezTo>
                  <a:pt x="642229" y="185357"/>
                  <a:pt x="628014" y="199571"/>
                  <a:pt x="610479" y="199571"/>
                </a:cubicBezTo>
                <a:lnTo>
                  <a:pt x="31750" y="199571"/>
                </a:lnTo>
                <a:cubicBezTo>
                  <a:pt x="14215" y="199571"/>
                  <a:pt x="0" y="185357"/>
                  <a:pt x="0" y="167822"/>
                </a:cubicBezTo>
                <a:lnTo>
                  <a:pt x="0" y="31750"/>
                </a:lnTo>
                <a:cubicBezTo>
                  <a:pt x="0" y="14227"/>
                  <a:pt x="14227" y="0"/>
                  <a:pt x="31750" y="0"/>
                </a:cubicBezTo>
                <a:close/>
              </a:path>
            </a:pathLst>
          </a:custGeom>
          <a:solidFill>
            <a:srgbClr val="22C55E"/>
          </a:solidFill>
          <a:ln/>
        </p:spPr>
      </p:sp>
      <p:sp>
        <p:nvSpPr>
          <p:cNvPr id="59" name="Text 57"/>
          <p:cNvSpPr/>
          <p:nvPr/>
        </p:nvSpPr>
        <p:spPr>
          <a:xfrm>
            <a:off x="7250127" y="4839612"/>
            <a:ext cx="689854"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SUPPORTS</a:t>
            </a:r>
            <a:endParaRPr lang="en-US" sz="1600" dirty="0"/>
          </a:p>
        </p:txBody>
      </p:sp>
      <p:sp>
        <p:nvSpPr>
          <p:cNvPr id="60" name="Shape 58"/>
          <p:cNvSpPr/>
          <p:nvPr/>
        </p:nvSpPr>
        <p:spPr>
          <a:xfrm>
            <a:off x="8985250"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61" name="Text 59"/>
          <p:cNvSpPr/>
          <p:nvPr/>
        </p:nvSpPr>
        <p:spPr>
          <a:xfrm>
            <a:off x="9024938"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Human:</a:t>
            </a:r>
            <a:endParaRPr lang="en-US" sz="1600" dirty="0"/>
          </a:p>
        </p:txBody>
      </p:sp>
      <p:sp>
        <p:nvSpPr>
          <p:cNvPr id="62" name="Shape 60"/>
          <p:cNvSpPr/>
          <p:nvPr/>
        </p:nvSpPr>
        <p:spPr>
          <a:xfrm>
            <a:off x="10029599" y="4839612"/>
            <a:ext cx="564626" cy="199571"/>
          </a:xfrm>
          <a:custGeom>
            <a:avLst/>
            <a:gdLst/>
            <a:ahLst/>
            <a:cxnLst/>
            <a:rect l="l" t="t" r="r" b="b"/>
            <a:pathLst>
              <a:path w="564626" h="199571">
                <a:moveTo>
                  <a:pt x="31750" y="0"/>
                </a:moveTo>
                <a:lnTo>
                  <a:pt x="532876" y="0"/>
                </a:lnTo>
                <a:cubicBezTo>
                  <a:pt x="550411" y="0"/>
                  <a:pt x="564626" y="14215"/>
                  <a:pt x="564626" y="31750"/>
                </a:cubicBezTo>
                <a:lnTo>
                  <a:pt x="564626" y="167822"/>
                </a:lnTo>
                <a:cubicBezTo>
                  <a:pt x="564626" y="185357"/>
                  <a:pt x="550411" y="199571"/>
                  <a:pt x="532876" y="199571"/>
                </a:cubicBezTo>
                <a:lnTo>
                  <a:pt x="31750" y="199571"/>
                </a:lnTo>
                <a:cubicBezTo>
                  <a:pt x="14215" y="199571"/>
                  <a:pt x="0" y="185357"/>
                  <a:pt x="0" y="167822"/>
                </a:cubicBezTo>
                <a:lnTo>
                  <a:pt x="0" y="31750"/>
                </a:lnTo>
                <a:cubicBezTo>
                  <a:pt x="0" y="14227"/>
                  <a:pt x="14227" y="0"/>
                  <a:pt x="31750" y="0"/>
                </a:cubicBezTo>
                <a:close/>
              </a:path>
            </a:pathLst>
          </a:custGeom>
          <a:solidFill>
            <a:srgbClr val="8B0000"/>
          </a:solidFill>
          <a:ln/>
        </p:spPr>
      </p:sp>
      <p:sp>
        <p:nvSpPr>
          <p:cNvPr id="63" name="Text 61"/>
          <p:cNvSpPr/>
          <p:nvPr/>
        </p:nvSpPr>
        <p:spPr>
          <a:xfrm>
            <a:off x="10005787" y="4839612"/>
            <a:ext cx="612251"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REFUTES</a:t>
            </a:r>
            <a:endParaRPr lang="en-US" sz="1600" dirty="0"/>
          </a:p>
        </p:txBody>
      </p:sp>
      <p:sp>
        <p:nvSpPr>
          <p:cNvPr id="64" name="Shape 62"/>
          <p:cNvSpPr/>
          <p:nvPr/>
        </p:nvSpPr>
        <p:spPr>
          <a:xfrm>
            <a:off x="333375" y="5451931"/>
            <a:ext cx="5699125" cy="508000"/>
          </a:xfrm>
          <a:custGeom>
            <a:avLst/>
            <a:gdLst/>
            <a:ahLst/>
            <a:cxnLst/>
            <a:rect l="l" t="t" r="r" b="b"/>
            <a:pathLst>
              <a:path w="5699125" h="508000">
                <a:moveTo>
                  <a:pt x="31750" y="0"/>
                </a:moveTo>
                <a:lnTo>
                  <a:pt x="5635625" y="0"/>
                </a:lnTo>
                <a:cubicBezTo>
                  <a:pt x="5670672" y="0"/>
                  <a:pt x="5699125" y="28453"/>
                  <a:pt x="5699125" y="63500"/>
                </a:cubicBezTo>
                <a:lnTo>
                  <a:pt x="5699125" y="444500"/>
                </a:lnTo>
                <a:cubicBezTo>
                  <a:pt x="5699125" y="479547"/>
                  <a:pt x="5670672" y="508000"/>
                  <a:pt x="5635625" y="508000"/>
                </a:cubicBezTo>
                <a:lnTo>
                  <a:pt x="31750" y="508000"/>
                </a:lnTo>
                <a:cubicBezTo>
                  <a:pt x="14227" y="508000"/>
                  <a:pt x="0" y="493773"/>
                  <a:pt x="0" y="476250"/>
                </a:cubicBezTo>
                <a:lnTo>
                  <a:pt x="0" y="31750"/>
                </a:lnTo>
                <a:cubicBezTo>
                  <a:pt x="0" y="14227"/>
                  <a:pt x="14227" y="0"/>
                  <a:pt x="31750" y="0"/>
                </a:cubicBezTo>
                <a:close/>
              </a:path>
            </a:pathLst>
          </a:custGeom>
          <a:solidFill>
            <a:srgbClr val="22C55E">
              <a:alpha val="10196"/>
            </a:srgbClr>
          </a:solidFill>
          <a:ln/>
        </p:spPr>
      </p:sp>
      <p:sp>
        <p:nvSpPr>
          <p:cNvPr id="65" name="Shape 63"/>
          <p:cNvSpPr/>
          <p:nvPr/>
        </p:nvSpPr>
        <p:spPr>
          <a:xfrm>
            <a:off x="333375" y="5451931"/>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22C55E"/>
          </a:solidFill>
          <a:ln/>
        </p:spPr>
      </p:sp>
      <p:sp>
        <p:nvSpPr>
          <p:cNvPr id="66" name="Text 64"/>
          <p:cNvSpPr/>
          <p:nvPr/>
        </p:nvSpPr>
        <p:spPr>
          <a:xfrm>
            <a:off x="444500" y="5547181"/>
            <a:ext cx="5548313" cy="31750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Agreement Pattern:</a:t>
            </a:r>
            <a:r>
              <a:rPr lang="en-US" sz="875" dirty="0">
                <a:solidFill>
                  <a:srgbClr val="1F2937"/>
                </a:solidFill>
                <a:latin typeface="Sorts Mill Goudy" pitchFamily="34" charset="0"/>
                <a:ea typeface="Sorts Mill Goudy" pitchFamily="34" charset="-122"/>
                <a:cs typeface="Sorts Mill Goudy" pitchFamily="34" charset="-120"/>
              </a:rPr>
              <a:t> Correct agreement on simple factual claims (eye color, detention location) and ambiguous cases (border claims).</a:t>
            </a:r>
            <a:endParaRPr lang="en-US" sz="1600" dirty="0"/>
          </a:p>
        </p:txBody>
      </p:sp>
      <p:sp>
        <p:nvSpPr>
          <p:cNvPr id="67" name="Shape 65"/>
          <p:cNvSpPr/>
          <p:nvPr/>
        </p:nvSpPr>
        <p:spPr>
          <a:xfrm>
            <a:off x="6175375" y="5451931"/>
            <a:ext cx="5699125" cy="508000"/>
          </a:xfrm>
          <a:custGeom>
            <a:avLst/>
            <a:gdLst/>
            <a:ahLst/>
            <a:cxnLst/>
            <a:rect l="l" t="t" r="r" b="b"/>
            <a:pathLst>
              <a:path w="5699125" h="508000">
                <a:moveTo>
                  <a:pt x="31750" y="0"/>
                </a:moveTo>
                <a:lnTo>
                  <a:pt x="5635625" y="0"/>
                </a:lnTo>
                <a:cubicBezTo>
                  <a:pt x="5670672" y="0"/>
                  <a:pt x="5699125" y="28453"/>
                  <a:pt x="5699125" y="63500"/>
                </a:cubicBezTo>
                <a:lnTo>
                  <a:pt x="5699125" y="444500"/>
                </a:lnTo>
                <a:cubicBezTo>
                  <a:pt x="5699125" y="479547"/>
                  <a:pt x="5670672" y="508000"/>
                  <a:pt x="5635625" y="508000"/>
                </a:cubicBezTo>
                <a:lnTo>
                  <a:pt x="31750" y="508000"/>
                </a:lnTo>
                <a:cubicBezTo>
                  <a:pt x="14227" y="508000"/>
                  <a:pt x="0" y="493773"/>
                  <a:pt x="0" y="476250"/>
                </a:cubicBezTo>
                <a:lnTo>
                  <a:pt x="0" y="31750"/>
                </a:lnTo>
                <a:cubicBezTo>
                  <a:pt x="0" y="14227"/>
                  <a:pt x="14227" y="0"/>
                  <a:pt x="31750" y="0"/>
                </a:cubicBezTo>
                <a:close/>
              </a:path>
            </a:pathLst>
          </a:custGeom>
          <a:solidFill>
            <a:srgbClr val="8B0000">
              <a:alpha val="10196"/>
            </a:srgbClr>
          </a:solidFill>
          <a:ln/>
        </p:spPr>
      </p:sp>
      <p:sp>
        <p:nvSpPr>
          <p:cNvPr id="68" name="Shape 66"/>
          <p:cNvSpPr/>
          <p:nvPr/>
        </p:nvSpPr>
        <p:spPr>
          <a:xfrm>
            <a:off x="6175375" y="5451931"/>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8B0000"/>
          </a:solidFill>
          <a:ln/>
        </p:spPr>
      </p:sp>
      <p:sp>
        <p:nvSpPr>
          <p:cNvPr id="69" name="Text 67"/>
          <p:cNvSpPr/>
          <p:nvPr/>
        </p:nvSpPr>
        <p:spPr>
          <a:xfrm>
            <a:off x="6286500" y="5547181"/>
            <a:ext cx="5548313" cy="31750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Disagreement Pattern:</a:t>
            </a:r>
            <a:r>
              <a:rPr lang="en-US" sz="875" dirty="0">
                <a:solidFill>
                  <a:srgbClr val="1F2937"/>
                </a:solidFill>
                <a:latin typeface="Sorts Mill Goudy" pitchFamily="34" charset="0"/>
                <a:ea typeface="Sorts Mill Goudy" pitchFamily="34" charset="-122"/>
                <a:cs typeface="Sorts Mill Goudy" pitchFamily="34" charset="-120"/>
              </a:rPr>
              <a:t> Disagreements occur on claims with vandalism, semantic ambiguity, or subject confusion—exactly the cases requiring human judgment.</a:t>
            </a:r>
            <a:endParaRPr lang="en-US" sz="1600" dirty="0"/>
          </a:p>
        </p:txBody>
      </p:sp>
      <p:sp>
        <p:nvSpPr>
          <p:cNvPr id="70" name="Shape 68"/>
          <p:cNvSpPr/>
          <p:nvPr/>
        </p:nvSpPr>
        <p:spPr>
          <a:xfrm>
            <a:off x="333375" y="6055181"/>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71" name="Shape 69"/>
          <p:cNvSpPr/>
          <p:nvPr/>
        </p:nvSpPr>
        <p:spPr>
          <a:xfrm>
            <a:off x="333375" y="6055181"/>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72" name="Text 70"/>
          <p:cNvSpPr/>
          <p:nvPr/>
        </p:nvSpPr>
        <p:spPr>
          <a:xfrm>
            <a:off x="444500" y="6150431"/>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Justification for Human "Safety Check":</a:t>
            </a:r>
            <a:r>
              <a:rPr lang="en-US" sz="1000" dirty="0">
                <a:solidFill>
                  <a:srgbClr val="1F2937"/>
                </a:solidFill>
                <a:latin typeface="Sorts Mill Goudy" pitchFamily="34" charset="0"/>
                <a:ea typeface="Sorts Mill Goudy" pitchFamily="34" charset="-122"/>
                <a:cs typeface="Sorts Mill Goudy" pitchFamily="34" charset="-120"/>
              </a:rPr>
              <a:t> The 28.6% disagreement rate on challenging cases demonstrates that AI alone cannot be trusted for high-stakes verification. Automated systems require human oversight to catch the edge cases where provenance alignment diverges from factual truth.</a:t>
            </a:r>
            <a:endParaRPr lang="en-US" sz="1600" dirty="0"/>
          </a:p>
        </p:txBody>
      </p:sp>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5.6 LOCAL PIPELINE TEST</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Local Pipeline Performance Summary</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3159125"/>
          </a:xfrm>
          <a:custGeom>
            <a:avLst/>
            <a:gdLst/>
            <a:ahLst/>
            <a:cxnLst/>
            <a:rect l="l" t="t" r="r" b="b"/>
            <a:pathLst>
              <a:path w="11557000" h="3159125">
                <a:moveTo>
                  <a:pt x="63498" y="0"/>
                </a:moveTo>
                <a:lnTo>
                  <a:pt x="11493502" y="0"/>
                </a:lnTo>
                <a:cubicBezTo>
                  <a:pt x="11528571" y="0"/>
                  <a:pt x="11557000" y="28429"/>
                  <a:pt x="11557000" y="63498"/>
                </a:cubicBezTo>
                <a:lnTo>
                  <a:pt x="11557000" y="3095627"/>
                </a:lnTo>
                <a:cubicBezTo>
                  <a:pt x="11557000" y="3130696"/>
                  <a:pt x="11528571" y="3159125"/>
                  <a:pt x="11493502" y="3159125"/>
                </a:cubicBezTo>
                <a:lnTo>
                  <a:pt x="63498" y="3159125"/>
                </a:lnTo>
                <a:cubicBezTo>
                  <a:pt x="28429" y="3159125"/>
                  <a:pt x="0" y="3130696"/>
                  <a:pt x="0" y="3095627"/>
                </a:cubicBezTo>
                <a:lnTo>
                  <a:pt x="0" y="63498"/>
                </a:lnTo>
                <a:cubicBezTo>
                  <a:pt x="0" y="28453"/>
                  <a:pt x="28453" y="0"/>
                  <a:pt x="63498" y="0"/>
                </a:cubicBezTo>
                <a:close/>
              </a:path>
            </a:pathLst>
          </a:custGeom>
          <a:solidFill>
            <a:srgbClr val="FFFFFF"/>
          </a:solidFill>
          <a:ln/>
          <a:effectLst>
            <a:outerShdw blurRad="119063" dist="79375" dir="5400000" algn="bl" rotWithShape="0">
              <a:srgbClr val="000000">
                <a:alpha val="10196"/>
              </a:srgbClr>
            </a:outerShdw>
          </a:effectLst>
        </p:spPr>
      </p:sp>
      <p:sp>
        <p:nvSpPr>
          <p:cNvPr id="6" name="Text 4"/>
          <p:cNvSpPr/>
          <p:nvPr/>
        </p:nvSpPr>
        <p:spPr>
          <a:xfrm>
            <a:off x="444500" y="1238250"/>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Performance Metrics (JSON Report Excerpt)</a:t>
            </a:r>
            <a:endParaRPr lang="en-US" sz="1600" dirty="0"/>
          </a:p>
        </p:txBody>
      </p:sp>
      <p:graphicFrame>
        <p:nvGraphicFramePr>
          <p:cNvPr id="35" name="Table 0"/>
          <p:cNvGraphicFramePr>
            <a:graphicFrameLocks noGrp="1"/>
          </p:cNvGraphicFramePr>
          <p:nvPr>
            <p:extLst>
              <p:ext uri="{D42A27DB-BD31-4B8C-83A1-F6EECF244321}">
                <p14:modId xmlns:p14="http://schemas.microsoft.com/office/powerpoint/2010/main" val="1579011935"/>
              </p:ext>
            </p:extLst>
          </p:nvPr>
        </p:nvGraphicFramePr>
        <p:xfrm>
          <a:off x="444500" y="1555750"/>
          <a:ext cx="11303000" cy="2587626"/>
        </p:xfrm>
        <a:graphic>
          <a:graphicData uri="http://schemas.openxmlformats.org/drawingml/2006/table">
            <a:tbl>
              <a:tblPr/>
              <a:tblGrid>
                <a:gridCol w="5556250">
                  <a:extLst>
                    <a:ext uri="{9D8B030D-6E8A-4147-A177-3AD203B41FA5}">
                      <a16:colId xmlns:a16="http://schemas.microsoft.com/office/drawing/2014/main" val="20000"/>
                    </a:ext>
                  </a:extLst>
                </a:gridCol>
                <a:gridCol w="2674938">
                  <a:extLst>
                    <a:ext uri="{9D8B030D-6E8A-4147-A177-3AD203B41FA5}">
                      <a16:colId xmlns:a16="http://schemas.microsoft.com/office/drawing/2014/main" val="20001"/>
                    </a:ext>
                  </a:extLst>
                </a:gridCol>
                <a:gridCol w="3071812">
                  <a:extLst>
                    <a:ext uri="{9D8B030D-6E8A-4147-A177-3AD203B41FA5}">
                      <a16:colId xmlns:a16="http://schemas.microsoft.com/office/drawing/2014/main" val="20002"/>
                    </a:ext>
                  </a:extLst>
                </a:gridCol>
              </a:tblGrid>
              <a:tr h="431271">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Metric</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Value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Status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Total Claims Processed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1500" b="1" u="none" dirty="0">
                          <a:solidFill>
                            <a:srgbClr val="1F2937"/>
                          </a:solidFill>
                          <a:latin typeface="微软雅黑" pitchFamily="34" charset="0"/>
                          <a:ea typeface="微软雅黑" pitchFamily="34" charset="-122"/>
                          <a:cs typeface="微软雅黑" pitchFamily="34" charset="-120"/>
                        </a:rPr>
                        <a:t>1,259</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Complete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Successfully Verified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1500" b="1" u="none" dirty="0">
                          <a:solidFill>
                            <a:srgbClr val="6B7280"/>
                          </a:solidFill>
                          <a:latin typeface="微软雅黑" pitchFamily="34" charset="0"/>
                          <a:ea typeface="微软雅黑" pitchFamily="34" charset="-122"/>
                          <a:cs typeface="微软雅黑" pitchFamily="34" charset="-120"/>
                        </a:rPr>
                        <a:t>881</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70.0%</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Verbalization Accuracy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1500" b="1" u="none" dirty="0">
                          <a:solidFill>
                            <a:srgbClr val="22C55E"/>
                          </a:solidFill>
                          <a:latin typeface="微软雅黑" pitchFamily="34" charset="0"/>
                          <a:ea typeface="微软雅黑" pitchFamily="34" charset="-122"/>
                          <a:cs typeface="微软雅黑" pitchFamily="34" charset="-120"/>
                        </a:rPr>
                        <a:t>95.2%</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PARITY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Retrieval</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1500" b="1" u="none" dirty="0">
                          <a:solidFill>
                            <a:srgbClr val="F59E0B"/>
                          </a:solidFill>
                          <a:latin typeface="微软雅黑" pitchFamily="34" charset="0"/>
                          <a:ea typeface="微软雅黑" pitchFamily="34" charset="-122"/>
                          <a:cs typeface="微软雅黑" pitchFamily="34" charset="-120"/>
                        </a:rPr>
                        <a:t>—</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Verification</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1500" b="1" u="none" dirty="0">
                          <a:solidFill>
                            <a:srgbClr val="F59E0B"/>
                          </a:solidFill>
                          <a:latin typeface="微软雅黑" pitchFamily="34" charset="0"/>
                          <a:ea typeface="微软雅黑" pitchFamily="34" charset="-122"/>
                          <a:cs typeface="微软雅黑" pitchFamily="34" charset="-120"/>
                        </a:rPr>
                        <a:t>—</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8" name="Shape 5"/>
          <p:cNvSpPr/>
          <p:nvPr/>
        </p:nvSpPr>
        <p:spPr>
          <a:xfrm>
            <a:off x="324304"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22C55E">
              <a:alpha val="10196"/>
            </a:srgbClr>
          </a:solidFill>
          <a:ln w="21771">
            <a:solidFill>
              <a:srgbClr val="22C55E"/>
            </a:solidFill>
            <a:prstDash val="solid"/>
          </a:ln>
        </p:spPr>
      </p:sp>
      <p:sp>
        <p:nvSpPr>
          <p:cNvPr id="9" name="Text 6"/>
          <p:cNvSpPr/>
          <p:nvPr/>
        </p:nvSpPr>
        <p:spPr>
          <a:xfrm>
            <a:off x="458107" y="4540250"/>
            <a:ext cx="3556000" cy="222250"/>
          </a:xfrm>
          <a:prstGeom prst="rect">
            <a:avLst/>
          </a:prstGeom>
          <a:noFill/>
          <a:ln/>
        </p:spPr>
        <p:txBody>
          <a:bodyPr wrap="square" lIns="0" tIns="0" rIns="0" bIns="0" rtlCol="0" anchor="ctr"/>
          <a:lstStyle/>
          <a:p>
            <a:pPr>
              <a:lnSpc>
                <a:spcPct val="130000"/>
              </a:lnSpc>
            </a:pPr>
            <a:r>
              <a:rPr lang="en-US" sz="1125" b="1" dirty="0">
                <a:solidFill>
                  <a:srgbClr val="22C55E"/>
                </a:solidFill>
                <a:latin typeface="Sorts Mill Goudy" pitchFamily="34" charset="0"/>
                <a:ea typeface="Sorts Mill Goudy" pitchFamily="34" charset="-122"/>
                <a:cs typeface="Sorts Mill Goudy" pitchFamily="34" charset="-120"/>
              </a:rPr>
              <a:t>Verbalization</a:t>
            </a:r>
            <a:endParaRPr lang="en-US" sz="1600" dirty="0"/>
          </a:p>
        </p:txBody>
      </p:sp>
      <p:sp>
        <p:nvSpPr>
          <p:cNvPr id="10" name="Text 7"/>
          <p:cNvSpPr/>
          <p:nvPr/>
        </p:nvSpPr>
        <p:spPr>
          <a:xfrm>
            <a:off x="458107" y="4857750"/>
            <a:ext cx="3603625" cy="285750"/>
          </a:xfrm>
          <a:prstGeom prst="rect">
            <a:avLst/>
          </a:prstGeom>
          <a:noFill/>
          <a:ln/>
        </p:spPr>
        <p:txBody>
          <a:bodyPr wrap="square" lIns="0" tIns="0" rIns="0" bIns="0" rtlCol="0" anchor="ctr"/>
          <a:lstStyle/>
          <a:p>
            <a:pPr>
              <a:lnSpc>
                <a:spcPct val="100000"/>
              </a:lnSpc>
            </a:pPr>
            <a:r>
              <a:rPr lang="en-US" sz="1875" b="1" dirty="0">
                <a:solidFill>
                  <a:srgbClr val="22C55E"/>
                </a:solidFill>
                <a:latin typeface="Sorts Mill Goudy" pitchFamily="34" charset="0"/>
                <a:ea typeface="Sorts Mill Goudy" pitchFamily="34" charset="-122"/>
                <a:cs typeface="Sorts Mill Goudy" pitchFamily="34" charset="-120"/>
              </a:rPr>
              <a:t>PARITY</a:t>
            </a:r>
            <a:endParaRPr lang="en-US" sz="1600" dirty="0"/>
          </a:p>
        </p:txBody>
      </p:sp>
      <p:sp>
        <p:nvSpPr>
          <p:cNvPr id="11" name="Text 8"/>
          <p:cNvSpPr/>
          <p:nvPr/>
        </p:nvSpPr>
        <p:spPr>
          <a:xfrm>
            <a:off x="45810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Local pipeline achieved PARITY (95.2% vs. API's ~96%) through T5 fine-tuning on WebNLG 2020</a:t>
            </a:r>
            <a:endParaRPr lang="en-US" sz="1600" dirty="0"/>
          </a:p>
        </p:txBody>
      </p:sp>
      <p:sp>
        <p:nvSpPr>
          <p:cNvPr id="12" name="Shape 9"/>
          <p:cNvSpPr/>
          <p:nvPr/>
        </p:nvSpPr>
        <p:spPr>
          <a:xfrm>
            <a:off x="4218923"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F59E0B">
              <a:alpha val="10196"/>
            </a:srgbClr>
          </a:solidFill>
          <a:ln w="21771">
            <a:solidFill>
              <a:srgbClr val="F59E0B"/>
            </a:solidFill>
            <a:prstDash val="solid"/>
          </a:ln>
        </p:spPr>
      </p:sp>
      <p:sp>
        <p:nvSpPr>
          <p:cNvPr id="13" name="Text 10"/>
          <p:cNvSpPr/>
          <p:nvPr/>
        </p:nvSpPr>
        <p:spPr>
          <a:xfrm>
            <a:off x="4352727" y="4540250"/>
            <a:ext cx="355600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Retrieval</a:t>
            </a:r>
            <a:endParaRPr lang="en-US" sz="1600" dirty="0"/>
          </a:p>
        </p:txBody>
      </p:sp>
      <p:sp>
        <p:nvSpPr>
          <p:cNvPr id="14" name="Text 11"/>
          <p:cNvSpPr/>
          <p:nvPr/>
        </p:nvSpPr>
        <p:spPr>
          <a:xfrm>
            <a:off x="4352727" y="4857750"/>
            <a:ext cx="3603625" cy="285750"/>
          </a:xfrm>
          <a:prstGeom prst="rect">
            <a:avLst/>
          </a:prstGeom>
          <a:noFill/>
          <a:ln/>
        </p:spPr>
        <p:txBody>
          <a:bodyPr wrap="square" lIns="0" tIns="0" rIns="0" bIns="0" rtlCol="0" anchor="ctr"/>
          <a:lstStyle/>
          <a:p>
            <a:pPr>
              <a:lnSpc>
                <a:spcPct val="100000"/>
              </a:lnSpc>
            </a:pPr>
            <a:r>
              <a:rPr lang="en-US" sz="1875"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15" name="Text 12"/>
          <p:cNvSpPr/>
          <p:nvPr/>
        </p:nvSpPr>
        <p:spPr>
          <a:xfrm>
            <a:off x="435272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Persistent GAP - Modernization Trap confirmed. SOTA Dense Retrieval underperformed vs keyword heuristics</a:t>
            </a:r>
            <a:endParaRPr lang="en-US" sz="1600" dirty="0"/>
          </a:p>
        </p:txBody>
      </p:sp>
      <p:sp>
        <p:nvSpPr>
          <p:cNvPr id="16" name="Shape 13"/>
          <p:cNvSpPr/>
          <p:nvPr/>
        </p:nvSpPr>
        <p:spPr>
          <a:xfrm>
            <a:off x="8113614"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F59E0B">
              <a:alpha val="10196"/>
            </a:srgbClr>
          </a:solidFill>
          <a:ln w="21771">
            <a:solidFill>
              <a:srgbClr val="F59E0B"/>
            </a:solidFill>
            <a:prstDash val="solid"/>
          </a:ln>
        </p:spPr>
      </p:sp>
      <p:sp>
        <p:nvSpPr>
          <p:cNvPr id="17" name="Text 14"/>
          <p:cNvSpPr/>
          <p:nvPr/>
        </p:nvSpPr>
        <p:spPr>
          <a:xfrm>
            <a:off x="8247417" y="4540250"/>
            <a:ext cx="355600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Verification</a:t>
            </a:r>
            <a:endParaRPr lang="en-US" sz="1600" dirty="0"/>
          </a:p>
        </p:txBody>
      </p:sp>
      <p:sp>
        <p:nvSpPr>
          <p:cNvPr id="18" name="Text 15"/>
          <p:cNvSpPr/>
          <p:nvPr/>
        </p:nvSpPr>
        <p:spPr>
          <a:xfrm>
            <a:off x="8247417" y="4857750"/>
            <a:ext cx="3603625" cy="285750"/>
          </a:xfrm>
          <a:prstGeom prst="rect">
            <a:avLst/>
          </a:prstGeom>
          <a:noFill/>
          <a:ln/>
        </p:spPr>
        <p:txBody>
          <a:bodyPr wrap="square" lIns="0" tIns="0" rIns="0" bIns="0" rtlCol="0" anchor="ctr"/>
          <a:lstStyle/>
          <a:p>
            <a:pPr>
              <a:lnSpc>
                <a:spcPct val="100000"/>
              </a:lnSpc>
            </a:pPr>
            <a:r>
              <a:rPr lang="en-US" sz="1875"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19" name="Text 16"/>
          <p:cNvSpPr/>
          <p:nvPr/>
        </p:nvSpPr>
        <p:spPr>
          <a:xfrm>
            <a:off x="824741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Persistent GAP due to missing proprietary entailment model weights from API</a:t>
            </a:r>
            <a:endParaRPr lang="en-US" sz="1600" dirty="0"/>
          </a:p>
        </p:txBody>
      </p:sp>
      <p:sp>
        <p:nvSpPr>
          <p:cNvPr id="20" name="Shape 17"/>
          <p:cNvSpPr/>
          <p:nvPr/>
        </p:nvSpPr>
        <p:spPr>
          <a:xfrm>
            <a:off x="333375" y="5835768"/>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21" name="Shape 18"/>
          <p:cNvSpPr/>
          <p:nvPr/>
        </p:nvSpPr>
        <p:spPr>
          <a:xfrm>
            <a:off x="333375" y="5835768"/>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22" name="Text 19"/>
          <p:cNvSpPr/>
          <p:nvPr/>
        </p:nvSpPr>
        <p:spPr>
          <a:xfrm>
            <a:off x="444500" y="5931018"/>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Comparative Analysis:</a:t>
            </a:r>
            <a:r>
              <a:rPr lang="en-US" sz="1000" dirty="0">
                <a:solidFill>
                  <a:srgbClr val="1F2937"/>
                </a:solidFill>
                <a:latin typeface="Sorts Mill Goudy" pitchFamily="34" charset="0"/>
                <a:ea typeface="Sorts Mill Goudy" pitchFamily="34" charset="-122"/>
                <a:cs typeface="Sorts Mill Goudy" pitchFamily="34" charset="-120"/>
              </a:rPr>
              <a:t> The parallel audit confirms the reproducibility gap while revealing that </a:t>
            </a:r>
            <a:r>
              <a:rPr lang="en-US" sz="1000" b="1" dirty="0">
                <a:solidFill>
                  <a:srgbClr val="1F2937"/>
                </a:solidFill>
                <a:latin typeface="Sorts Mill Goudy" pitchFamily="34" charset="0"/>
                <a:ea typeface="Sorts Mill Goudy" pitchFamily="34" charset="-122"/>
                <a:cs typeface="Sorts Mill Goudy" pitchFamily="34" charset="-120"/>
              </a:rPr>
              <a:t>error patterns remain consistent</a:t>
            </a:r>
            <a:r>
              <a:rPr lang="en-US" sz="1000" dirty="0">
                <a:solidFill>
                  <a:srgbClr val="1F2937"/>
                </a:solidFill>
                <a:latin typeface="Sorts Mill Goudy" pitchFamily="34" charset="0"/>
                <a:ea typeface="Sorts Mill Goudy" pitchFamily="34" charset="-122"/>
                <a:cs typeface="Sorts Mill Goudy" pitchFamily="34" charset="-120"/>
              </a:rPr>
              <a:t> between API and local implementation. Both systems struggle with the same edge cases (vandalism, semantic ambiguity, subject confusion), suggesting these are fundamental limitations of current automated provenance verification rather than implementation-specific flaws.</a:t>
            </a:r>
            <a:endParaRPr lang="en-US" sz="1600" dirty="0"/>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5.7 TAXONOMY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Taxonomy of Verification Success &amp; Evidence Failures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2365375"/>
          </a:xfrm>
          <a:custGeom>
            <a:avLst/>
            <a:gdLst/>
            <a:ahLst/>
            <a:cxnLst/>
            <a:rect l="l" t="t" r="r" b="b"/>
            <a:pathLst>
              <a:path w="11557000" h="2365375">
                <a:moveTo>
                  <a:pt x="63510" y="0"/>
                </a:moveTo>
                <a:lnTo>
                  <a:pt x="11493490" y="0"/>
                </a:lnTo>
                <a:cubicBezTo>
                  <a:pt x="11528565" y="0"/>
                  <a:pt x="11557000" y="28435"/>
                  <a:pt x="11557000" y="63510"/>
                </a:cubicBezTo>
                <a:lnTo>
                  <a:pt x="11557000" y="2301865"/>
                </a:lnTo>
                <a:cubicBezTo>
                  <a:pt x="11557000" y="2336940"/>
                  <a:pt x="11528565" y="2365375"/>
                  <a:pt x="11493490" y="2365375"/>
                </a:cubicBezTo>
                <a:lnTo>
                  <a:pt x="63510" y="2365375"/>
                </a:lnTo>
                <a:cubicBezTo>
                  <a:pt x="28435" y="2365375"/>
                  <a:pt x="0" y="2336940"/>
                  <a:pt x="0" y="2301865"/>
                </a:cubicBezTo>
                <a:lnTo>
                  <a:pt x="0" y="63510"/>
                </a:lnTo>
                <a:cubicBezTo>
                  <a:pt x="0" y="28458"/>
                  <a:pt x="28458" y="0"/>
                  <a:pt x="63510" y="0"/>
                </a:cubicBezTo>
                <a:close/>
              </a:path>
            </a:pathLst>
          </a:custGeom>
          <a:solidFill>
            <a:srgbClr val="FFFFFF"/>
          </a:solidFill>
          <a:ln/>
          <a:effectLst>
            <a:outerShdw blurRad="119063" dist="79375" dir="5400000" algn="bl" rotWithShape="0">
              <a:srgbClr val="000000">
                <a:alpha val="10196"/>
              </a:srgbClr>
            </a:outerShdw>
          </a:effectLst>
        </p:spPr>
      </p:sp>
      <p:graphicFrame>
        <p:nvGraphicFramePr>
          <p:cNvPr id="36" name="Table 0"/>
          <p:cNvGraphicFramePr>
            <a:graphicFrameLocks noGrp="1"/>
          </p:cNvGraphicFramePr>
          <p:nvPr>
            <p:extLst>
              <p:ext uri="{D42A27DB-BD31-4B8C-83A1-F6EECF244321}">
                <p14:modId xmlns:p14="http://schemas.microsoft.com/office/powerpoint/2010/main" val="1579011935"/>
              </p:ext>
            </p:extLst>
          </p:nvPr>
        </p:nvGraphicFramePr>
        <p:xfrm>
          <a:off x="444500" y="1238250"/>
          <a:ext cx="11302999" cy="2111376"/>
        </p:xfrm>
        <a:graphic>
          <a:graphicData uri="http://schemas.openxmlformats.org/drawingml/2006/table">
            <a:tbl>
              <a:tblPr/>
              <a:tblGrid>
                <a:gridCol w="3585232">
                  <a:extLst>
                    <a:ext uri="{9D8B030D-6E8A-4147-A177-3AD203B41FA5}">
                      <a16:colId xmlns:a16="http://schemas.microsoft.com/office/drawing/2014/main" val="20000"/>
                    </a:ext>
                  </a:extLst>
                </a:gridCol>
                <a:gridCol w="1998846">
                  <a:extLst>
                    <a:ext uri="{9D8B030D-6E8A-4147-A177-3AD203B41FA5}">
                      <a16:colId xmlns:a16="http://schemas.microsoft.com/office/drawing/2014/main" val="20001"/>
                    </a:ext>
                  </a:extLst>
                </a:gridCol>
                <a:gridCol w="2443034">
                  <a:extLst>
                    <a:ext uri="{9D8B030D-6E8A-4147-A177-3AD203B41FA5}">
                      <a16:colId xmlns:a16="http://schemas.microsoft.com/office/drawing/2014/main" val="20002"/>
                    </a:ext>
                  </a:extLst>
                </a:gridCol>
                <a:gridCol w="3275887">
                  <a:extLst>
                    <a:ext uri="{9D8B030D-6E8A-4147-A177-3AD203B41FA5}">
                      <a16:colId xmlns:a16="http://schemas.microsoft.com/office/drawing/2014/main" val="20003"/>
                    </a:ext>
                  </a:extLst>
                </a:gridCol>
              </a:tblGrid>
              <a:tr h="351896">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Wikidata Claim</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Verdict</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Evidence Quality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Failure Mode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Julius Caesar born in Rome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True Provenance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at Punahou School</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Zero</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Subject-Object Mismatch</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has GERD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The "Definition Trap"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born at Kapiolani</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Negative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The "Vandalism Trap"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Elizabeth II born in Mayfair</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NEI</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Zero</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Retrieval Miss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7" name="Shape 4"/>
          <p:cNvSpPr/>
          <p:nvPr/>
        </p:nvSpPr>
        <p:spPr>
          <a:xfrm>
            <a:off x="317500" y="3621763"/>
            <a:ext cx="5699125" cy="2047875"/>
          </a:xfrm>
          <a:custGeom>
            <a:avLst/>
            <a:gdLst/>
            <a:ahLst/>
            <a:cxnLst/>
            <a:rect l="l" t="t" r="r" b="b"/>
            <a:pathLst>
              <a:path w="5699125" h="2047875">
                <a:moveTo>
                  <a:pt x="31750" y="0"/>
                </a:moveTo>
                <a:lnTo>
                  <a:pt x="5667375" y="0"/>
                </a:lnTo>
                <a:cubicBezTo>
                  <a:pt x="5684898" y="0"/>
                  <a:pt x="5699125" y="14227"/>
                  <a:pt x="5699125" y="31750"/>
                </a:cubicBezTo>
                <a:lnTo>
                  <a:pt x="5699125" y="1984370"/>
                </a:lnTo>
                <a:cubicBezTo>
                  <a:pt x="5699125" y="2019443"/>
                  <a:pt x="5670693" y="2047875"/>
                  <a:pt x="5635620" y="2047875"/>
                </a:cubicBezTo>
                <a:lnTo>
                  <a:pt x="63505" y="2047875"/>
                </a:lnTo>
                <a:cubicBezTo>
                  <a:pt x="28432" y="2047875"/>
                  <a:pt x="0" y="2019443"/>
                  <a:pt x="0" y="198437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8" name="Shape 5"/>
          <p:cNvSpPr/>
          <p:nvPr/>
        </p:nvSpPr>
        <p:spPr>
          <a:xfrm>
            <a:off x="317500" y="3621763"/>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8B0000"/>
          </a:solidFill>
          <a:ln/>
        </p:spPr>
      </p:sp>
      <p:sp>
        <p:nvSpPr>
          <p:cNvPr id="9" name="Text 6"/>
          <p:cNvSpPr/>
          <p:nvPr/>
        </p:nvSpPr>
        <p:spPr>
          <a:xfrm>
            <a:off x="444500" y="3764638"/>
            <a:ext cx="5516563"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Failure Mode Definitions</a:t>
            </a:r>
            <a:endParaRPr lang="en-US" sz="1600" dirty="0"/>
          </a:p>
        </p:txBody>
      </p:sp>
      <p:sp>
        <p:nvSpPr>
          <p:cNvPr id="10" name="Shape 7"/>
          <p:cNvSpPr/>
          <p:nvPr/>
        </p:nvSpPr>
        <p:spPr>
          <a:xfrm>
            <a:off x="444500" y="4082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8B0000">
              <a:alpha val="5098"/>
            </a:srgbClr>
          </a:solidFill>
          <a:ln/>
        </p:spPr>
      </p:sp>
      <p:sp>
        <p:nvSpPr>
          <p:cNvPr id="11" name="Text 8"/>
          <p:cNvSpPr/>
          <p:nvPr/>
        </p:nvSpPr>
        <p:spPr>
          <a:xfrm>
            <a:off x="508000" y="4145638"/>
            <a:ext cx="5373688"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Subject-Object Mismatch</a:t>
            </a:r>
            <a:endParaRPr lang="en-US" sz="1600" dirty="0"/>
          </a:p>
        </p:txBody>
      </p:sp>
      <p:sp>
        <p:nvSpPr>
          <p:cNvPr id="12" name="Text 9"/>
          <p:cNvSpPr/>
          <p:nvPr/>
        </p:nvSpPr>
        <p:spPr>
          <a:xfrm>
            <a:off x="508000" y="4336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Retriever finds valid subject but no object in support sentence. NLI model "hallucinates" support based on world knowledge.</a:t>
            </a:r>
            <a:endParaRPr lang="en-US" sz="1600" dirty="0"/>
          </a:p>
        </p:txBody>
      </p:sp>
      <p:sp>
        <p:nvSpPr>
          <p:cNvPr id="13" name="Shape 10"/>
          <p:cNvSpPr/>
          <p:nvPr/>
        </p:nvSpPr>
        <p:spPr>
          <a:xfrm>
            <a:off x="444500" y="4590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F59E0B">
              <a:alpha val="5098"/>
            </a:srgbClr>
          </a:solidFill>
          <a:ln/>
        </p:spPr>
      </p:sp>
      <p:sp>
        <p:nvSpPr>
          <p:cNvPr id="14" name="Text 11"/>
          <p:cNvSpPr/>
          <p:nvPr/>
        </p:nvSpPr>
        <p:spPr>
          <a:xfrm>
            <a:off x="508000" y="4653638"/>
            <a:ext cx="5373688" cy="158750"/>
          </a:xfrm>
          <a:prstGeom prst="rect">
            <a:avLst/>
          </a:prstGeom>
          <a:noFill/>
          <a:ln/>
        </p:spPr>
        <p:txBody>
          <a:bodyPr wrap="square" lIns="0" tIns="0" rIns="0" bIns="0" rtlCol="0" anchor="ctr"/>
          <a:lstStyle/>
          <a:p>
            <a:pPr>
              <a:lnSpc>
                <a:spcPct val="120000"/>
              </a:lnSpc>
            </a:pPr>
            <a:r>
              <a:rPr lang="en-US" sz="875" b="1" dirty="0">
                <a:solidFill>
                  <a:srgbClr val="F59E0B"/>
                </a:solidFill>
                <a:latin typeface="Sorts Mill Goudy" pitchFamily="34" charset="0"/>
                <a:ea typeface="Sorts Mill Goudy" pitchFamily="34" charset="-122"/>
                <a:cs typeface="Sorts Mill Goudy" pitchFamily="34" charset="-120"/>
              </a:rPr>
              <a:t>The Definition Trap</a:t>
            </a:r>
            <a:endParaRPr lang="en-US" sz="1600" dirty="0"/>
          </a:p>
        </p:txBody>
      </p:sp>
      <p:sp>
        <p:nvSpPr>
          <p:cNvPr id="15" name="Text 12"/>
          <p:cNvSpPr/>
          <p:nvPr/>
        </p:nvSpPr>
        <p:spPr>
          <a:xfrm>
            <a:off x="508000" y="4844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System obtains definition for medical condition/place but fails to locate sentence connecting it to entity.</a:t>
            </a:r>
            <a:endParaRPr lang="en-US" sz="1600" dirty="0"/>
          </a:p>
        </p:txBody>
      </p:sp>
      <p:sp>
        <p:nvSpPr>
          <p:cNvPr id="16" name="Shape 13"/>
          <p:cNvSpPr/>
          <p:nvPr/>
        </p:nvSpPr>
        <p:spPr>
          <a:xfrm>
            <a:off x="444500" y="5098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8B0000">
              <a:alpha val="5098"/>
            </a:srgbClr>
          </a:solidFill>
          <a:ln/>
        </p:spPr>
      </p:sp>
      <p:sp>
        <p:nvSpPr>
          <p:cNvPr id="17" name="Text 14"/>
          <p:cNvSpPr/>
          <p:nvPr/>
        </p:nvSpPr>
        <p:spPr>
          <a:xfrm>
            <a:off x="508000" y="5161638"/>
            <a:ext cx="5373688"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Vandalism Trap</a:t>
            </a:r>
            <a:endParaRPr lang="en-US" sz="1600" dirty="0"/>
          </a:p>
        </p:txBody>
      </p:sp>
      <p:sp>
        <p:nvSpPr>
          <p:cNvPr id="18" name="Text 15"/>
          <p:cNvSpPr/>
          <p:nvPr/>
        </p:nvSpPr>
        <p:spPr>
          <a:xfrm>
            <a:off x="508000" y="5352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For political statements, retriever draws from conspiracy websites. High lexical overlap causes incorrect SUPPORTS.</a:t>
            </a:r>
            <a:endParaRPr lang="en-US" sz="1600" dirty="0"/>
          </a:p>
        </p:txBody>
      </p:sp>
      <p:sp>
        <p:nvSpPr>
          <p:cNvPr id="19" name="Shape 16"/>
          <p:cNvSpPr/>
          <p:nvPr/>
        </p:nvSpPr>
        <p:spPr>
          <a:xfrm>
            <a:off x="6182179" y="3612692"/>
            <a:ext cx="5688920" cy="2053545"/>
          </a:xfrm>
          <a:custGeom>
            <a:avLst/>
            <a:gdLst/>
            <a:ahLst/>
            <a:cxnLst/>
            <a:rect l="l" t="t" r="r" b="b"/>
            <a:pathLst>
              <a:path w="5688920" h="2053545">
                <a:moveTo>
                  <a:pt x="63496" y="0"/>
                </a:moveTo>
                <a:lnTo>
                  <a:pt x="5625424" y="0"/>
                </a:lnTo>
                <a:cubicBezTo>
                  <a:pt x="5660492" y="0"/>
                  <a:pt x="5688920" y="28428"/>
                  <a:pt x="5688920" y="63496"/>
                </a:cubicBezTo>
                <a:lnTo>
                  <a:pt x="5688920" y="1990049"/>
                </a:lnTo>
                <a:cubicBezTo>
                  <a:pt x="5688920" y="2025117"/>
                  <a:pt x="5660492" y="2053545"/>
                  <a:pt x="5625424" y="2053545"/>
                </a:cubicBezTo>
                <a:lnTo>
                  <a:pt x="63496" y="2053545"/>
                </a:lnTo>
                <a:cubicBezTo>
                  <a:pt x="28428" y="2053545"/>
                  <a:pt x="0" y="2025117"/>
                  <a:pt x="0" y="1990049"/>
                </a:cubicBezTo>
                <a:lnTo>
                  <a:pt x="0" y="63496"/>
                </a:lnTo>
                <a:cubicBezTo>
                  <a:pt x="0" y="28451"/>
                  <a:pt x="28451" y="0"/>
                  <a:pt x="63496" y="0"/>
                </a:cubicBezTo>
                <a:close/>
              </a:path>
            </a:pathLst>
          </a:custGeom>
          <a:solidFill>
            <a:srgbClr val="8B0000">
              <a:alpha val="10196"/>
            </a:srgbClr>
          </a:solidFill>
          <a:ln w="21771">
            <a:solidFill>
              <a:srgbClr val="8B0000"/>
            </a:solidFill>
            <a:prstDash val="solid"/>
          </a:ln>
        </p:spPr>
      </p:sp>
      <p:sp>
        <p:nvSpPr>
          <p:cNvPr id="20" name="Text 17"/>
          <p:cNvSpPr/>
          <p:nvPr/>
        </p:nvSpPr>
        <p:spPr>
          <a:xfrm>
            <a:off x="6315982" y="3746500"/>
            <a:ext cx="5492750" cy="222250"/>
          </a:xfrm>
          <a:prstGeom prst="rect">
            <a:avLst/>
          </a:prstGeom>
          <a:noFill/>
          <a:ln/>
        </p:spPr>
        <p:txBody>
          <a:bodyPr wrap="square" lIns="0" tIns="0" rIns="0" bIns="0" rtlCol="0" anchor="ctr"/>
          <a:lstStyle/>
          <a:p>
            <a:pPr>
              <a:lnSpc>
                <a:spcPct val="130000"/>
              </a:lnSpc>
            </a:pPr>
            <a:r>
              <a:rPr lang="en-US" sz="1125" b="1" dirty="0">
                <a:solidFill>
                  <a:srgbClr val="8B0000"/>
                </a:solidFill>
                <a:latin typeface="Sorts Mill Goudy" pitchFamily="34" charset="0"/>
                <a:ea typeface="Sorts Mill Goudy" pitchFamily="34" charset="-122"/>
                <a:cs typeface="Sorts Mill Goudy" pitchFamily="34" charset="-120"/>
              </a:rPr>
              <a:t>Key Lesson</a:t>
            </a:r>
            <a:endParaRPr lang="en-US" sz="1600" dirty="0"/>
          </a:p>
        </p:txBody>
      </p:sp>
      <p:sp>
        <p:nvSpPr>
          <p:cNvPr id="21" name="Text 18"/>
          <p:cNvSpPr/>
          <p:nvPr/>
        </p:nvSpPr>
        <p:spPr>
          <a:xfrm>
            <a:off x="6315982" y="4064000"/>
            <a:ext cx="5484813"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The 'Ciobama' and 'Kenyan Citizenship' cases demonstrate the </a:t>
            </a:r>
            <a:r>
              <a:rPr lang="en-US" sz="1000" b="1" dirty="0">
                <a:solidFill>
                  <a:srgbClr val="1F2937"/>
                </a:solidFill>
                <a:latin typeface="Sorts Mill Goudy" pitchFamily="34" charset="0"/>
                <a:ea typeface="Sorts Mill Goudy" pitchFamily="34" charset="-122"/>
                <a:cs typeface="Sorts Mill Goudy" pitchFamily="34" charset="-120"/>
              </a:rPr>
              <a:t>critical importance of source quality assessment</a:t>
            </a:r>
            <a:r>
              <a:rPr lang="en-US" sz="1000" dirty="0">
                <a:solidFill>
                  <a:srgbClr val="1F2937"/>
                </a:solidFill>
                <a:latin typeface="Sorts Mill Goudy" pitchFamily="34" charset="0"/>
                <a:ea typeface="Sorts Mill Goudy" pitchFamily="34" charset="-122"/>
                <a:cs typeface="Sorts Mill Goudy" pitchFamily="34" charset="-120"/>
              </a:rPr>
              <a:t> in addition to provenance verification.</a:t>
            </a:r>
            <a:endParaRPr lang="en-US" sz="1600" dirty="0"/>
          </a:p>
        </p:txBody>
      </p:sp>
      <p:sp>
        <p:nvSpPr>
          <p:cNvPr id="22" name="Shape 19"/>
          <p:cNvSpPr/>
          <p:nvPr/>
        </p:nvSpPr>
        <p:spPr>
          <a:xfrm>
            <a:off x="6331857" y="4572000"/>
            <a:ext cx="5405438" cy="555625"/>
          </a:xfrm>
          <a:custGeom>
            <a:avLst/>
            <a:gdLst/>
            <a:ahLst/>
            <a:cxnLst/>
            <a:rect l="l" t="t" r="r" b="b"/>
            <a:pathLst>
              <a:path w="5405438" h="555625">
                <a:moveTo>
                  <a:pt x="31748" y="0"/>
                </a:moveTo>
                <a:lnTo>
                  <a:pt x="5373689" y="0"/>
                </a:lnTo>
                <a:cubicBezTo>
                  <a:pt x="5391223" y="0"/>
                  <a:pt x="5405438" y="14214"/>
                  <a:pt x="5405438" y="31748"/>
                </a:cubicBezTo>
                <a:lnTo>
                  <a:pt x="5405438" y="523877"/>
                </a:lnTo>
                <a:cubicBezTo>
                  <a:pt x="5405438" y="541411"/>
                  <a:pt x="5391223" y="555625"/>
                  <a:pt x="5373689" y="555625"/>
                </a:cubicBezTo>
                <a:lnTo>
                  <a:pt x="31748" y="555625"/>
                </a:lnTo>
                <a:cubicBezTo>
                  <a:pt x="14214" y="555625"/>
                  <a:pt x="0" y="541411"/>
                  <a:pt x="0" y="523877"/>
                </a:cubicBezTo>
                <a:lnTo>
                  <a:pt x="0" y="31748"/>
                </a:lnTo>
                <a:cubicBezTo>
                  <a:pt x="0" y="14214"/>
                  <a:pt x="14214" y="0"/>
                  <a:pt x="31748" y="0"/>
                </a:cubicBezTo>
                <a:close/>
              </a:path>
            </a:pathLst>
          </a:custGeom>
          <a:solidFill>
            <a:srgbClr val="FFFFFF"/>
          </a:solidFill>
          <a:ln/>
        </p:spPr>
      </p:sp>
      <p:sp>
        <p:nvSpPr>
          <p:cNvPr id="23" name="Shape 20"/>
          <p:cNvSpPr/>
          <p:nvPr/>
        </p:nvSpPr>
        <p:spPr>
          <a:xfrm>
            <a:off x="6331857" y="4572000"/>
            <a:ext cx="31750" cy="555625"/>
          </a:xfrm>
          <a:custGeom>
            <a:avLst/>
            <a:gdLst/>
            <a:ahLst/>
            <a:cxnLst/>
            <a:rect l="l" t="t" r="r" b="b"/>
            <a:pathLst>
              <a:path w="31750" h="555625">
                <a:moveTo>
                  <a:pt x="31750" y="0"/>
                </a:moveTo>
                <a:lnTo>
                  <a:pt x="31750" y="0"/>
                </a:lnTo>
                <a:lnTo>
                  <a:pt x="31750" y="555625"/>
                </a:lnTo>
                <a:lnTo>
                  <a:pt x="31750" y="555625"/>
                </a:lnTo>
                <a:cubicBezTo>
                  <a:pt x="14227" y="555625"/>
                  <a:pt x="0" y="541398"/>
                  <a:pt x="0" y="523875"/>
                </a:cubicBezTo>
                <a:lnTo>
                  <a:pt x="0" y="31750"/>
                </a:lnTo>
                <a:cubicBezTo>
                  <a:pt x="0" y="14227"/>
                  <a:pt x="14227" y="0"/>
                  <a:pt x="31750" y="0"/>
                </a:cubicBezTo>
                <a:close/>
              </a:path>
            </a:pathLst>
          </a:custGeom>
          <a:solidFill>
            <a:srgbClr val="8B0000"/>
          </a:solidFill>
          <a:ln/>
        </p:spPr>
      </p:sp>
      <p:sp>
        <p:nvSpPr>
          <p:cNvPr id="24" name="Text 21"/>
          <p:cNvSpPr/>
          <p:nvPr/>
        </p:nvSpPr>
        <p:spPr>
          <a:xfrm>
            <a:off x="6442982" y="4667250"/>
            <a:ext cx="52546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Systems must not only verify that sources support claims, but also </a:t>
            </a:r>
            <a:r>
              <a:rPr lang="en-US" sz="875" b="1" dirty="0">
                <a:solidFill>
                  <a:srgbClr val="1F2937"/>
                </a:solidFill>
                <a:latin typeface="Sorts Mill Goudy" pitchFamily="34" charset="0"/>
                <a:ea typeface="Sorts Mill Goudy" pitchFamily="34" charset="-122"/>
                <a:cs typeface="Sorts Mill Goudy" pitchFamily="34" charset="-120"/>
              </a:rPr>
              <a:t>evaluate the credibility and accuracy</a:t>
            </a:r>
            <a:r>
              <a:rPr lang="en-US" sz="875" dirty="0">
                <a:solidFill>
                  <a:srgbClr val="1F2937"/>
                </a:solidFill>
                <a:latin typeface="Sorts Mill Goudy" pitchFamily="34" charset="0"/>
                <a:ea typeface="Sorts Mill Goudy" pitchFamily="34" charset="-122"/>
                <a:cs typeface="Sorts Mill Goudy" pitchFamily="34" charset="-120"/>
              </a:rPr>
              <a:t> of those sources.</a:t>
            </a:r>
            <a:endParaRPr lang="en-US" sz="1600" dirty="0"/>
          </a:p>
        </p:txBody>
      </p:sp>
      <p:sp>
        <p:nvSpPr>
          <p:cNvPr id="25" name="Shape 22"/>
          <p:cNvSpPr/>
          <p:nvPr/>
        </p:nvSpPr>
        <p:spPr>
          <a:xfrm>
            <a:off x="333375" y="5796638"/>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26" name="Shape 23"/>
          <p:cNvSpPr/>
          <p:nvPr/>
        </p:nvSpPr>
        <p:spPr>
          <a:xfrm>
            <a:off x="333375" y="5796638"/>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27" name="Text 24"/>
          <p:cNvSpPr/>
          <p:nvPr/>
        </p:nvSpPr>
        <p:spPr>
          <a:xfrm>
            <a:off x="444500" y="5891888"/>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Taxonomy Insight:</a:t>
            </a:r>
            <a:r>
              <a:rPr lang="en-US" sz="1000" dirty="0">
                <a:solidFill>
                  <a:srgbClr val="1F2937"/>
                </a:solidFill>
                <a:latin typeface="Sorts Mill Goudy" pitchFamily="34" charset="0"/>
                <a:ea typeface="Sorts Mill Goudy" pitchFamily="34" charset="-122"/>
                <a:cs typeface="Sorts Mill Goudy" pitchFamily="34" charset="-120"/>
              </a:rPr>
              <a:t> This taxonomy reveals that verification failures are not random but follow predictable patterns. Understanding these failure modes is essential for developing more robust automated verification systems and for identifying claims that require human review.</a:t>
            </a:r>
            <a:endParaRPr lang="en-US" sz="1600" dirty="0"/>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linkurious.com/c7de766a275c5a51cb578289e31887496f0ee8e2.jpg"/>
          <p:cNvPicPr>
            <a:picLocks noChangeAspect="1"/>
          </p:cNvPicPr>
          <p:nvPr/>
        </p:nvPicPr>
        <p:blipFill>
          <a:blip r:embed="rId3">
            <a:alphaModFix amt="15000"/>
          </a:blip>
          <a:srcRect l="13911" r="13911"/>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7429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7429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6</a:t>
            </a:r>
            <a:endParaRPr lang="en-US" sz="1600" dirty="0"/>
          </a:p>
        </p:txBody>
      </p:sp>
      <p:sp>
        <p:nvSpPr>
          <p:cNvPr id="6" name="Text 3"/>
          <p:cNvSpPr/>
          <p:nvPr/>
        </p:nvSpPr>
        <p:spPr>
          <a:xfrm>
            <a:off x="381000" y="12382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Six Lessons Learned</a:t>
            </a:r>
            <a:endParaRPr lang="en-US" sz="1600" dirty="0"/>
          </a:p>
        </p:txBody>
      </p:sp>
      <p:sp>
        <p:nvSpPr>
          <p:cNvPr id="7" name="Shape 4"/>
          <p:cNvSpPr/>
          <p:nvPr/>
        </p:nvSpPr>
        <p:spPr>
          <a:xfrm>
            <a:off x="381000" y="19621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2288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From infrastructure to parametric memory — understanding the cause of underperformance is more valuable than documenting it</a:t>
            </a:r>
            <a:endParaRPr lang="en-US" sz="1600" dirty="0"/>
          </a:p>
        </p:txBody>
      </p:sp>
      <p:sp>
        <p:nvSpPr>
          <p:cNvPr id="9" name="Shape 6"/>
          <p:cNvSpPr/>
          <p:nvPr/>
        </p:nvSpPr>
        <p:spPr>
          <a:xfrm>
            <a:off x="400050"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3B82F6"/>
          </a:solidFill>
          <a:ln/>
        </p:spPr>
      </p:sp>
      <p:sp>
        <p:nvSpPr>
          <p:cNvPr id="11" name="Shape 8"/>
          <p:cNvSpPr/>
          <p:nvPr/>
        </p:nvSpPr>
        <p:spPr>
          <a:xfrm>
            <a:off x="652463" y="3562350"/>
            <a:ext cx="200025" cy="228600"/>
          </a:xfrm>
          <a:custGeom>
            <a:avLst/>
            <a:gdLst/>
            <a:ahLst/>
            <a:cxnLst/>
            <a:rect l="l" t="t" r="r" b="b"/>
            <a:pathLst>
              <a:path w="200025" h="228600">
                <a:moveTo>
                  <a:pt x="28575" y="14288"/>
                </a:moveTo>
                <a:cubicBezTo>
                  <a:pt x="12814" y="14288"/>
                  <a:pt x="0" y="27102"/>
                  <a:pt x="0" y="42863"/>
                </a:cubicBezTo>
                <a:lnTo>
                  <a:pt x="0" y="71438"/>
                </a:lnTo>
                <a:cubicBezTo>
                  <a:pt x="0" y="87198"/>
                  <a:pt x="12814" y="100013"/>
                  <a:pt x="28575" y="100013"/>
                </a:cubicBezTo>
                <a:lnTo>
                  <a:pt x="171450" y="100013"/>
                </a:lnTo>
                <a:cubicBezTo>
                  <a:pt x="187211" y="100013"/>
                  <a:pt x="200025" y="87198"/>
                  <a:pt x="200025" y="71438"/>
                </a:cubicBezTo>
                <a:lnTo>
                  <a:pt x="200025" y="42863"/>
                </a:lnTo>
                <a:cubicBezTo>
                  <a:pt x="200025" y="27102"/>
                  <a:pt x="187211" y="14288"/>
                  <a:pt x="171450" y="14288"/>
                </a:cubicBezTo>
                <a:lnTo>
                  <a:pt x="28575" y="14288"/>
                </a:lnTo>
                <a:close/>
                <a:moveTo>
                  <a:pt x="125016" y="46434"/>
                </a:moveTo>
                <a:cubicBezTo>
                  <a:pt x="130930" y="46434"/>
                  <a:pt x="135731" y="51236"/>
                  <a:pt x="135731" y="57150"/>
                </a:cubicBezTo>
                <a:cubicBezTo>
                  <a:pt x="135731" y="63064"/>
                  <a:pt x="130930" y="67866"/>
                  <a:pt x="125016" y="67866"/>
                </a:cubicBezTo>
                <a:cubicBezTo>
                  <a:pt x="119102" y="67866"/>
                  <a:pt x="114300" y="63064"/>
                  <a:pt x="114300" y="57150"/>
                </a:cubicBezTo>
                <a:cubicBezTo>
                  <a:pt x="114300" y="51236"/>
                  <a:pt x="119102" y="46434"/>
                  <a:pt x="125016" y="46434"/>
                </a:cubicBezTo>
                <a:close/>
                <a:moveTo>
                  <a:pt x="150019" y="57150"/>
                </a:moveTo>
                <a:cubicBezTo>
                  <a:pt x="150019" y="51236"/>
                  <a:pt x="154820" y="46434"/>
                  <a:pt x="160734" y="46434"/>
                </a:cubicBezTo>
                <a:cubicBezTo>
                  <a:pt x="166648" y="46434"/>
                  <a:pt x="171450" y="51236"/>
                  <a:pt x="171450" y="57150"/>
                </a:cubicBezTo>
                <a:cubicBezTo>
                  <a:pt x="171450" y="63064"/>
                  <a:pt x="166648" y="67866"/>
                  <a:pt x="160734" y="67866"/>
                </a:cubicBezTo>
                <a:cubicBezTo>
                  <a:pt x="154820" y="67866"/>
                  <a:pt x="150019" y="63064"/>
                  <a:pt x="150019" y="57150"/>
                </a:cubicBezTo>
                <a:close/>
                <a:moveTo>
                  <a:pt x="28575" y="128588"/>
                </a:moveTo>
                <a:cubicBezTo>
                  <a:pt x="12814" y="128588"/>
                  <a:pt x="0" y="141402"/>
                  <a:pt x="0" y="157163"/>
                </a:cubicBezTo>
                <a:lnTo>
                  <a:pt x="0" y="185738"/>
                </a:lnTo>
                <a:cubicBezTo>
                  <a:pt x="0" y="201498"/>
                  <a:pt x="12814" y="214313"/>
                  <a:pt x="28575" y="214313"/>
                </a:cubicBezTo>
                <a:lnTo>
                  <a:pt x="171450" y="214313"/>
                </a:lnTo>
                <a:cubicBezTo>
                  <a:pt x="187211" y="214313"/>
                  <a:pt x="200025" y="201498"/>
                  <a:pt x="200025" y="185738"/>
                </a:cubicBezTo>
                <a:lnTo>
                  <a:pt x="200025" y="157163"/>
                </a:lnTo>
                <a:cubicBezTo>
                  <a:pt x="200025" y="141402"/>
                  <a:pt x="187211" y="128588"/>
                  <a:pt x="171450" y="128588"/>
                </a:cubicBezTo>
                <a:lnTo>
                  <a:pt x="28575" y="128588"/>
                </a:lnTo>
                <a:close/>
                <a:moveTo>
                  <a:pt x="125016" y="160734"/>
                </a:moveTo>
                <a:cubicBezTo>
                  <a:pt x="130930" y="160734"/>
                  <a:pt x="135731" y="165536"/>
                  <a:pt x="135731" y="171450"/>
                </a:cubicBezTo>
                <a:cubicBezTo>
                  <a:pt x="135731" y="177364"/>
                  <a:pt x="130930" y="182166"/>
                  <a:pt x="125016" y="182166"/>
                </a:cubicBezTo>
                <a:cubicBezTo>
                  <a:pt x="119102" y="182166"/>
                  <a:pt x="114300" y="177364"/>
                  <a:pt x="114300" y="171450"/>
                </a:cubicBezTo>
                <a:cubicBezTo>
                  <a:pt x="114300" y="165536"/>
                  <a:pt x="119102" y="160734"/>
                  <a:pt x="125016" y="160734"/>
                </a:cubicBezTo>
                <a:close/>
                <a:moveTo>
                  <a:pt x="150019" y="171450"/>
                </a:moveTo>
                <a:cubicBezTo>
                  <a:pt x="150019" y="165536"/>
                  <a:pt x="154820" y="160734"/>
                  <a:pt x="160734" y="160734"/>
                </a:cubicBezTo>
                <a:cubicBezTo>
                  <a:pt x="166648" y="160734"/>
                  <a:pt x="171450" y="165536"/>
                  <a:pt x="171450" y="171450"/>
                </a:cubicBezTo>
                <a:cubicBezTo>
                  <a:pt x="171450" y="177364"/>
                  <a:pt x="166648" y="182166"/>
                  <a:pt x="160734" y="182166"/>
                </a:cubicBezTo>
                <a:cubicBezTo>
                  <a:pt x="154820" y="182166"/>
                  <a:pt x="150019" y="177364"/>
                  <a:pt x="150019" y="171450"/>
                </a:cubicBezTo>
                <a:close/>
              </a:path>
            </a:pathLst>
          </a:custGeom>
          <a:solidFill>
            <a:srgbClr val="3B82F6"/>
          </a:solidFill>
          <a:ln/>
        </p:spPr>
      </p:sp>
      <p:sp>
        <p:nvSpPr>
          <p:cNvPr id="12" name="Text 9"/>
          <p:cNvSpPr/>
          <p:nvPr/>
        </p:nvSpPr>
        <p:spPr>
          <a:xfrm>
            <a:off x="609600"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Infrastructure</a:t>
            </a:r>
            <a:endParaRPr lang="en-US" sz="1600" dirty="0"/>
          </a:p>
        </p:txBody>
      </p:sp>
      <p:sp>
        <p:nvSpPr>
          <p:cNvPr id="13" name="Text 10"/>
          <p:cNvSpPr/>
          <p:nvPr/>
        </p:nvSpPr>
        <p:spPr>
          <a:xfrm>
            <a:off x="609600"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Resource optimization and hardware management</a:t>
            </a:r>
            <a:endParaRPr lang="en-US" sz="1600" dirty="0"/>
          </a:p>
        </p:txBody>
      </p:sp>
      <p:sp>
        <p:nvSpPr>
          <p:cNvPr id="14" name="Shape 11"/>
          <p:cNvSpPr/>
          <p:nvPr/>
        </p:nvSpPr>
        <p:spPr>
          <a:xfrm>
            <a:off x="4286250"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22C55E"/>
          </a:solidFill>
          <a:ln/>
        </p:spPr>
      </p:sp>
      <p:sp>
        <p:nvSpPr>
          <p:cNvPr id="16" name="Shape 13"/>
          <p:cNvSpPr/>
          <p:nvPr/>
        </p:nvSpPr>
        <p:spPr>
          <a:xfrm>
            <a:off x="4538663" y="3562350"/>
            <a:ext cx="200025" cy="228600"/>
          </a:xfrm>
          <a:custGeom>
            <a:avLst/>
            <a:gdLst/>
            <a:ahLst/>
            <a:cxnLst/>
            <a:rect l="l" t="t" r="r" b="b"/>
            <a:pathLst>
              <a:path w="200025" h="228600">
                <a:moveTo>
                  <a:pt x="200025" y="91886"/>
                </a:moveTo>
                <a:cubicBezTo>
                  <a:pt x="193417" y="96262"/>
                  <a:pt x="185827" y="99789"/>
                  <a:pt x="177924" y="102602"/>
                </a:cubicBezTo>
                <a:cubicBezTo>
                  <a:pt x="156939" y="110103"/>
                  <a:pt x="129391" y="114300"/>
                  <a:pt x="100013" y="114300"/>
                </a:cubicBezTo>
                <a:cubicBezTo>
                  <a:pt x="70634" y="114300"/>
                  <a:pt x="43041" y="110058"/>
                  <a:pt x="22101" y="102602"/>
                </a:cubicBezTo>
                <a:cubicBezTo>
                  <a:pt x="14243" y="99789"/>
                  <a:pt x="6608" y="96262"/>
                  <a:pt x="0" y="91886"/>
                </a:cubicBezTo>
                <a:lnTo>
                  <a:pt x="0" y="128588"/>
                </a:lnTo>
                <a:cubicBezTo>
                  <a:pt x="0" y="148322"/>
                  <a:pt x="44782" y="164306"/>
                  <a:pt x="100013" y="164306"/>
                </a:cubicBezTo>
                <a:cubicBezTo>
                  <a:pt x="155243" y="164306"/>
                  <a:pt x="200025" y="148322"/>
                  <a:pt x="200025" y="128588"/>
                </a:cubicBezTo>
                <a:lnTo>
                  <a:pt x="200025" y="91886"/>
                </a:lnTo>
                <a:close/>
                <a:moveTo>
                  <a:pt x="200025" y="57150"/>
                </a:moveTo>
                <a:lnTo>
                  <a:pt x="200025" y="35719"/>
                </a:lnTo>
                <a:cubicBezTo>
                  <a:pt x="200025" y="15984"/>
                  <a:pt x="155243" y="0"/>
                  <a:pt x="100013" y="0"/>
                </a:cubicBezTo>
                <a:cubicBezTo>
                  <a:pt x="44782" y="0"/>
                  <a:pt x="0" y="15984"/>
                  <a:pt x="0" y="35719"/>
                </a:cubicBezTo>
                <a:lnTo>
                  <a:pt x="0" y="57150"/>
                </a:lnTo>
                <a:cubicBezTo>
                  <a:pt x="0" y="76885"/>
                  <a:pt x="44782" y="92869"/>
                  <a:pt x="100013" y="92869"/>
                </a:cubicBezTo>
                <a:cubicBezTo>
                  <a:pt x="155243" y="92869"/>
                  <a:pt x="200025" y="76885"/>
                  <a:pt x="200025" y="57150"/>
                </a:cubicBezTo>
                <a:close/>
                <a:moveTo>
                  <a:pt x="177924" y="174040"/>
                </a:moveTo>
                <a:cubicBezTo>
                  <a:pt x="156984" y="181496"/>
                  <a:pt x="129436" y="185738"/>
                  <a:pt x="100013" y="185738"/>
                </a:cubicBezTo>
                <a:cubicBezTo>
                  <a:pt x="70589" y="185738"/>
                  <a:pt x="43041" y="181496"/>
                  <a:pt x="22101" y="174040"/>
                </a:cubicBezTo>
                <a:cubicBezTo>
                  <a:pt x="14243" y="171227"/>
                  <a:pt x="6608" y="167700"/>
                  <a:pt x="0" y="163324"/>
                </a:cubicBezTo>
                <a:lnTo>
                  <a:pt x="0" y="192881"/>
                </a:lnTo>
                <a:cubicBezTo>
                  <a:pt x="0" y="212616"/>
                  <a:pt x="44782" y="228600"/>
                  <a:pt x="100013" y="228600"/>
                </a:cubicBezTo>
                <a:cubicBezTo>
                  <a:pt x="155243" y="228600"/>
                  <a:pt x="200025" y="212616"/>
                  <a:pt x="200025" y="192881"/>
                </a:cubicBezTo>
                <a:lnTo>
                  <a:pt x="200025" y="163324"/>
                </a:lnTo>
                <a:cubicBezTo>
                  <a:pt x="193417" y="167700"/>
                  <a:pt x="185827" y="171227"/>
                  <a:pt x="177924" y="174040"/>
                </a:cubicBezTo>
                <a:close/>
              </a:path>
            </a:pathLst>
          </a:custGeom>
          <a:solidFill>
            <a:srgbClr val="22C55E"/>
          </a:solidFill>
          <a:ln/>
        </p:spPr>
      </p:sp>
      <p:sp>
        <p:nvSpPr>
          <p:cNvPr id="17" name="Text 14"/>
          <p:cNvSpPr/>
          <p:nvPr/>
        </p:nvSpPr>
        <p:spPr>
          <a:xfrm>
            <a:off x="4495800"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Persistence</a:t>
            </a:r>
            <a:endParaRPr lang="en-US" sz="1600" dirty="0"/>
          </a:p>
        </p:txBody>
      </p:sp>
      <p:sp>
        <p:nvSpPr>
          <p:cNvPr id="18" name="Text 15"/>
          <p:cNvSpPr/>
          <p:nvPr/>
        </p:nvSpPr>
        <p:spPr>
          <a:xfrm>
            <a:off x="4495800"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Production data reliability patterns</a:t>
            </a:r>
            <a:endParaRPr lang="en-US" sz="1600" dirty="0"/>
          </a:p>
        </p:txBody>
      </p:sp>
      <p:sp>
        <p:nvSpPr>
          <p:cNvPr id="19" name="Shape 16"/>
          <p:cNvSpPr/>
          <p:nvPr/>
        </p:nvSpPr>
        <p:spPr>
          <a:xfrm>
            <a:off x="8172451"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8B5CF6"/>
          </a:solidFill>
          <a:ln/>
        </p:spPr>
      </p:sp>
      <p:sp>
        <p:nvSpPr>
          <p:cNvPr id="21" name="Shape 18"/>
          <p:cNvSpPr/>
          <p:nvPr/>
        </p:nvSpPr>
        <p:spPr>
          <a:xfrm>
            <a:off x="8410576" y="3562350"/>
            <a:ext cx="228600" cy="228600"/>
          </a:xfrm>
          <a:custGeom>
            <a:avLst/>
            <a:gdLst/>
            <a:ahLst/>
            <a:cxnLst/>
            <a:rect l="l" t="t" r="r" b="b"/>
            <a:pathLst>
              <a:path w="228600" h="228600">
                <a:moveTo>
                  <a:pt x="53578" y="25003"/>
                </a:moveTo>
                <a:cubicBezTo>
                  <a:pt x="53578" y="11207"/>
                  <a:pt x="64785" y="0"/>
                  <a:pt x="78581" y="0"/>
                </a:cubicBezTo>
                <a:lnTo>
                  <a:pt x="89297" y="0"/>
                </a:lnTo>
                <a:cubicBezTo>
                  <a:pt x="97200" y="0"/>
                  <a:pt x="103584" y="6385"/>
                  <a:pt x="103584" y="14288"/>
                </a:cubicBezTo>
                <a:lnTo>
                  <a:pt x="103584" y="214313"/>
                </a:lnTo>
                <a:cubicBezTo>
                  <a:pt x="103584" y="222215"/>
                  <a:pt x="97200" y="228600"/>
                  <a:pt x="89297" y="228600"/>
                </a:cubicBezTo>
                <a:lnTo>
                  <a:pt x="75009" y="228600"/>
                </a:lnTo>
                <a:cubicBezTo>
                  <a:pt x="61704" y="228600"/>
                  <a:pt x="50497" y="219492"/>
                  <a:pt x="47327" y="207169"/>
                </a:cubicBezTo>
                <a:cubicBezTo>
                  <a:pt x="47015" y="207169"/>
                  <a:pt x="46747" y="207169"/>
                  <a:pt x="46434" y="207169"/>
                </a:cubicBezTo>
                <a:cubicBezTo>
                  <a:pt x="26700" y="207169"/>
                  <a:pt x="10716" y="191185"/>
                  <a:pt x="10716" y="171450"/>
                </a:cubicBezTo>
                <a:cubicBezTo>
                  <a:pt x="10716" y="163413"/>
                  <a:pt x="13395" y="156002"/>
                  <a:pt x="17859" y="150019"/>
                </a:cubicBezTo>
                <a:cubicBezTo>
                  <a:pt x="9198" y="143500"/>
                  <a:pt x="3572" y="133142"/>
                  <a:pt x="3572" y="121444"/>
                </a:cubicBezTo>
                <a:cubicBezTo>
                  <a:pt x="3572" y="107647"/>
                  <a:pt x="11430" y="95637"/>
                  <a:pt x="22860" y="89699"/>
                </a:cubicBezTo>
                <a:cubicBezTo>
                  <a:pt x="19690" y="84341"/>
                  <a:pt x="17859" y="78090"/>
                  <a:pt x="17859" y="71438"/>
                </a:cubicBezTo>
                <a:cubicBezTo>
                  <a:pt x="17859" y="51703"/>
                  <a:pt x="33844" y="35719"/>
                  <a:pt x="53578" y="35719"/>
                </a:cubicBezTo>
                <a:lnTo>
                  <a:pt x="53578" y="25003"/>
                </a:lnTo>
                <a:close/>
                <a:moveTo>
                  <a:pt x="175022" y="25003"/>
                </a:moveTo>
                <a:lnTo>
                  <a:pt x="175022" y="35719"/>
                </a:lnTo>
                <a:cubicBezTo>
                  <a:pt x="194756" y="35719"/>
                  <a:pt x="210741" y="51703"/>
                  <a:pt x="210741" y="71438"/>
                </a:cubicBezTo>
                <a:cubicBezTo>
                  <a:pt x="210741" y="78135"/>
                  <a:pt x="208910" y="84386"/>
                  <a:pt x="205740" y="89699"/>
                </a:cubicBezTo>
                <a:cubicBezTo>
                  <a:pt x="217215" y="95637"/>
                  <a:pt x="225028" y="107603"/>
                  <a:pt x="225028" y="121444"/>
                </a:cubicBezTo>
                <a:cubicBezTo>
                  <a:pt x="225028" y="133142"/>
                  <a:pt x="219402" y="143500"/>
                  <a:pt x="210741" y="150019"/>
                </a:cubicBezTo>
                <a:cubicBezTo>
                  <a:pt x="215205" y="156002"/>
                  <a:pt x="217884" y="163413"/>
                  <a:pt x="217884" y="171450"/>
                </a:cubicBezTo>
                <a:cubicBezTo>
                  <a:pt x="217884" y="191185"/>
                  <a:pt x="201900" y="207169"/>
                  <a:pt x="182166" y="207169"/>
                </a:cubicBezTo>
                <a:cubicBezTo>
                  <a:pt x="181853" y="207169"/>
                  <a:pt x="181585" y="207169"/>
                  <a:pt x="181273" y="207169"/>
                </a:cubicBezTo>
                <a:cubicBezTo>
                  <a:pt x="178103" y="219492"/>
                  <a:pt x="166896" y="228600"/>
                  <a:pt x="153591" y="228600"/>
                </a:cubicBezTo>
                <a:lnTo>
                  <a:pt x="139303" y="228600"/>
                </a:lnTo>
                <a:cubicBezTo>
                  <a:pt x="131400" y="228600"/>
                  <a:pt x="125016" y="222215"/>
                  <a:pt x="125016" y="214313"/>
                </a:cubicBezTo>
                <a:lnTo>
                  <a:pt x="125016" y="14288"/>
                </a:lnTo>
                <a:cubicBezTo>
                  <a:pt x="125016" y="6385"/>
                  <a:pt x="131400" y="0"/>
                  <a:pt x="139303" y="0"/>
                </a:cubicBezTo>
                <a:lnTo>
                  <a:pt x="150019" y="0"/>
                </a:lnTo>
                <a:cubicBezTo>
                  <a:pt x="163815" y="0"/>
                  <a:pt x="175022" y="11207"/>
                  <a:pt x="175022" y="25003"/>
                </a:cubicBezTo>
                <a:close/>
              </a:path>
            </a:pathLst>
          </a:custGeom>
          <a:solidFill>
            <a:srgbClr val="8B5CF6"/>
          </a:solidFill>
          <a:ln/>
        </p:spPr>
      </p:sp>
      <p:sp>
        <p:nvSpPr>
          <p:cNvPr id="22" name="Text 19"/>
          <p:cNvSpPr/>
          <p:nvPr/>
        </p:nvSpPr>
        <p:spPr>
          <a:xfrm>
            <a:off x="8382001"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Fine-Tuning</a:t>
            </a:r>
            <a:endParaRPr lang="en-US" sz="1600" dirty="0"/>
          </a:p>
        </p:txBody>
      </p:sp>
      <p:sp>
        <p:nvSpPr>
          <p:cNvPr id="23" name="Text 20"/>
          <p:cNvSpPr/>
          <p:nvPr/>
        </p:nvSpPr>
        <p:spPr>
          <a:xfrm>
            <a:off x="8382001"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Advanced LLM customization techniques</a:t>
            </a:r>
            <a:endParaRPr lang="en-US" sz="1600" dirty="0"/>
          </a:p>
        </p:txBody>
      </p:sp>
      <p:sp>
        <p:nvSpPr>
          <p:cNvPr id="24" name="Shape 21"/>
          <p:cNvSpPr/>
          <p:nvPr/>
        </p:nvSpPr>
        <p:spPr>
          <a:xfrm>
            <a:off x="400050"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5" name="Shape 22"/>
          <p:cNvSpPr/>
          <p:nvPr/>
        </p:nvSpPr>
        <p:spPr>
          <a:xfrm>
            <a:off x="400050"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F59E0B"/>
          </a:solidFill>
          <a:ln/>
        </p:spPr>
      </p:sp>
      <p:sp>
        <p:nvSpPr>
          <p:cNvPr id="26" name="Shape 23"/>
          <p:cNvSpPr/>
          <p:nvPr/>
        </p:nvSpPr>
        <p:spPr>
          <a:xfrm>
            <a:off x="609600" y="5048250"/>
            <a:ext cx="285750" cy="228600"/>
          </a:xfrm>
          <a:custGeom>
            <a:avLst/>
            <a:gdLst/>
            <a:ahLst/>
            <a:cxnLst/>
            <a:rect l="l" t="t" r="r" b="b"/>
            <a:pathLst>
              <a:path w="285750" h="228600">
                <a:moveTo>
                  <a:pt x="171450" y="14288"/>
                </a:moveTo>
                <a:lnTo>
                  <a:pt x="228600" y="14288"/>
                </a:lnTo>
                <a:cubicBezTo>
                  <a:pt x="236503" y="14288"/>
                  <a:pt x="242888" y="20672"/>
                  <a:pt x="242888" y="28575"/>
                </a:cubicBezTo>
                <a:cubicBezTo>
                  <a:pt x="242888" y="36478"/>
                  <a:pt x="236503" y="42863"/>
                  <a:pt x="228600" y="42863"/>
                </a:cubicBezTo>
                <a:lnTo>
                  <a:pt x="177879" y="42863"/>
                </a:lnTo>
                <a:cubicBezTo>
                  <a:pt x="175558" y="54382"/>
                  <a:pt x="167655" y="63892"/>
                  <a:pt x="157163" y="68446"/>
                </a:cubicBezTo>
                <a:lnTo>
                  <a:pt x="157163" y="200025"/>
                </a:lnTo>
                <a:lnTo>
                  <a:pt x="228600" y="200025"/>
                </a:lnTo>
                <a:cubicBezTo>
                  <a:pt x="236503" y="200025"/>
                  <a:pt x="242888" y="206410"/>
                  <a:pt x="242888" y="214313"/>
                </a:cubicBezTo>
                <a:cubicBezTo>
                  <a:pt x="242888" y="222215"/>
                  <a:pt x="236503" y="228600"/>
                  <a:pt x="228600" y="228600"/>
                </a:cubicBezTo>
                <a:lnTo>
                  <a:pt x="57150" y="228600"/>
                </a:lnTo>
                <a:cubicBezTo>
                  <a:pt x="49247" y="228600"/>
                  <a:pt x="42863" y="222215"/>
                  <a:pt x="42863" y="214313"/>
                </a:cubicBezTo>
                <a:cubicBezTo>
                  <a:pt x="42863" y="206410"/>
                  <a:pt x="49247" y="200025"/>
                  <a:pt x="57150" y="200025"/>
                </a:cubicBezTo>
                <a:lnTo>
                  <a:pt x="128588" y="200025"/>
                </a:lnTo>
                <a:lnTo>
                  <a:pt x="128588" y="68446"/>
                </a:lnTo>
                <a:cubicBezTo>
                  <a:pt x="118095" y="63847"/>
                  <a:pt x="110192" y="54337"/>
                  <a:pt x="107871" y="42863"/>
                </a:cubicBezTo>
                <a:lnTo>
                  <a:pt x="57150" y="42863"/>
                </a:lnTo>
                <a:cubicBezTo>
                  <a:pt x="49247" y="42863"/>
                  <a:pt x="42863" y="36478"/>
                  <a:pt x="42863" y="28575"/>
                </a:cubicBezTo>
                <a:cubicBezTo>
                  <a:pt x="42863" y="20672"/>
                  <a:pt x="49247" y="14288"/>
                  <a:pt x="57150" y="14288"/>
                </a:cubicBezTo>
                <a:lnTo>
                  <a:pt x="114300" y="14288"/>
                </a:lnTo>
                <a:cubicBezTo>
                  <a:pt x="120819" y="5626"/>
                  <a:pt x="131177" y="0"/>
                  <a:pt x="142875" y="0"/>
                </a:cubicBezTo>
                <a:cubicBezTo>
                  <a:pt x="154573" y="0"/>
                  <a:pt x="164931" y="5626"/>
                  <a:pt x="171450" y="14288"/>
                </a:cubicBezTo>
                <a:close/>
                <a:moveTo>
                  <a:pt x="196275" y="142875"/>
                </a:moveTo>
                <a:lnTo>
                  <a:pt x="260925" y="142875"/>
                </a:lnTo>
                <a:lnTo>
                  <a:pt x="228600" y="87422"/>
                </a:lnTo>
                <a:lnTo>
                  <a:pt x="196275" y="142875"/>
                </a:lnTo>
                <a:close/>
                <a:moveTo>
                  <a:pt x="228600" y="185738"/>
                </a:moveTo>
                <a:cubicBezTo>
                  <a:pt x="200516" y="185738"/>
                  <a:pt x="177165" y="170557"/>
                  <a:pt x="172343" y="150510"/>
                </a:cubicBezTo>
                <a:cubicBezTo>
                  <a:pt x="171182" y="145599"/>
                  <a:pt x="172789" y="140553"/>
                  <a:pt x="175334" y="136178"/>
                </a:cubicBezTo>
                <a:lnTo>
                  <a:pt x="217840" y="63311"/>
                </a:lnTo>
                <a:cubicBezTo>
                  <a:pt x="220072" y="59472"/>
                  <a:pt x="224180" y="57150"/>
                  <a:pt x="228600" y="57150"/>
                </a:cubicBezTo>
                <a:cubicBezTo>
                  <a:pt x="233020" y="57150"/>
                  <a:pt x="237128" y="59516"/>
                  <a:pt x="239360" y="63311"/>
                </a:cubicBezTo>
                <a:lnTo>
                  <a:pt x="281866" y="136178"/>
                </a:lnTo>
                <a:cubicBezTo>
                  <a:pt x="284411" y="140553"/>
                  <a:pt x="286018" y="145599"/>
                  <a:pt x="284857" y="150510"/>
                </a:cubicBezTo>
                <a:cubicBezTo>
                  <a:pt x="280035" y="170512"/>
                  <a:pt x="256684" y="185738"/>
                  <a:pt x="228600" y="185738"/>
                </a:cubicBezTo>
                <a:close/>
                <a:moveTo>
                  <a:pt x="56614" y="87422"/>
                </a:moveTo>
                <a:lnTo>
                  <a:pt x="24289" y="142875"/>
                </a:lnTo>
                <a:lnTo>
                  <a:pt x="88984" y="142875"/>
                </a:lnTo>
                <a:lnTo>
                  <a:pt x="56614" y="87422"/>
                </a:lnTo>
                <a:close/>
                <a:moveTo>
                  <a:pt x="402" y="150510"/>
                </a:moveTo>
                <a:cubicBezTo>
                  <a:pt x="-759" y="145599"/>
                  <a:pt x="848" y="140553"/>
                  <a:pt x="3393" y="136178"/>
                </a:cubicBezTo>
                <a:lnTo>
                  <a:pt x="45899" y="63311"/>
                </a:lnTo>
                <a:cubicBezTo>
                  <a:pt x="48131" y="59472"/>
                  <a:pt x="52239" y="57150"/>
                  <a:pt x="56659" y="57150"/>
                </a:cubicBezTo>
                <a:cubicBezTo>
                  <a:pt x="61079" y="57150"/>
                  <a:pt x="65187" y="59516"/>
                  <a:pt x="67419" y="63311"/>
                </a:cubicBezTo>
                <a:lnTo>
                  <a:pt x="109924" y="136178"/>
                </a:lnTo>
                <a:cubicBezTo>
                  <a:pt x="112469" y="140553"/>
                  <a:pt x="114077" y="145599"/>
                  <a:pt x="112916" y="150510"/>
                </a:cubicBezTo>
                <a:cubicBezTo>
                  <a:pt x="108094" y="170512"/>
                  <a:pt x="84743" y="185738"/>
                  <a:pt x="56659" y="185738"/>
                </a:cubicBezTo>
                <a:cubicBezTo>
                  <a:pt x="28575" y="185738"/>
                  <a:pt x="5224" y="170557"/>
                  <a:pt x="402" y="150510"/>
                </a:cubicBezTo>
                <a:close/>
              </a:path>
            </a:pathLst>
          </a:custGeom>
          <a:solidFill>
            <a:srgbClr val="F59E0B"/>
          </a:solidFill>
          <a:ln/>
        </p:spPr>
      </p:sp>
      <p:sp>
        <p:nvSpPr>
          <p:cNvPr id="27" name="Text 24"/>
          <p:cNvSpPr/>
          <p:nvPr/>
        </p:nvSpPr>
        <p:spPr>
          <a:xfrm>
            <a:off x="609600"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SOTA Evaluation</a:t>
            </a:r>
            <a:endParaRPr lang="en-US" sz="1600" dirty="0"/>
          </a:p>
        </p:txBody>
      </p:sp>
      <p:sp>
        <p:nvSpPr>
          <p:cNvPr id="28" name="Text 25"/>
          <p:cNvSpPr/>
          <p:nvPr/>
        </p:nvSpPr>
        <p:spPr>
          <a:xfrm>
            <a:off x="609600"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Critical assessment of modern models</a:t>
            </a:r>
            <a:endParaRPr lang="en-US" sz="1600" dirty="0"/>
          </a:p>
        </p:txBody>
      </p:sp>
      <p:sp>
        <p:nvSpPr>
          <p:cNvPr id="29" name="Shape 26"/>
          <p:cNvSpPr/>
          <p:nvPr/>
        </p:nvSpPr>
        <p:spPr>
          <a:xfrm>
            <a:off x="4286250"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30" name="Shape 27"/>
          <p:cNvSpPr/>
          <p:nvPr/>
        </p:nvSpPr>
        <p:spPr>
          <a:xfrm>
            <a:off x="4286250"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8B0000"/>
          </a:solidFill>
          <a:ln/>
        </p:spPr>
      </p:sp>
      <p:sp>
        <p:nvSpPr>
          <p:cNvPr id="31" name="Shape 28"/>
          <p:cNvSpPr/>
          <p:nvPr/>
        </p:nvSpPr>
        <p:spPr>
          <a:xfrm>
            <a:off x="4538663" y="5048250"/>
            <a:ext cx="200025" cy="228600"/>
          </a:xfrm>
          <a:custGeom>
            <a:avLst/>
            <a:gdLst/>
            <a:ahLst/>
            <a:cxnLst/>
            <a:rect l="l" t="t" r="r" b="b"/>
            <a:pathLst>
              <a:path w="200025" h="228600">
                <a:moveTo>
                  <a:pt x="35719" y="46434"/>
                </a:moveTo>
                <a:cubicBezTo>
                  <a:pt x="41633" y="46434"/>
                  <a:pt x="46434" y="41633"/>
                  <a:pt x="46434" y="35719"/>
                </a:cubicBezTo>
                <a:cubicBezTo>
                  <a:pt x="46434" y="29805"/>
                  <a:pt x="41633" y="25003"/>
                  <a:pt x="35719" y="25003"/>
                </a:cubicBezTo>
                <a:cubicBezTo>
                  <a:pt x="29805" y="25003"/>
                  <a:pt x="25003" y="29805"/>
                  <a:pt x="25003" y="35719"/>
                </a:cubicBezTo>
                <a:cubicBezTo>
                  <a:pt x="25003" y="41633"/>
                  <a:pt x="29805" y="46434"/>
                  <a:pt x="35719" y="46434"/>
                </a:cubicBezTo>
                <a:close/>
                <a:moveTo>
                  <a:pt x="71438" y="35719"/>
                </a:moveTo>
                <a:cubicBezTo>
                  <a:pt x="71438" y="50363"/>
                  <a:pt x="62642" y="62954"/>
                  <a:pt x="50006" y="68446"/>
                </a:cubicBezTo>
                <a:lnTo>
                  <a:pt x="50006" y="100013"/>
                </a:lnTo>
                <a:lnTo>
                  <a:pt x="128588" y="100013"/>
                </a:lnTo>
                <a:cubicBezTo>
                  <a:pt x="140419" y="100013"/>
                  <a:pt x="150019" y="90413"/>
                  <a:pt x="150019" y="78581"/>
                </a:cubicBezTo>
                <a:lnTo>
                  <a:pt x="150019" y="68446"/>
                </a:lnTo>
                <a:cubicBezTo>
                  <a:pt x="137383" y="62954"/>
                  <a:pt x="128588" y="50363"/>
                  <a:pt x="128588" y="35719"/>
                </a:cubicBezTo>
                <a:cubicBezTo>
                  <a:pt x="128588" y="15984"/>
                  <a:pt x="144572" y="0"/>
                  <a:pt x="164306" y="0"/>
                </a:cubicBezTo>
                <a:cubicBezTo>
                  <a:pt x="184041" y="0"/>
                  <a:pt x="200025" y="15984"/>
                  <a:pt x="200025" y="35719"/>
                </a:cubicBezTo>
                <a:cubicBezTo>
                  <a:pt x="200025" y="50363"/>
                  <a:pt x="191229" y="62954"/>
                  <a:pt x="178594" y="68446"/>
                </a:cubicBezTo>
                <a:lnTo>
                  <a:pt x="178594" y="78581"/>
                </a:lnTo>
                <a:cubicBezTo>
                  <a:pt x="178594" y="106219"/>
                  <a:pt x="156225" y="128588"/>
                  <a:pt x="128588" y="128588"/>
                </a:cubicBezTo>
                <a:lnTo>
                  <a:pt x="50006" y="128588"/>
                </a:lnTo>
                <a:lnTo>
                  <a:pt x="50006" y="160154"/>
                </a:lnTo>
                <a:cubicBezTo>
                  <a:pt x="62642" y="165646"/>
                  <a:pt x="71438" y="178237"/>
                  <a:pt x="71438" y="192881"/>
                </a:cubicBezTo>
                <a:cubicBezTo>
                  <a:pt x="71438" y="212616"/>
                  <a:pt x="55453" y="228600"/>
                  <a:pt x="35719" y="228600"/>
                </a:cubicBezTo>
                <a:cubicBezTo>
                  <a:pt x="15984" y="228600"/>
                  <a:pt x="0" y="212616"/>
                  <a:pt x="0" y="192881"/>
                </a:cubicBezTo>
                <a:cubicBezTo>
                  <a:pt x="0" y="178237"/>
                  <a:pt x="8796" y="165646"/>
                  <a:pt x="21431" y="160154"/>
                </a:cubicBezTo>
                <a:lnTo>
                  <a:pt x="21431" y="68491"/>
                </a:lnTo>
                <a:cubicBezTo>
                  <a:pt x="8796" y="62954"/>
                  <a:pt x="0" y="50363"/>
                  <a:pt x="0" y="35719"/>
                </a:cubicBezTo>
                <a:cubicBezTo>
                  <a:pt x="0" y="15984"/>
                  <a:pt x="15984" y="0"/>
                  <a:pt x="35719" y="0"/>
                </a:cubicBezTo>
                <a:cubicBezTo>
                  <a:pt x="55453" y="0"/>
                  <a:pt x="71438" y="15984"/>
                  <a:pt x="71438" y="35719"/>
                </a:cubicBezTo>
                <a:close/>
                <a:moveTo>
                  <a:pt x="175022" y="35719"/>
                </a:moveTo>
                <a:cubicBezTo>
                  <a:pt x="175022" y="29805"/>
                  <a:pt x="170220" y="25003"/>
                  <a:pt x="164306" y="25003"/>
                </a:cubicBezTo>
                <a:cubicBezTo>
                  <a:pt x="158392" y="25003"/>
                  <a:pt x="153591" y="29805"/>
                  <a:pt x="153591" y="35719"/>
                </a:cubicBezTo>
                <a:cubicBezTo>
                  <a:pt x="153591" y="41633"/>
                  <a:pt x="158392" y="46434"/>
                  <a:pt x="164306" y="46434"/>
                </a:cubicBezTo>
                <a:cubicBezTo>
                  <a:pt x="170220" y="46434"/>
                  <a:pt x="175022" y="41633"/>
                  <a:pt x="175022" y="35719"/>
                </a:cubicBezTo>
                <a:close/>
                <a:moveTo>
                  <a:pt x="35719" y="203597"/>
                </a:moveTo>
                <a:cubicBezTo>
                  <a:pt x="41633" y="203597"/>
                  <a:pt x="46434" y="198795"/>
                  <a:pt x="46434" y="192881"/>
                </a:cubicBezTo>
                <a:cubicBezTo>
                  <a:pt x="46434" y="186967"/>
                  <a:pt x="41633" y="182166"/>
                  <a:pt x="35719" y="182166"/>
                </a:cubicBezTo>
                <a:cubicBezTo>
                  <a:pt x="29805" y="182166"/>
                  <a:pt x="25003" y="186967"/>
                  <a:pt x="25003" y="192881"/>
                </a:cubicBezTo>
                <a:cubicBezTo>
                  <a:pt x="25003" y="198795"/>
                  <a:pt x="29805" y="203597"/>
                  <a:pt x="35719" y="203597"/>
                </a:cubicBezTo>
                <a:close/>
              </a:path>
            </a:pathLst>
          </a:custGeom>
          <a:solidFill>
            <a:srgbClr val="8B0000"/>
          </a:solidFill>
          <a:ln/>
        </p:spPr>
      </p:sp>
      <p:sp>
        <p:nvSpPr>
          <p:cNvPr id="32" name="Text 29"/>
          <p:cNvSpPr/>
          <p:nvPr/>
        </p:nvSpPr>
        <p:spPr>
          <a:xfrm>
            <a:off x="4495800"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Deterministic Logic</a:t>
            </a:r>
            <a:endParaRPr lang="en-US" sz="1600" dirty="0"/>
          </a:p>
        </p:txBody>
      </p:sp>
      <p:sp>
        <p:nvSpPr>
          <p:cNvPr id="33" name="Text 30"/>
          <p:cNvSpPr/>
          <p:nvPr/>
        </p:nvSpPr>
        <p:spPr>
          <a:xfrm>
            <a:off x="4495800"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Priority-based decision systems</a:t>
            </a:r>
            <a:endParaRPr lang="en-US" sz="1600" dirty="0"/>
          </a:p>
        </p:txBody>
      </p:sp>
      <p:sp>
        <p:nvSpPr>
          <p:cNvPr id="34" name="Shape 31"/>
          <p:cNvSpPr/>
          <p:nvPr/>
        </p:nvSpPr>
        <p:spPr>
          <a:xfrm>
            <a:off x="8172451"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35" name="Shape 32"/>
          <p:cNvSpPr/>
          <p:nvPr/>
        </p:nvSpPr>
        <p:spPr>
          <a:xfrm>
            <a:off x="8172451"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6B7280"/>
          </a:solidFill>
          <a:ln/>
        </p:spPr>
      </p:sp>
      <p:sp>
        <p:nvSpPr>
          <p:cNvPr id="36" name="Shape 33"/>
          <p:cNvSpPr/>
          <p:nvPr/>
        </p:nvSpPr>
        <p:spPr>
          <a:xfrm>
            <a:off x="8396288" y="5048250"/>
            <a:ext cx="257175" cy="228600"/>
          </a:xfrm>
          <a:custGeom>
            <a:avLst/>
            <a:gdLst/>
            <a:ahLst/>
            <a:cxnLst/>
            <a:rect l="l" t="t" r="r" b="b"/>
            <a:pathLst>
              <a:path w="257175" h="228600">
                <a:moveTo>
                  <a:pt x="21431" y="87422"/>
                </a:moveTo>
                <a:lnTo>
                  <a:pt x="114836" y="125864"/>
                </a:lnTo>
                <a:cubicBezTo>
                  <a:pt x="119211" y="127650"/>
                  <a:pt x="123855" y="128588"/>
                  <a:pt x="128588" y="128588"/>
                </a:cubicBezTo>
                <a:cubicBezTo>
                  <a:pt x="133320" y="128588"/>
                  <a:pt x="137964" y="127650"/>
                  <a:pt x="142339" y="125864"/>
                </a:cubicBezTo>
                <a:lnTo>
                  <a:pt x="250567" y="81305"/>
                </a:lnTo>
                <a:cubicBezTo>
                  <a:pt x="254585" y="79653"/>
                  <a:pt x="257175" y="75768"/>
                  <a:pt x="257175" y="71437"/>
                </a:cubicBezTo>
                <a:cubicBezTo>
                  <a:pt x="257175" y="67107"/>
                  <a:pt x="254585" y="63222"/>
                  <a:pt x="250567" y="61570"/>
                </a:cubicBezTo>
                <a:lnTo>
                  <a:pt x="142339" y="17011"/>
                </a:lnTo>
                <a:cubicBezTo>
                  <a:pt x="137964" y="15225"/>
                  <a:pt x="133320" y="14288"/>
                  <a:pt x="128588" y="14288"/>
                </a:cubicBezTo>
                <a:cubicBezTo>
                  <a:pt x="123855" y="14288"/>
                  <a:pt x="119211" y="15225"/>
                  <a:pt x="114836" y="17011"/>
                </a:cubicBezTo>
                <a:lnTo>
                  <a:pt x="6608" y="61570"/>
                </a:lnTo>
                <a:cubicBezTo>
                  <a:pt x="2590" y="63222"/>
                  <a:pt x="0" y="67107"/>
                  <a:pt x="0" y="71438"/>
                </a:cubicBezTo>
                <a:lnTo>
                  <a:pt x="0" y="203597"/>
                </a:lnTo>
                <a:cubicBezTo>
                  <a:pt x="0" y="209535"/>
                  <a:pt x="4777" y="214313"/>
                  <a:pt x="10716" y="214313"/>
                </a:cubicBezTo>
                <a:cubicBezTo>
                  <a:pt x="16654" y="214313"/>
                  <a:pt x="21431" y="209535"/>
                  <a:pt x="21431" y="203597"/>
                </a:cubicBezTo>
                <a:lnTo>
                  <a:pt x="21431" y="87422"/>
                </a:lnTo>
                <a:close/>
                <a:moveTo>
                  <a:pt x="42863" y="119435"/>
                </a:moveTo>
                <a:lnTo>
                  <a:pt x="42863" y="171450"/>
                </a:lnTo>
                <a:cubicBezTo>
                  <a:pt x="42863" y="195114"/>
                  <a:pt x="81260" y="214313"/>
                  <a:pt x="128588" y="214313"/>
                </a:cubicBezTo>
                <a:cubicBezTo>
                  <a:pt x="175915" y="214313"/>
                  <a:pt x="214313" y="195114"/>
                  <a:pt x="214313" y="171450"/>
                </a:cubicBezTo>
                <a:lnTo>
                  <a:pt x="214313" y="119390"/>
                </a:lnTo>
                <a:lnTo>
                  <a:pt x="150510" y="145688"/>
                </a:lnTo>
                <a:cubicBezTo>
                  <a:pt x="143545" y="148545"/>
                  <a:pt x="136133" y="150019"/>
                  <a:pt x="128588" y="150019"/>
                </a:cubicBezTo>
                <a:cubicBezTo>
                  <a:pt x="121042" y="150019"/>
                  <a:pt x="113630" y="148545"/>
                  <a:pt x="106665" y="145688"/>
                </a:cubicBezTo>
                <a:lnTo>
                  <a:pt x="42863" y="119390"/>
                </a:lnTo>
                <a:close/>
              </a:path>
            </a:pathLst>
          </a:custGeom>
          <a:solidFill>
            <a:srgbClr val="6B7280"/>
          </a:solidFill>
          <a:ln/>
        </p:spPr>
      </p:sp>
      <p:sp>
        <p:nvSpPr>
          <p:cNvPr id="37" name="Text 34"/>
          <p:cNvSpPr/>
          <p:nvPr/>
        </p:nvSpPr>
        <p:spPr>
          <a:xfrm>
            <a:off x="8382001"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Intellectual Honesty</a:t>
            </a:r>
            <a:endParaRPr lang="en-US" sz="1600" dirty="0"/>
          </a:p>
        </p:txBody>
      </p:sp>
      <p:sp>
        <p:nvSpPr>
          <p:cNvPr id="38" name="Text 35"/>
          <p:cNvSpPr/>
          <p:nvPr/>
        </p:nvSpPr>
        <p:spPr>
          <a:xfrm>
            <a:off x="8382001"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Research integrity and the Provenance Gap</a:t>
            </a:r>
            <a:endParaRPr lang="en-US" sz="1600" dirty="0"/>
          </a:p>
        </p:txBody>
      </p:sp>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6.1 LESSON 1</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Infrastructure &amp; Resource Optimization</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90650"/>
            <a:ext cx="5600700" cy="3943350"/>
          </a:xfrm>
          <a:custGeom>
            <a:avLst/>
            <a:gdLst/>
            <a:ahLst/>
            <a:cxnLst/>
            <a:rect l="l" t="t" r="r" b="b"/>
            <a:pathLst>
              <a:path w="5600700" h="3943350">
                <a:moveTo>
                  <a:pt x="38100" y="0"/>
                </a:moveTo>
                <a:lnTo>
                  <a:pt x="5562600" y="0"/>
                </a:lnTo>
                <a:cubicBezTo>
                  <a:pt x="5583628" y="0"/>
                  <a:pt x="5600700" y="17072"/>
                  <a:pt x="5600700" y="38100"/>
                </a:cubicBezTo>
                <a:lnTo>
                  <a:pt x="5600700" y="3867164"/>
                </a:lnTo>
                <a:cubicBezTo>
                  <a:pt x="5600700" y="3909241"/>
                  <a:pt x="5566591" y="3943350"/>
                  <a:pt x="5524514" y="3943350"/>
                </a:cubicBezTo>
                <a:lnTo>
                  <a:pt x="76186" y="3943350"/>
                </a:lnTo>
                <a:cubicBezTo>
                  <a:pt x="34109" y="3943350"/>
                  <a:pt x="0" y="3909241"/>
                  <a:pt x="0" y="3867164"/>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3B82F6"/>
          </a:solidFill>
          <a:ln/>
        </p:spPr>
      </p:sp>
      <p:sp>
        <p:nvSpPr>
          <p:cNvPr id="7" name="Text 5"/>
          <p:cNvSpPr/>
          <p:nvPr/>
        </p:nvSpPr>
        <p:spPr>
          <a:xfrm>
            <a:off x="5715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The Transition</a:t>
            </a:r>
            <a:endParaRPr lang="en-US" sz="1600" dirty="0"/>
          </a:p>
        </p:txBody>
      </p:sp>
      <p:sp>
        <p:nvSpPr>
          <p:cNvPr id="8" name="Text 6"/>
          <p:cNvSpPr/>
          <p:nvPr/>
        </p:nvSpPr>
        <p:spPr>
          <a:xfrm>
            <a:off x="571500" y="2019300"/>
            <a:ext cx="529590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Moving from </a:t>
            </a:r>
            <a:r>
              <a:rPr lang="en-US" sz="1200" b="1" dirty="0">
                <a:solidFill>
                  <a:srgbClr val="1F2937"/>
                </a:solidFill>
                <a:latin typeface="Sorts Mill Goudy" pitchFamily="34" charset="0"/>
                <a:ea typeface="Sorts Mill Goudy" pitchFamily="34" charset="-122"/>
                <a:cs typeface="Sorts Mill Goudy" pitchFamily="34" charset="-120"/>
              </a:rPr>
              <a:t>Google Colab</a:t>
            </a:r>
            <a:r>
              <a:rPr lang="en-US" sz="1200" dirty="0">
                <a:solidFill>
                  <a:srgbClr val="1F2937"/>
                </a:solidFill>
                <a:latin typeface="Sorts Mill Goudy" pitchFamily="34" charset="0"/>
                <a:ea typeface="Sorts Mill Goudy" pitchFamily="34" charset="-122"/>
                <a:cs typeface="Sorts Mill Goudy" pitchFamily="34" charset="-120"/>
              </a:rPr>
              <a:t> (managed, lightweight environment) to </a:t>
            </a:r>
            <a:r>
              <a:rPr lang="en-US" sz="1200" b="1" dirty="0">
                <a:solidFill>
                  <a:srgbClr val="1F2937"/>
                </a:solidFill>
                <a:latin typeface="Sorts Mill Goudy" pitchFamily="34" charset="0"/>
                <a:ea typeface="Sorts Mill Goudy" pitchFamily="34" charset="-122"/>
                <a:cs typeface="Sorts Mill Goudy" pitchFamily="34" charset="-120"/>
              </a:rPr>
              <a:t>SSH-accessible high-performance servers</a:t>
            </a:r>
            <a:r>
              <a:rPr lang="en-US" sz="1200" dirty="0">
                <a:solidFill>
                  <a:srgbClr val="1F2937"/>
                </a:solidFill>
                <a:latin typeface="Sorts Mill Goudy" pitchFamily="34" charset="0"/>
                <a:ea typeface="Sorts Mill Goudy" pitchFamily="34" charset="-122"/>
                <a:cs typeface="Sorts Mill Goudy" pitchFamily="34" charset="-120"/>
              </a:rPr>
              <a:t> (full control, production-grade).</a:t>
            </a:r>
            <a:endParaRPr lang="en-US" sz="1600" dirty="0"/>
          </a:p>
        </p:txBody>
      </p:sp>
      <p:sp>
        <p:nvSpPr>
          <p:cNvPr id="9" name="Shape 7"/>
          <p:cNvSpPr/>
          <p:nvPr/>
        </p:nvSpPr>
        <p:spPr>
          <a:xfrm>
            <a:off x="590550" y="2667000"/>
            <a:ext cx="5200650" cy="1181100"/>
          </a:xfrm>
          <a:custGeom>
            <a:avLst/>
            <a:gdLst/>
            <a:ahLst/>
            <a:cxnLst/>
            <a:rect l="l" t="t" r="r" b="b"/>
            <a:pathLst>
              <a:path w="5200650" h="1181100">
                <a:moveTo>
                  <a:pt x="38100" y="0"/>
                </a:moveTo>
                <a:lnTo>
                  <a:pt x="5124445" y="0"/>
                </a:lnTo>
                <a:cubicBezTo>
                  <a:pt x="5166504" y="0"/>
                  <a:pt x="5200650" y="34146"/>
                  <a:pt x="5200650" y="76205"/>
                </a:cubicBezTo>
                <a:lnTo>
                  <a:pt x="5200650" y="1104895"/>
                </a:lnTo>
                <a:cubicBezTo>
                  <a:pt x="5200650" y="1146982"/>
                  <a:pt x="5166532" y="1181100"/>
                  <a:pt x="5124445" y="1181100"/>
                </a:cubicBezTo>
                <a:lnTo>
                  <a:pt x="38100" y="1181100"/>
                </a:lnTo>
                <a:cubicBezTo>
                  <a:pt x="17072" y="1181100"/>
                  <a:pt x="0" y="1164028"/>
                  <a:pt x="0" y="1143000"/>
                </a:cubicBezTo>
                <a:lnTo>
                  <a:pt x="0" y="38100"/>
                </a:lnTo>
                <a:cubicBezTo>
                  <a:pt x="0" y="17072"/>
                  <a:pt x="17072" y="0"/>
                  <a:pt x="38100" y="0"/>
                </a:cubicBezTo>
                <a:close/>
              </a:path>
            </a:pathLst>
          </a:custGeom>
          <a:solidFill>
            <a:srgbClr val="8B0000">
              <a:alpha val="5098"/>
            </a:srgbClr>
          </a:solidFill>
          <a:ln/>
        </p:spPr>
      </p:sp>
      <p:sp>
        <p:nvSpPr>
          <p:cNvPr id="10" name="Shape 8"/>
          <p:cNvSpPr/>
          <p:nvPr/>
        </p:nvSpPr>
        <p:spPr>
          <a:xfrm>
            <a:off x="590550" y="2667000"/>
            <a:ext cx="38100" cy="1181100"/>
          </a:xfrm>
          <a:custGeom>
            <a:avLst/>
            <a:gdLst/>
            <a:ahLst/>
            <a:cxnLst/>
            <a:rect l="l" t="t" r="r" b="b"/>
            <a:pathLst>
              <a:path w="38100" h="1181100">
                <a:moveTo>
                  <a:pt x="38100" y="0"/>
                </a:moveTo>
                <a:lnTo>
                  <a:pt x="38100" y="0"/>
                </a:lnTo>
                <a:lnTo>
                  <a:pt x="38100" y="1181100"/>
                </a:lnTo>
                <a:lnTo>
                  <a:pt x="38100" y="1181100"/>
                </a:lnTo>
                <a:cubicBezTo>
                  <a:pt x="17072" y="1181100"/>
                  <a:pt x="0" y="1164028"/>
                  <a:pt x="0" y="1143000"/>
                </a:cubicBezTo>
                <a:lnTo>
                  <a:pt x="0" y="38100"/>
                </a:lnTo>
                <a:cubicBezTo>
                  <a:pt x="0" y="17072"/>
                  <a:pt x="17072" y="0"/>
                  <a:pt x="38100" y="0"/>
                </a:cubicBezTo>
                <a:close/>
              </a:path>
            </a:pathLst>
          </a:custGeom>
          <a:solidFill>
            <a:srgbClr val="8B0000"/>
          </a:solidFill>
          <a:ln/>
        </p:spPr>
      </p:sp>
      <p:sp>
        <p:nvSpPr>
          <p:cNvPr id="11" name="Text 9"/>
          <p:cNvSpPr/>
          <p:nvPr/>
        </p:nvSpPr>
        <p:spPr>
          <a:xfrm>
            <a:off x="723900" y="2781300"/>
            <a:ext cx="5029200"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Academic Experimentation</a:t>
            </a:r>
            <a:endParaRPr lang="en-US" sz="1600" dirty="0"/>
          </a:p>
        </p:txBody>
      </p:sp>
      <p:sp>
        <p:nvSpPr>
          <p:cNvPr id="12" name="Text 10"/>
          <p:cNvSpPr/>
          <p:nvPr/>
        </p:nvSpPr>
        <p:spPr>
          <a:xfrm>
            <a:off x="723900" y="30861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Managed environments, abstracted infrastructure</a:t>
            </a:r>
            <a:endParaRPr lang="en-US" sz="1600" dirty="0"/>
          </a:p>
        </p:txBody>
      </p:sp>
      <p:sp>
        <p:nvSpPr>
          <p:cNvPr id="13" name="Text 11"/>
          <p:cNvSpPr/>
          <p:nvPr/>
        </p:nvSpPr>
        <p:spPr>
          <a:xfrm>
            <a:off x="723900" y="33147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Limited compute resources</a:t>
            </a:r>
            <a:endParaRPr lang="en-US" sz="1600" dirty="0"/>
          </a:p>
        </p:txBody>
      </p:sp>
      <p:sp>
        <p:nvSpPr>
          <p:cNvPr id="14" name="Text 12"/>
          <p:cNvSpPr/>
          <p:nvPr/>
        </p:nvSpPr>
        <p:spPr>
          <a:xfrm>
            <a:off x="723900" y="35433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Session timeouts, no persistent storage</a:t>
            </a:r>
            <a:endParaRPr lang="en-US" sz="1600" dirty="0"/>
          </a:p>
        </p:txBody>
      </p:sp>
      <p:sp>
        <p:nvSpPr>
          <p:cNvPr id="15" name="Shape 13"/>
          <p:cNvSpPr/>
          <p:nvPr/>
        </p:nvSpPr>
        <p:spPr>
          <a:xfrm>
            <a:off x="590550" y="3962400"/>
            <a:ext cx="5200650" cy="1181100"/>
          </a:xfrm>
          <a:custGeom>
            <a:avLst/>
            <a:gdLst/>
            <a:ahLst/>
            <a:cxnLst/>
            <a:rect l="l" t="t" r="r" b="b"/>
            <a:pathLst>
              <a:path w="5200650" h="1181100">
                <a:moveTo>
                  <a:pt x="38100" y="0"/>
                </a:moveTo>
                <a:lnTo>
                  <a:pt x="5124445" y="0"/>
                </a:lnTo>
                <a:cubicBezTo>
                  <a:pt x="5166504" y="0"/>
                  <a:pt x="5200650" y="34146"/>
                  <a:pt x="5200650" y="76205"/>
                </a:cubicBezTo>
                <a:lnTo>
                  <a:pt x="5200650" y="1104895"/>
                </a:lnTo>
                <a:cubicBezTo>
                  <a:pt x="5200650" y="1146982"/>
                  <a:pt x="5166532" y="1181100"/>
                  <a:pt x="5124445" y="1181100"/>
                </a:cubicBezTo>
                <a:lnTo>
                  <a:pt x="38100" y="1181100"/>
                </a:lnTo>
                <a:cubicBezTo>
                  <a:pt x="17072" y="1181100"/>
                  <a:pt x="0" y="1164028"/>
                  <a:pt x="0" y="1143000"/>
                </a:cubicBezTo>
                <a:lnTo>
                  <a:pt x="0" y="38100"/>
                </a:lnTo>
                <a:cubicBezTo>
                  <a:pt x="0" y="17072"/>
                  <a:pt x="17072" y="0"/>
                  <a:pt x="38100" y="0"/>
                </a:cubicBezTo>
                <a:close/>
              </a:path>
            </a:pathLst>
          </a:custGeom>
          <a:solidFill>
            <a:srgbClr val="22C55E">
              <a:alpha val="5098"/>
            </a:srgbClr>
          </a:solidFill>
          <a:ln/>
        </p:spPr>
      </p:sp>
      <p:sp>
        <p:nvSpPr>
          <p:cNvPr id="16" name="Shape 14"/>
          <p:cNvSpPr/>
          <p:nvPr/>
        </p:nvSpPr>
        <p:spPr>
          <a:xfrm>
            <a:off x="590550" y="3962400"/>
            <a:ext cx="38100" cy="1181100"/>
          </a:xfrm>
          <a:custGeom>
            <a:avLst/>
            <a:gdLst/>
            <a:ahLst/>
            <a:cxnLst/>
            <a:rect l="l" t="t" r="r" b="b"/>
            <a:pathLst>
              <a:path w="38100" h="1181100">
                <a:moveTo>
                  <a:pt x="38100" y="0"/>
                </a:moveTo>
                <a:lnTo>
                  <a:pt x="38100" y="0"/>
                </a:lnTo>
                <a:lnTo>
                  <a:pt x="38100" y="1181100"/>
                </a:lnTo>
                <a:lnTo>
                  <a:pt x="38100" y="1181100"/>
                </a:lnTo>
                <a:cubicBezTo>
                  <a:pt x="17072" y="1181100"/>
                  <a:pt x="0" y="1164028"/>
                  <a:pt x="0" y="1143000"/>
                </a:cubicBezTo>
                <a:lnTo>
                  <a:pt x="0" y="38100"/>
                </a:lnTo>
                <a:cubicBezTo>
                  <a:pt x="0" y="17072"/>
                  <a:pt x="17072" y="0"/>
                  <a:pt x="38100" y="0"/>
                </a:cubicBezTo>
                <a:close/>
              </a:path>
            </a:pathLst>
          </a:custGeom>
          <a:solidFill>
            <a:srgbClr val="22C55E"/>
          </a:solidFill>
          <a:ln/>
        </p:spPr>
      </p:sp>
      <p:sp>
        <p:nvSpPr>
          <p:cNvPr id="17" name="Text 15"/>
          <p:cNvSpPr/>
          <p:nvPr/>
        </p:nvSpPr>
        <p:spPr>
          <a:xfrm>
            <a:off x="723900" y="4076700"/>
            <a:ext cx="5029200" cy="228600"/>
          </a:xfrm>
          <a:prstGeom prst="rect">
            <a:avLst/>
          </a:prstGeom>
          <a:noFill/>
          <a:ln/>
        </p:spPr>
        <p:txBody>
          <a:bodyPr wrap="square" lIns="0" tIns="0" rIns="0" bIns="0" rtlCol="0" anchor="ctr"/>
          <a:lstStyle/>
          <a:p>
            <a:pP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Production Engineering</a:t>
            </a:r>
            <a:endParaRPr lang="en-US" sz="1600" dirty="0"/>
          </a:p>
        </p:txBody>
      </p:sp>
      <p:sp>
        <p:nvSpPr>
          <p:cNvPr id="18" name="Text 16"/>
          <p:cNvSpPr/>
          <p:nvPr/>
        </p:nvSpPr>
        <p:spPr>
          <a:xfrm>
            <a:off x="723900" y="43815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Dedicated GPU access, full environment control</a:t>
            </a:r>
            <a:endParaRPr lang="en-US" sz="1600" dirty="0"/>
          </a:p>
        </p:txBody>
      </p:sp>
      <p:sp>
        <p:nvSpPr>
          <p:cNvPr id="19" name="Text 17"/>
          <p:cNvSpPr/>
          <p:nvPr/>
        </p:nvSpPr>
        <p:spPr>
          <a:xfrm>
            <a:off x="723900" y="46101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Long-running batch jobs</a:t>
            </a:r>
            <a:endParaRPr lang="en-US" sz="1600" dirty="0"/>
          </a:p>
        </p:txBody>
      </p:sp>
      <p:sp>
        <p:nvSpPr>
          <p:cNvPr id="20" name="Text 18"/>
          <p:cNvSpPr/>
          <p:nvPr/>
        </p:nvSpPr>
        <p:spPr>
          <a:xfrm>
            <a:off x="723900" y="48387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Production system architecture</a:t>
            </a:r>
            <a:endParaRPr lang="en-US" sz="1600" dirty="0"/>
          </a:p>
        </p:txBody>
      </p:sp>
      <p:sp>
        <p:nvSpPr>
          <p:cNvPr id="21" name="Shape 19"/>
          <p:cNvSpPr/>
          <p:nvPr/>
        </p:nvSpPr>
        <p:spPr>
          <a:xfrm>
            <a:off x="6210300" y="1390650"/>
            <a:ext cx="5600700" cy="3943350"/>
          </a:xfrm>
          <a:custGeom>
            <a:avLst/>
            <a:gdLst/>
            <a:ahLst/>
            <a:cxnLst/>
            <a:rect l="l" t="t" r="r" b="b"/>
            <a:pathLst>
              <a:path w="5600700" h="3943350">
                <a:moveTo>
                  <a:pt x="38100" y="0"/>
                </a:moveTo>
                <a:lnTo>
                  <a:pt x="5562600" y="0"/>
                </a:lnTo>
                <a:cubicBezTo>
                  <a:pt x="5583628" y="0"/>
                  <a:pt x="5600700" y="17072"/>
                  <a:pt x="5600700" y="38100"/>
                </a:cubicBezTo>
                <a:lnTo>
                  <a:pt x="5600700" y="3867164"/>
                </a:lnTo>
                <a:cubicBezTo>
                  <a:pt x="5600700" y="3909241"/>
                  <a:pt x="5566591" y="3943350"/>
                  <a:pt x="5524514" y="3943350"/>
                </a:cubicBezTo>
                <a:lnTo>
                  <a:pt x="76186" y="3943350"/>
                </a:lnTo>
                <a:cubicBezTo>
                  <a:pt x="34109" y="3943350"/>
                  <a:pt x="0" y="3909241"/>
                  <a:pt x="0" y="3867164"/>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22" name="Shape 20"/>
          <p:cNvSpPr/>
          <p:nvPr/>
        </p:nvSpPr>
        <p:spPr>
          <a:xfrm>
            <a:off x="62103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22C55E"/>
          </a:solidFill>
          <a:ln/>
        </p:spPr>
      </p:sp>
      <p:sp>
        <p:nvSpPr>
          <p:cNvPr id="23" name="Text 21"/>
          <p:cNvSpPr/>
          <p:nvPr/>
        </p:nvSpPr>
        <p:spPr>
          <a:xfrm>
            <a:off x="64008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What Was Learned</a:t>
            </a:r>
            <a:endParaRPr lang="en-US" sz="1600" dirty="0"/>
          </a:p>
        </p:txBody>
      </p:sp>
      <p:sp>
        <p:nvSpPr>
          <p:cNvPr id="24" name="Shape 22"/>
          <p:cNvSpPr/>
          <p:nvPr/>
        </p:nvSpPr>
        <p:spPr>
          <a:xfrm>
            <a:off x="6408964" y="2027464"/>
            <a:ext cx="5207454" cy="1064079"/>
          </a:xfrm>
          <a:custGeom>
            <a:avLst/>
            <a:gdLst/>
            <a:ahLst/>
            <a:cxnLst/>
            <a:rect l="l" t="t" r="r" b="b"/>
            <a:pathLst>
              <a:path w="5207454" h="1064079">
                <a:moveTo>
                  <a:pt x="76199" y="0"/>
                </a:moveTo>
                <a:lnTo>
                  <a:pt x="5131255" y="0"/>
                </a:lnTo>
                <a:cubicBezTo>
                  <a:pt x="5173338" y="0"/>
                  <a:pt x="5207454" y="34115"/>
                  <a:pt x="5207454" y="76199"/>
                </a:cubicBezTo>
                <a:lnTo>
                  <a:pt x="5207454" y="987880"/>
                </a:lnTo>
                <a:cubicBezTo>
                  <a:pt x="5207454" y="1029963"/>
                  <a:pt x="5173338" y="1064079"/>
                  <a:pt x="5131255" y="1064079"/>
                </a:cubicBezTo>
                <a:lnTo>
                  <a:pt x="76199" y="1064079"/>
                </a:lnTo>
                <a:cubicBezTo>
                  <a:pt x="34143" y="1064079"/>
                  <a:pt x="0" y="1029935"/>
                  <a:pt x="0" y="987880"/>
                </a:cubicBezTo>
                <a:lnTo>
                  <a:pt x="0" y="76199"/>
                </a:lnTo>
                <a:cubicBezTo>
                  <a:pt x="0" y="34115"/>
                  <a:pt x="34115" y="0"/>
                  <a:pt x="76199" y="0"/>
                </a:cubicBezTo>
                <a:close/>
              </a:path>
            </a:pathLst>
          </a:custGeom>
          <a:solidFill>
            <a:srgbClr val="22C55E">
              <a:alpha val="10196"/>
            </a:srgbClr>
          </a:solidFill>
          <a:ln w="21771">
            <a:solidFill>
              <a:srgbClr val="22C55E"/>
            </a:solidFill>
            <a:prstDash val="solid"/>
          </a:ln>
        </p:spPr>
      </p:sp>
      <p:sp>
        <p:nvSpPr>
          <p:cNvPr id="25" name="Text 23"/>
          <p:cNvSpPr/>
          <p:nvPr/>
        </p:nvSpPr>
        <p:spPr>
          <a:xfrm>
            <a:off x="6569529" y="2188034"/>
            <a:ext cx="4962525" cy="742950"/>
          </a:xfrm>
          <a:prstGeom prst="rect">
            <a:avLst/>
          </a:prstGeom>
          <a:noFill/>
          <a:ln/>
        </p:spPr>
        <p:txBody>
          <a:bodyPr wrap="square" lIns="0" tIns="0" rIns="0" bIns="0" rtlCol="0" anchor="ctr"/>
          <a:lstStyle/>
          <a:p>
            <a:pPr>
              <a:lnSpc>
                <a:spcPct val="140000"/>
              </a:lnSpc>
            </a:pPr>
            <a:r>
              <a:rPr lang="en-US" sz="1200" b="1" dirty="0">
                <a:solidFill>
                  <a:srgbClr val="1F2937"/>
                </a:solidFill>
                <a:latin typeface="Sorts Mill Goudy" pitchFamily="34" charset="0"/>
                <a:ea typeface="Sorts Mill Goudy" pitchFamily="34" charset="-122"/>
                <a:cs typeface="Sorts Mill Goudy" pitchFamily="34" charset="-120"/>
              </a:rPr>
              <a:t>Key Achievement:</a:t>
            </a:r>
            <a:r>
              <a:rPr lang="en-US" sz="1200" dirty="0">
                <a:solidFill>
                  <a:srgbClr val="1F2937"/>
                </a:solidFill>
                <a:latin typeface="Sorts Mill Goudy" pitchFamily="34" charset="0"/>
                <a:ea typeface="Sorts Mill Goudy" pitchFamily="34" charset="-122"/>
                <a:cs typeface="Sorts Mill Goudy" pitchFamily="34" charset="-120"/>
              </a:rPr>
              <a:t> Successfully implemented </a:t>
            </a:r>
            <a:r>
              <a:rPr lang="en-US" sz="1200" b="1" dirty="0">
                <a:solidFill>
                  <a:srgbClr val="1F2937"/>
                </a:solidFill>
                <a:latin typeface="Sorts Mill Goudy" pitchFamily="34" charset="0"/>
                <a:ea typeface="Sorts Mill Goudy" pitchFamily="34" charset="-122"/>
                <a:cs typeface="Sorts Mill Goudy" pitchFamily="34" charset="-120"/>
              </a:rPr>
              <a:t>Dynamic Device Allocation</a:t>
            </a:r>
            <a:r>
              <a:rPr lang="en-US" sz="1200" dirty="0">
                <a:solidFill>
                  <a:srgbClr val="1F2937"/>
                </a:solidFill>
                <a:latin typeface="Sorts Mill Goudy" pitchFamily="34" charset="0"/>
                <a:ea typeface="Sorts Mill Goudy" pitchFamily="34" charset="-122"/>
                <a:cs typeface="Sorts Mill Goudy" pitchFamily="34" charset="-120"/>
              </a:rPr>
              <a:t>, splitting workloads between CPU and GPU to manage VRAM constraints and avoid CUDA OOM errors.</a:t>
            </a:r>
            <a:endParaRPr lang="en-US" sz="1600" dirty="0"/>
          </a:p>
        </p:txBody>
      </p:sp>
      <p:sp>
        <p:nvSpPr>
          <p:cNvPr id="26" name="Shape 24"/>
          <p:cNvSpPr/>
          <p:nvPr/>
        </p:nvSpPr>
        <p:spPr>
          <a:xfrm>
            <a:off x="6400800" y="3252118"/>
            <a:ext cx="5219700" cy="1143000"/>
          </a:xfrm>
          <a:custGeom>
            <a:avLst/>
            <a:gdLst/>
            <a:ahLst/>
            <a:cxnLst/>
            <a:rect l="l" t="t" r="r" b="b"/>
            <a:pathLst>
              <a:path w="5219700" h="1143000">
                <a:moveTo>
                  <a:pt x="76204" y="0"/>
                </a:moveTo>
                <a:lnTo>
                  <a:pt x="5143496" y="0"/>
                </a:lnTo>
                <a:cubicBezTo>
                  <a:pt x="5185582" y="0"/>
                  <a:pt x="5219700" y="34118"/>
                  <a:pt x="5219700" y="76204"/>
                </a:cubicBezTo>
                <a:lnTo>
                  <a:pt x="5219700" y="1066796"/>
                </a:lnTo>
                <a:cubicBezTo>
                  <a:pt x="5219700" y="1108882"/>
                  <a:pt x="5185582" y="1143000"/>
                  <a:pt x="5143496" y="1143000"/>
                </a:cubicBezTo>
                <a:lnTo>
                  <a:pt x="76204" y="1143000"/>
                </a:lnTo>
                <a:cubicBezTo>
                  <a:pt x="34118" y="1143000"/>
                  <a:pt x="0" y="1108882"/>
                  <a:pt x="0" y="1066796"/>
                </a:cubicBezTo>
                <a:lnTo>
                  <a:pt x="0" y="76204"/>
                </a:lnTo>
                <a:cubicBezTo>
                  <a:pt x="0" y="34146"/>
                  <a:pt x="34146" y="0"/>
                  <a:pt x="76204" y="0"/>
                </a:cubicBezTo>
                <a:close/>
              </a:path>
            </a:pathLst>
          </a:custGeom>
          <a:solidFill>
            <a:srgbClr val="3B82F6">
              <a:alpha val="5098"/>
            </a:srgbClr>
          </a:solidFill>
          <a:ln/>
        </p:spPr>
      </p:sp>
      <p:sp>
        <p:nvSpPr>
          <p:cNvPr id="27" name="Text 25"/>
          <p:cNvSpPr/>
          <p:nvPr/>
        </p:nvSpPr>
        <p:spPr>
          <a:xfrm>
            <a:off x="6515101" y="3366418"/>
            <a:ext cx="5067300" cy="228600"/>
          </a:xfrm>
          <a:prstGeom prst="rect">
            <a:avLst/>
          </a:prstGeom>
          <a:noFill/>
          <a:ln/>
        </p:spPr>
        <p:txBody>
          <a:bodyPr wrap="square" lIns="0" tIns="0" rIns="0" bIns="0" rtlCol="0" anchor="ctr"/>
          <a:lstStyle/>
          <a:p>
            <a:pPr>
              <a:lnSpc>
                <a:spcPct val="130000"/>
              </a:lnSpc>
            </a:pPr>
            <a:r>
              <a:rPr lang="en-US" sz="1200" b="1" dirty="0">
                <a:solidFill>
                  <a:srgbClr val="3B82F6"/>
                </a:solidFill>
                <a:latin typeface="Sorts Mill Goudy" pitchFamily="34" charset="0"/>
                <a:ea typeface="Sorts Mill Goudy" pitchFamily="34" charset="-122"/>
                <a:cs typeface="Sorts Mill Goudy" pitchFamily="34" charset="-120"/>
              </a:rPr>
              <a:t>Technical Skills Gained</a:t>
            </a:r>
            <a:endParaRPr lang="en-US" sz="1600" dirty="0"/>
          </a:p>
        </p:txBody>
      </p:sp>
      <p:sp>
        <p:nvSpPr>
          <p:cNvPr id="28" name="Text 26"/>
          <p:cNvSpPr/>
          <p:nvPr/>
        </p:nvSpPr>
        <p:spPr>
          <a:xfrm>
            <a:off x="6515101" y="36331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Hardware optimization strategies</a:t>
            </a:r>
            <a:endParaRPr lang="en-US" sz="1600" dirty="0"/>
          </a:p>
        </p:txBody>
      </p:sp>
      <p:sp>
        <p:nvSpPr>
          <p:cNvPr id="29" name="Text 27"/>
          <p:cNvSpPr/>
          <p:nvPr/>
        </p:nvSpPr>
        <p:spPr>
          <a:xfrm>
            <a:off x="6515101" y="38617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Memory profiling and management</a:t>
            </a:r>
            <a:endParaRPr lang="en-US" sz="1600" dirty="0"/>
          </a:p>
        </p:txBody>
      </p:sp>
      <p:sp>
        <p:nvSpPr>
          <p:cNvPr id="30" name="Text 28"/>
          <p:cNvSpPr/>
          <p:nvPr/>
        </p:nvSpPr>
        <p:spPr>
          <a:xfrm>
            <a:off x="6515101" y="40903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Multi-device model deployment</a:t>
            </a:r>
            <a:endParaRPr lang="en-US" sz="1600" dirty="0"/>
          </a:p>
        </p:txBody>
      </p:sp>
      <p:sp>
        <p:nvSpPr>
          <p:cNvPr id="31" name="Shape 29"/>
          <p:cNvSpPr/>
          <p:nvPr/>
        </p:nvSpPr>
        <p:spPr>
          <a:xfrm>
            <a:off x="400050" y="55245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32" name="Shape 30"/>
          <p:cNvSpPr/>
          <p:nvPr/>
        </p:nvSpPr>
        <p:spPr>
          <a:xfrm>
            <a:off x="400050" y="55245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33" name="Text 31"/>
          <p:cNvSpPr/>
          <p:nvPr/>
        </p:nvSpPr>
        <p:spPr>
          <a:xfrm>
            <a:off x="571500" y="56769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Understanding hardware constraints is as critical as algorithm design. Production systems require thinking about resource allocation, not just model accuracy. The transition from academic experimentation to production engineering taught the importance of infrastructure awareness in AI system deployment.</a:t>
            </a:r>
            <a:endParaRPr lang="en-US" sz="1600" dirty="0"/>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64757" y="364757"/>
            <a:ext cx="11526319" cy="182378"/>
          </a:xfrm>
          <a:prstGeom prst="rect">
            <a:avLst/>
          </a:prstGeom>
          <a:noFill/>
          <a:ln/>
        </p:spPr>
        <p:txBody>
          <a:bodyPr wrap="square" lIns="0" tIns="0" rIns="0" bIns="0" rtlCol="0" anchor="ctr"/>
          <a:lstStyle/>
          <a:p>
            <a:pPr>
              <a:lnSpc>
                <a:spcPct val="120000"/>
              </a:lnSpc>
            </a:pPr>
            <a:r>
              <a:rPr lang="en-US" sz="1005" b="1" kern="0" spc="50" dirty="0">
                <a:solidFill>
                  <a:srgbClr val="8B0000"/>
                </a:solidFill>
                <a:latin typeface="Sorts Mill Goudy" pitchFamily="34" charset="0"/>
                <a:ea typeface="Sorts Mill Goudy" pitchFamily="34" charset="-122"/>
                <a:cs typeface="Sorts Mill Goudy" pitchFamily="34" charset="-120"/>
              </a:rPr>
              <a:t>6.2 LESSON 2</a:t>
            </a:r>
            <a:endParaRPr lang="en-US" sz="1600" dirty="0"/>
          </a:p>
        </p:txBody>
      </p:sp>
      <p:sp>
        <p:nvSpPr>
          <p:cNvPr id="3" name="Text 1"/>
          <p:cNvSpPr/>
          <p:nvPr/>
        </p:nvSpPr>
        <p:spPr>
          <a:xfrm>
            <a:off x="364757" y="620087"/>
            <a:ext cx="11626627" cy="364757"/>
          </a:xfrm>
          <a:prstGeom prst="rect">
            <a:avLst/>
          </a:prstGeom>
          <a:noFill/>
          <a:ln/>
        </p:spPr>
        <p:txBody>
          <a:bodyPr wrap="square" lIns="0" tIns="0" rIns="0" bIns="0" rtlCol="0" anchor="ctr"/>
          <a:lstStyle/>
          <a:p>
            <a:pPr>
              <a:lnSpc>
                <a:spcPct val="90000"/>
              </a:lnSpc>
            </a:pPr>
            <a:r>
              <a:rPr lang="en-US" sz="2585" b="1" dirty="0">
                <a:solidFill>
                  <a:srgbClr val="1F2937"/>
                </a:solidFill>
                <a:latin typeface="Sorts Mill Goudy" pitchFamily="34" charset="0"/>
                <a:ea typeface="Sorts Mill Goudy" pitchFamily="34" charset="-122"/>
                <a:cs typeface="Sorts Mill Goudy" pitchFamily="34" charset="-120"/>
              </a:rPr>
              <a:t>Production Data Persistence</a:t>
            </a:r>
            <a:endParaRPr lang="en-US" sz="1600" dirty="0"/>
          </a:p>
        </p:txBody>
      </p:sp>
      <p:sp>
        <p:nvSpPr>
          <p:cNvPr id="4" name="Shape 2"/>
          <p:cNvSpPr/>
          <p:nvPr/>
        </p:nvSpPr>
        <p:spPr>
          <a:xfrm>
            <a:off x="364757" y="1094271"/>
            <a:ext cx="875417" cy="36476"/>
          </a:xfrm>
          <a:custGeom>
            <a:avLst/>
            <a:gdLst/>
            <a:ahLst/>
            <a:cxnLst/>
            <a:rect l="l" t="t" r="r" b="b"/>
            <a:pathLst>
              <a:path w="875417" h="36476">
                <a:moveTo>
                  <a:pt x="0" y="0"/>
                </a:moveTo>
                <a:lnTo>
                  <a:pt x="875417" y="0"/>
                </a:lnTo>
                <a:lnTo>
                  <a:pt x="875417" y="36476"/>
                </a:lnTo>
                <a:lnTo>
                  <a:pt x="0" y="36476"/>
                </a:lnTo>
                <a:lnTo>
                  <a:pt x="0" y="0"/>
                </a:lnTo>
                <a:close/>
              </a:path>
            </a:pathLst>
          </a:custGeom>
          <a:solidFill>
            <a:srgbClr val="8B0000"/>
          </a:solidFill>
          <a:ln/>
        </p:spPr>
      </p:sp>
      <p:sp>
        <p:nvSpPr>
          <p:cNvPr id="5" name="Shape 3"/>
          <p:cNvSpPr/>
          <p:nvPr/>
        </p:nvSpPr>
        <p:spPr>
          <a:xfrm>
            <a:off x="364757" y="1331363"/>
            <a:ext cx="5617257" cy="4212942"/>
          </a:xfrm>
          <a:custGeom>
            <a:avLst/>
            <a:gdLst/>
            <a:ahLst/>
            <a:cxnLst/>
            <a:rect l="l" t="t" r="r" b="b"/>
            <a:pathLst>
              <a:path w="5617257" h="4212942">
                <a:moveTo>
                  <a:pt x="36476" y="0"/>
                </a:moveTo>
                <a:lnTo>
                  <a:pt x="5580781" y="0"/>
                </a:lnTo>
                <a:cubicBezTo>
                  <a:pt x="5600926" y="0"/>
                  <a:pt x="5617257" y="16331"/>
                  <a:pt x="5617257" y="36476"/>
                </a:cubicBezTo>
                <a:lnTo>
                  <a:pt x="5617257" y="4139974"/>
                </a:lnTo>
                <a:cubicBezTo>
                  <a:pt x="5617257" y="4180273"/>
                  <a:pt x="5584588" y="4212942"/>
                  <a:pt x="5544288" y="4212942"/>
                </a:cubicBezTo>
                <a:lnTo>
                  <a:pt x="72968" y="4212942"/>
                </a:lnTo>
                <a:cubicBezTo>
                  <a:pt x="32669" y="4212942"/>
                  <a:pt x="0" y="4180273"/>
                  <a:pt x="0" y="4139974"/>
                </a:cubicBezTo>
                <a:lnTo>
                  <a:pt x="0" y="36476"/>
                </a:lnTo>
                <a:cubicBezTo>
                  <a:pt x="0" y="16331"/>
                  <a:pt x="16331" y="0"/>
                  <a:pt x="36476" y="0"/>
                </a:cubicBezTo>
                <a:close/>
              </a:path>
            </a:pathLst>
          </a:custGeom>
          <a:solidFill>
            <a:srgbClr val="FFFFFF"/>
          </a:solidFill>
          <a:ln/>
          <a:effectLst>
            <a:outerShdw blurRad="136784" dist="91189" dir="5400000" algn="bl" rotWithShape="0">
              <a:srgbClr val="000000">
                <a:alpha val="10196"/>
              </a:srgbClr>
            </a:outerShdw>
          </a:effectLst>
        </p:spPr>
      </p:sp>
      <p:sp>
        <p:nvSpPr>
          <p:cNvPr id="6" name="Shape 4"/>
          <p:cNvSpPr/>
          <p:nvPr/>
        </p:nvSpPr>
        <p:spPr>
          <a:xfrm>
            <a:off x="364757" y="1331363"/>
            <a:ext cx="5617257" cy="36476"/>
          </a:xfrm>
          <a:custGeom>
            <a:avLst/>
            <a:gdLst/>
            <a:ahLst/>
            <a:cxnLst/>
            <a:rect l="l" t="t" r="r" b="b"/>
            <a:pathLst>
              <a:path w="5617257" h="36476">
                <a:moveTo>
                  <a:pt x="36476" y="0"/>
                </a:moveTo>
                <a:lnTo>
                  <a:pt x="5580781" y="0"/>
                </a:lnTo>
                <a:cubicBezTo>
                  <a:pt x="5600926" y="0"/>
                  <a:pt x="5617257" y="16331"/>
                  <a:pt x="5617257" y="36476"/>
                </a:cubicBezTo>
                <a:lnTo>
                  <a:pt x="5617257" y="36476"/>
                </a:lnTo>
                <a:lnTo>
                  <a:pt x="0" y="36476"/>
                </a:lnTo>
                <a:lnTo>
                  <a:pt x="0" y="36476"/>
                </a:lnTo>
                <a:cubicBezTo>
                  <a:pt x="0" y="16331"/>
                  <a:pt x="16331" y="0"/>
                  <a:pt x="36476" y="0"/>
                </a:cubicBezTo>
                <a:close/>
              </a:path>
            </a:pathLst>
          </a:custGeom>
          <a:solidFill>
            <a:srgbClr val="8B0000"/>
          </a:solidFill>
          <a:ln/>
        </p:spPr>
      </p:sp>
      <p:sp>
        <p:nvSpPr>
          <p:cNvPr id="7" name="Text 5"/>
          <p:cNvSpPr/>
          <p:nvPr/>
        </p:nvSpPr>
        <p:spPr>
          <a:xfrm>
            <a:off x="547135" y="1531979"/>
            <a:ext cx="5343689" cy="255330"/>
          </a:xfrm>
          <a:prstGeom prst="rect">
            <a:avLst/>
          </a:prstGeom>
          <a:noFill/>
          <a:ln/>
        </p:spPr>
        <p:txBody>
          <a:bodyPr wrap="square" lIns="0" tIns="0" rIns="0" bIns="0" rtlCol="0" anchor="ctr"/>
          <a:lstStyle/>
          <a:p>
            <a:pPr>
              <a:lnSpc>
                <a:spcPct val="120000"/>
              </a:lnSpc>
            </a:pPr>
            <a:r>
              <a:rPr lang="en-US" sz="1436" b="1" dirty="0">
                <a:solidFill>
                  <a:srgbClr val="1F2937"/>
                </a:solidFill>
                <a:latin typeface="Sorts Mill Goudy" pitchFamily="34" charset="0"/>
                <a:ea typeface="Sorts Mill Goudy" pitchFamily="34" charset="-122"/>
                <a:cs typeface="Sorts Mill Goudy" pitchFamily="34" charset="-120"/>
              </a:rPr>
              <a:t>The Shift</a:t>
            </a:r>
            <a:endParaRPr lang="en-US" sz="1600" dirty="0"/>
          </a:p>
        </p:txBody>
      </p:sp>
      <p:sp>
        <p:nvSpPr>
          <p:cNvPr id="8" name="Text 6"/>
          <p:cNvSpPr/>
          <p:nvPr/>
        </p:nvSpPr>
        <p:spPr>
          <a:xfrm>
            <a:off x="547135" y="1933212"/>
            <a:ext cx="5325451" cy="474184"/>
          </a:xfrm>
          <a:prstGeom prst="rect">
            <a:avLst/>
          </a:prstGeom>
          <a:noFill/>
          <a:ln/>
        </p:spPr>
        <p:txBody>
          <a:bodyPr wrap="square" lIns="0" tIns="0" rIns="0" bIns="0" rtlCol="0" anchor="ctr"/>
          <a:lstStyle/>
          <a:p>
            <a:pPr>
              <a:lnSpc>
                <a:spcPct val="140000"/>
              </a:lnSpc>
            </a:pPr>
            <a:r>
              <a:rPr lang="en-US" sz="1149" dirty="0">
                <a:solidFill>
                  <a:srgbClr val="1F2937"/>
                </a:solidFill>
                <a:latin typeface="Sorts Mill Goudy" pitchFamily="34" charset="0"/>
                <a:ea typeface="Sorts Mill Goudy" pitchFamily="34" charset="-122"/>
                <a:cs typeface="Sorts Mill Goudy" pitchFamily="34" charset="-120"/>
              </a:rPr>
              <a:t>Moving from </a:t>
            </a:r>
            <a:r>
              <a:rPr lang="en-US" sz="1149" b="1" dirty="0">
                <a:solidFill>
                  <a:srgbClr val="1F2937"/>
                </a:solidFill>
                <a:latin typeface="Sorts Mill Goudy" pitchFamily="34" charset="0"/>
                <a:ea typeface="Sorts Mill Goudy" pitchFamily="34" charset="-122"/>
                <a:cs typeface="Sorts Mill Goudy" pitchFamily="34" charset="-120"/>
              </a:rPr>
              <a:t>standard flat-file exports</a:t>
            </a:r>
            <a:r>
              <a:rPr lang="en-US" sz="1149" dirty="0">
                <a:solidFill>
                  <a:srgbClr val="1F2937"/>
                </a:solidFill>
                <a:latin typeface="Sorts Mill Goudy" pitchFamily="34" charset="0"/>
                <a:ea typeface="Sorts Mill Goudy" pitchFamily="34" charset="-122"/>
                <a:cs typeface="Sorts Mill Goudy" pitchFamily="34" charset="-120"/>
              </a:rPr>
              <a:t> (write-once, risk of data loss) to a </a:t>
            </a:r>
            <a:r>
              <a:rPr lang="en-US" sz="1149" b="1" dirty="0">
                <a:solidFill>
                  <a:srgbClr val="1F2937"/>
                </a:solidFill>
                <a:latin typeface="Sorts Mill Goudy" pitchFamily="34" charset="0"/>
                <a:ea typeface="Sorts Mill Goudy" pitchFamily="34" charset="-122"/>
                <a:cs typeface="Sorts Mill Goudy" pitchFamily="34" charset="-120"/>
              </a:rPr>
              <a:t>Persistence Pattern</a:t>
            </a:r>
            <a:r>
              <a:rPr lang="en-US" sz="1149" dirty="0">
                <a:solidFill>
                  <a:srgbClr val="1F2937"/>
                </a:solidFill>
                <a:latin typeface="Sorts Mill Goudy" pitchFamily="34" charset="0"/>
                <a:ea typeface="Sorts Mill Goudy" pitchFamily="34" charset="-122"/>
                <a:cs typeface="Sorts Mill Goudy" pitchFamily="34" charset="-120"/>
              </a:rPr>
              <a:t> (Load-Update-Save).</a:t>
            </a:r>
            <a:endParaRPr lang="en-US" sz="1600" dirty="0"/>
          </a:p>
        </p:txBody>
      </p:sp>
      <p:sp>
        <p:nvSpPr>
          <p:cNvPr id="9" name="Shape 7"/>
          <p:cNvSpPr/>
          <p:nvPr/>
        </p:nvSpPr>
        <p:spPr>
          <a:xfrm>
            <a:off x="565373" y="2553298"/>
            <a:ext cx="5234262" cy="1349601"/>
          </a:xfrm>
          <a:custGeom>
            <a:avLst/>
            <a:gdLst/>
            <a:ahLst/>
            <a:cxnLst/>
            <a:rect l="l" t="t" r="r" b="b"/>
            <a:pathLst>
              <a:path w="5234262" h="1349601">
                <a:moveTo>
                  <a:pt x="36476" y="0"/>
                </a:moveTo>
                <a:lnTo>
                  <a:pt x="5161316" y="0"/>
                </a:lnTo>
                <a:cubicBezTo>
                  <a:pt x="5201603" y="0"/>
                  <a:pt x="5234262" y="32659"/>
                  <a:pt x="5234262" y="72946"/>
                </a:cubicBezTo>
                <a:lnTo>
                  <a:pt x="5234262" y="1276655"/>
                </a:lnTo>
                <a:cubicBezTo>
                  <a:pt x="5234262" y="1316942"/>
                  <a:pt x="5201603" y="1349601"/>
                  <a:pt x="5161316" y="1349601"/>
                </a:cubicBezTo>
                <a:lnTo>
                  <a:pt x="36476" y="1349601"/>
                </a:lnTo>
                <a:cubicBezTo>
                  <a:pt x="16331" y="1349601"/>
                  <a:pt x="0" y="1333270"/>
                  <a:pt x="0" y="1313125"/>
                </a:cubicBezTo>
                <a:lnTo>
                  <a:pt x="0" y="36476"/>
                </a:lnTo>
                <a:cubicBezTo>
                  <a:pt x="0" y="16331"/>
                  <a:pt x="16331" y="0"/>
                  <a:pt x="36476" y="0"/>
                </a:cubicBezTo>
                <a:close/>
              </a:path>
            </a:pathLst>
          </a:custGeom>
          <a:solidFill>
            <a:srgbClr val="8B0000">
              <a:alpha val="5098"/>
            </a:srgbClr>
          </a:solidFill>
          <a:ln/>
        </p:spPr>
      </p:sp>
      <p:sp>
        <p:nvSpPr>
          <p:cNvPr id="10" name="Shape 8"/>
          <p:cNvSpPr/>
          <p:nvPr/>
        </p:nvSpPr>
        <p:spPr>
          <a:xfrm>
            <a:off x="565373" y="2553298"/>
            <a:ext cx="36476" cy="1349601"/>
          </a:xfrm>
          <a:custGeom>
            <a:avLst/>
            <a:gdLst/>
            <a:ahLst/>
            <a:cxnLst/>
            <a:rect l="l" t="t" r="r" b="b"/>
            <a:pathLst>
              <a:path w="36476" h="1349601">
                <a:moveTo>
                  <a:pt x="36476" y="0"/>
                </a:moveTo>
                <a:lnTo>
                  <a:pt x="36476" y="0"/>
                </a:lnTo>
                <a:lnTo>
                  <a:pt x="36476" y="1349601"/>
                </a:lnTo>
                <a:lnTo>
                  <a:pt x="36476" y="1349601"/>
                </a:lnTo>
                <a:cubicBezTo>
                  <a:pt x="16331" y="1349601"/>
                  <a:pt x="0" y="1333270"/>
                  <a:pt x="0" y="1313125"/>
                </a:cubicBezTo>
                <a:lnTo>
                  <a:pt x="0" y="36476"/>
                </a:lnTo>
                <a:cubicBezTo>
                  <a:pt x="0" y="16331"/>
                  <a:pt x="16331" y="0"/>
                  <a:pt x="36476" y="0"/>
                </a:cubicBezTo>
                <a:close/>
              </a:path>
            </a:pathLst>
          </a:custGeom>
          <a:solidFill>
            <a:srgbClr val="8B0000"/>
          </a:solidFill>
          <a:ln/>
        </p:spPr>
      </p:sp>
      <p:sp>
        <p:nvSpPr>
          <p:cNvPr id="11" name="Text 9"/>
          <p:cNvSpPr/>
          <p:nvPr/>
        </p:nvSpPr>
        <p:spPr>
          <a:xfrm>
            <a:off x="693038" y="2662726"/>
            <a:ext cx="5070121" cy="218854"/>
          </a:xfrm>
          <a:prstGeom prst="rect">
            <a:avLst/>
          </a:prstGeom>
          <a:noFill/>
          <a:ln/>
        </p:spPr>
        <p:txBody>
          <a:bodyPr wrap="square" lIns="0" tIns="0" rIns="0" bIns="0" rtlCol="0" anchor="ctr"/>
          <a:lstStyle/>
          <a:p>
            <a:pPr>
              <a:lnSpc>
                <a:spcPct val="130000"/>
              </a:lnSpc>
            </a:pPr>
            <a:r>
              <a:rPr lang="en-US" sz="1149" b="1" dirty="0">
                <a:solidFill>
                  <a:srgbClr val="8B0000"/>
                </a:solidFill>
                <a:latin typeface="Sorts Mill Goudy" pitchFamily="34" charset="0"/>
                <a:ea typeface="Sorts Mill Goudy" pitchFamily="34" charset="-122"/>
                <a:cs typeface="Sorts Mill Goudy" pitchFamily="34" charset="-120"/>
              </a:rPr>
              <a:t>Research Prototypes</a:t>
            </a:r>
            <a:endParaRPr lang="en-US" sz="1600" dirty="0"/>
          </a:p>
        </p:txBody>
      </p:sp>
      <p:sp>
        <p:nvSpPr>
          <p:cNvPr id="12" name="Text 10"/>
          <p:cNvSpPr/>
          <p:nvPr/>
        </p:nvSpPr>
        <p:spPr>
          <a:xfrm>
            <a:off x="693038" y="2954531"/>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Focus on results, ignore failure modes</a:t>
            </a:r>
            <a:endParaRPr lang="en-US" sz="1600" dirty="0"/>
          </a:p>
        </p:txBody>
      </p:sp>
      <p:sp>
        <p:nvSpPr>
          <p:cNvPr id="13" name="Text 11"/>
          <p:cNvSpPr/>
          <p:nvPr/>
        </p:nvSpPr>
        <p:spPr>
          <a:xfrm>
            <a:off x="693038" y="3173385"/>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Single write operation</a:t>
            </a:r>
            <a:endParaRPr lang="en-US" sz="1600" dirty="0"/>
          </a:p>
        </p:txBody>
      </p:sp>
      <p:sp>
        <p:nvSpPr>
          <p:cNvPr id="14" name="Text 12"/>
          <p:cNvSpPr/>
          <p:nvPr/>
        </p:nvSpPr>
        <p:spPr>
          <a:xfrm>
            <a:off x="693038" y="3392239"/>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Crash = total data loss</a:t>
            </a:r>
            <a:endParaRPr lang="en-US" sz="1600" dirty="0"/>
          </a:p>
        </p:txBody>
      </p:sp>
      <p:sp>
        <p:nvSpPr>
          <p:cNvPr id="15" name="Text 13"/>
          <p:cNvSpPr/>
          <p:nvPr/>
        </p:nvSpPr>
        <p:spPr>
          <a:xfrm>
            <a:off x="693038" y="3611093"/>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Non-resumable processing</a:t>
            </a:r>
            <a:endParaRPr lang="en-US" sz="1600" dirty="0"/>
          </a:p>
        </p:txBody>
      </p:sp>
      <p:sp>
        <p:nvSpPr>
          <p:cNvPr id="16" name="Shape 14"/>
          <p:cNvSpPr/>
          <p:nvPr/>
        </p:nvSpPr>
        <p:spPr>
          <a:xfrm>
            <a:off x="565373" y="4012326"/>
            <a:ext cx="5234262" cy="1349601"/>
          </a:xfrm>
          <a:custGeom>
            <a:avLst/>
            <a:gdLst/>
            <a:ahLst/>
            <a:cxnLst/>
            <a:rect l="l" t="t" r="r" b="b"/>
            <a:pathLst>
              <a:path w="5234262" h="1349601">
                <a:moveTo>
                  <a:pt x="36476" y="0"/>
                </a:moveTo>
                <a:lnTo>
                  <a:pt x="5161316" y="0"/>
                </a:lnTo>
                <a:cubicBezTo>
                  <a:pt x="5201603" y="0"/>
                  <a:pt x="5234262" y="32659"/>
                  <a:pt x="5234262" y="72946"/>
                </a:cubicBezTo>
                <a:lnTo>
                  <a:pt x="5234262" y="1276655"/>
                </a:lnTo>
                <a:cubicBezTo>
                  <a:pt x="5234262" y="1316942"/>
                  <a:pt x="5201603" y="1349601"/>
                  <a:pt x="5161316" y="1349601"/>
                </a:cubicBezTo>
                <a:lnTo>
                  <a:pt x="36476" y="1349601"/>
                </a:lnTo>
                <a:cubicBezTo>
                  <a:pt x="16331" y="1349601"/>
                  <a:pt x="0" y="1333270"/>
                  <a:pt x="0" y="1313125"/>
                </a:cubicBezTo>
                <a:lnTo>
                  <a:pt x="0" y="36476"/>
                </a:lnTo>
                <a:cubicBezTo>
                  <a:pt x="0" y="16331"/>
                  <a:pt x="16331" y="0"/>
                  <a:pt x="36476" y="0"/>
                </a:cubicBezTo>
                <a:close/>
              </a:path>
            </a:pathLst>
          </a:custGeom>
          <a:solidFill>
            <a:srgbClr val="22C55E">
              <a:alpha val="5098"/>
            </a:srgbClr>
          </a:solidFill>
          <a:ln/>
        </p:spPr>
      </p:sp>
      <p:sp>
        <p:nvSpPr>
          <p:cNvPr id="17" name="Shape 15"/>
          <p:cNvSpPr/>
          <p:nvPr/>
        </p:nvSpPr>
        <p:spPr>
          <a:xfrm>
            <a:off x="565373" y="4012326"/>
            <a:ext cx="36476" cy="1349601"/>
          </a:xfrm>
          <a:custGeom>
            <a:avLst/>
            <a:gdLst/>
            <a:ahLst/>
            <a:cxnLst/>
            <a:rect l="l" t="t" r="r" b="b"/>
            <a:pathLst>
              <a:path w="36476" h="1349601">
                <a:moveTo>
                  <a:pt x="36476" y="0"/>
                </a:moveTo>
                <a:lnTo>
                  <a:pt x="36476" y="0"/>
                </a:lnTo>
                <a:lnTo>
                  <a:pt x="36476" y="1349601"/>
                </a:lnTo>
                <a:lnTo>
                  <a:pt x="36476" y="1349601"/>
                </a:lnTo>
                <a:cubicBezTo>
                  <a:pt x="16331" y="1349601"/>
                  <a:pt x="0" y="1333270"/>
                  <a:pt x="0" y="1313125"/>
                </a:cubicBezTo>
                <a:lnTo>
                  <a:pt x="0" y="36476"/>
                </a:lnTo>
                <a:cubicBezTo>
                  <a:pt x="0" y="16331"/>
                  <a:pt x="16331" y="0"/>
                  <a:pt x="36476" y="0"/>
                </a:cubicBezTo>
                <a:close/>
              </a:path>
            </a:pathLst>
          </a:custGeom>
          <a:solidFill>
            <a:srgbClr val="22C55E"/>
          </a:solidFill>
          <a:ln/>
        </p:spPr>
      </p:sp>
      <p:sp>
        <p:nvSpPr>
          <p:cNvPr id="18" name="Text 16"/>
          <p:cNvSpPr/>
          <p:nvPr/>
        </p:nvSpPr>
        <p:spPr>
          <a:xfrm>
            <a:off x="693038" y="4121753"/>
            <a:ext cx="5070121" cy="218854"/>
          </a:xfrm>
          <a:prstGeom prst="rect">
            <a:avLst/>
          </a:prstGeom>
          <a:noFill/>
          <a:ln/>
        </p:spPr>
        <p:txBody>
          <a:bodyPr wrap="square" lIns="0" tIns="0" rIns="0" bIns="0" rtlCol="0" anchor="ctr"/>
          <a:lstStyle/>
          <a:p>
            <a:pPr>
              <a:lnSpc>
                <a:spcPct val="130000"/>
              </a:lnSpc>
            </a:pPr>
            <a:r>
              <a:rPr lang="en-US" sz="1149" b="1" dirty="0">
                <a:solidFill>
                  <a:srgbClr val="22C55E"/>
                </a:solidFill>
                <a:latin typeface="Sorts Mill Goudy" pitchFamily="34" charset="0"/>
                <a:ea typeface="Sorts Mill Goudy" pitchFamily="34" charset="-122"/>
                <a:cs typeface="Sorts Mill Goudy" pitchFamily="34" charset="-120"/>
              </a:rPr>
              <a:t>Production Systems</a:t>
            </a:r>
            <a:endParaRPr lang="en-US" sz="1600" dirty="0"/>
          </a:p>
        </p:txBody>
      </p:sp>
      <p:sp>
        <p:nvSpPr>
          <p:cNvPr id="19" name="Text 17"/>
          <p:cNvSpPr/>
          <p:nvPr/>
        </p:nvSpPr>
        <p:spPr>
          <a:xfrm>
            <a:off x="693038" y="4413559"/>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Atomic write operations</a:t>
            </a:r>
            <a:endParaRPr lang="en-US" sz="1600" dirty="0"/>
          </a:p>
        </p:txBody>
      </p:sp>
      <p:sp>
        <p:nvSpPr>
          <p:cNvPr id="20" name="Text 18"/>
          <p:cNvSpPr/>
          <p:nvPr/>
        </p:nvSpPr>
        <p:spPr>
          <a:xfrm>
            <a:off x="693038" y="4632413"/>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Checkpoint-based recovery</a:t>
            </a:r>
            <a:endParaRPr lang="en-US" sz="1600" dirty="0"/>
          </a:p>
        </p:txBody>
      </p:sp>
      <p:sp>
        <p:nvSpPr>
          <p:cNvPr id="21" name="Text 19"/>
          <p:cNvSpPr/>
          <p:nvPr/>
        </p:nvSpPr>
        <p:spPr>
          <a:xfrm>
            <a:off x="693038" y="4851267"/>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Crash recovery</a:t>
            </a:r>
            <a:endParaRPr lang="en-US" sz="1600" dirty="0"/>
          </a:p>
        </p:txBody>
      </p:sp>
      <p:sp>
        <p:nvSpPr>
          <p:cNvPr id="22" name="Text 20"/>
          <p:cNvSpPr/>
          <p:nvPr/>
        </p:nvSpPr>
        <p:spPr>
          <a:xfrm>
            <a:off x="693038" y="5070121"/>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Resumable batches</a:t>
            </a:r>
            <a:endParaRPr lang="en-US" sz="1600" dirty="0"/>
          </a:p>
        </p:txBody>
      </p:sp>
      <p:sp>
        <p:nvSpPr>
          <p:cNvPr id="23" name="Shape 21"/>
          <p:cNvSpPr/>
          <p:nvPr/>
        </p:nvSpPr>
        <p:spPr>
          <a:xfrm>
            <a:off x="6204857" y="1331363"/>
            <a:ext cx="5617257" cy="4212942"/>
          </a:xfrm>
          <a:custGeom>
            <a:avLst/>
            <a:gdLst/>
            <a:ahLst/>
            <a:cxnLst/>
            <a:rect l="l" t="t" r="r" b="b"/>
            <a:pathLst>
              <a:path w="5617257" h="4212942">
                <a:moveTo>
                  <a:pt x="36476" y="0"/>
                </a:moveTo>
                <a:lnTo>
                  <a:pt x="5580781" y="0"/>
                </a:lnTo>
                <a:cubicBezTo>
                  <a:pt x="5600926" y="0"/>
                  <a:pt x="5617257" y="16331"/>
                  <a:pt x="5617257" y="36476"/>
                </a:cubicBezTo>
                <a:lnTo>
                  <a:pt x="5617257" y="4139974"/>
                </a:lnTo>
                <a:cubicBezTo>
                  <a:pt x="5617257" y="4180273"/>
                  <a:pt x="5584588" y="4212942"/>
                  <a:pt x="5544288" y="4212942"/>
                </a:cubicBezTo>
                <a:lnTo>
                  <a:pt x="72968" y="4212942"/>
                </a:lnTo>
                <a:cubicBezTo>
                  <a:pt x="32669" y="4212942"/>
                  <a:pt x="0" y="4180273"/>
                  <a:pt x="0" y="4139974"/>
                </a:cubicBezTo>
                <a:lnTo>
                  <a:pt x="0" y="36476"/>
                </a:lnTo>
                <a:cubicBezTo>
                  <a:pt x="0" y="16331"/>
                  <a:pt x="16331" y="0"/>
                  <a:pt x="36476" y="0"/>
                </a:cubicBezTo>
                <a:close/>
              </a:path>
            </a:pathLst>
          </a:custGeom>
          <a:solidFill>
            <a:srgbClr val="FFFFFF"/>
          </a:solidFill>
          <a:ln/>
          <a:effectLst>
            <a:outerShdw blurRad="136784" dist="91189" dir="5400000" algn="bl" rotWithShape="0">
              <a:srgbClr val="000000">
                <a:alpha val="10196"/>
              </a:srgbClr>
            </a:outerShdw>
          </a:effectLst>
        </p:spPr>
      </p:sp>
      <p:sp>
        <p:nvSpPr>
          <p:cNvPr id="24" name="Shape 22"/>
          <p:cNvSpPr/>
          <p:nvPr/>
        </p:nvSpPr>
        <p:spPr>
          <a:xfrm>
            <a:off x="6204857" y="1331363"/>
            <a:ext cx="5617257" cy="36476"/>
          </a:xfrm>
          <a:custGeom>
            <a:avLst/>
            <a:gdLst/>
            <a:ahLst/>
            <a:cxnLst/>
            <a:rect l="l" t="t" r="r" b="b"/>
            <a:pathLst>
              <a:path w="5617257" h="36476">
                <a:moveTo>
                  <a:pt x="36476" y="0"/>
                </a:moveTo>
                <a:lnTo>
                  <a:pt x="5580781" y="0"/>
                </a:lnTo>
                <a:cubicBezTo>
                  <a:pt x="5600926" y="0"/>
                  <a:pt x="5617257" y="16331"/>
                  <a:pt x="5617257" y="36476"/>
                </a:cubicBezTo>
                <a:lnTo>
                  <a:pt x="5617257" y="36476"/>
                </a:lnTo>
                <a:lnTo>
                  <a:pt x="0" y="36476"/>
                </a:lnTo>
                <a:lnTo>
                  <a:pt x="0" y="36476"/>
                </a:lnTo>
                <a:cubicBezTo>
                  <a:pt x="0" y="16331"/>
                  <a:pt x="16331" y="0"/>
                  <a:pt x="36476" y="0"/>
                </a:cubicBezTo>
                <a:close/>
              </a:path>
            </a:pathLst>
          </a:custGeom>
          <a:solidFill>
            <a:srgbClr val="22C55E"/>
          </a:solidFill>
          <a:ln/>
        </p:spPr>
      </p:sp>
      <p:sp>
        <p:nvSpPr>
          <p:cNvPr id="25" name="Text 23"/>
          <p:cNvSpPr/>
          <p:nvPr/>
        </p:nvSpPr>
        <p:spPr>
          <a:xfrm>
            <a:off x="6387236" y="1531979"/>
            <a:ext cx="5343689" cy="255330"/>
          </a:xfrm>
          <a:prstGeom prst="rect">
            <a:avLst/>
          </a:prstGeom>
          <a:noFill/>
          <a:ln/>
        </p:spPr>
        <p:txBody>
          <a:bodyPr wrap="square" lIns="0" tIns="0" rIns="0" bIns="0" rtlCol="0" anchor="ctr"/>
          <a:lstStyle/>
          <a:p>
            <a:pPr>
              <a:lnSpc>
                <a:spcPct val="120000"/>
              </a:lnSpc>
            </a:pPr>
            <a:r>
              <a:rPr lang="en-US" sz="1436" b="1" dirty="0">
                <a:solidFill>
                  <a:srgbClr val="1F2937"/>
                </a:solidFill>
                <a:latin typeface="Sorts Mill Goudy" pitchFamily="34" charset="0"/>
                <a:ea typeface="Sorts Mill Goudy" pitchFamily="34" charset="-122"/>
                <a:cs typeface="Sorts Mill Goudy" pitchFamily="34" charset="-120"/>
              </a:rPr>
              <a:t>What Was Learned</a:t>
            </a:r>
            <a:endParaRPr lang="en-US" sz="1600" dirty="0"/>
          </a:p>
        </p:txBody>
      </p:sp>
      <p:sp>
        <p:nvSpPr>
          <p:cNvPr id="26" name="Shape 24"/>
          <p:cNvSpPr/>
          <p:nvPr/>
        </p:nvSpPr>
        <p:spPr>
          <a:xfrm>
            <a:off x="6395052" y="1941028"/>
            <a:ext cx="5240775" cy="1018714"/>
          </a:xfrm>
          <a:custGeom>
            <a:avLst/>
            <a:gdLst/>
            <a:ahLst/>
            <a:cxnLst/>
            <a:rect l="l" t="t" r="r" b="b"/>
            <a:pathLst>
              <a:path w="5240775" h="1018714">
                <a:moveTo>
                  <a:pt x="72950" y="0"/>
                </a:moveTo>
                <a:lnTo>
                  <a:pt x="5167825" y="0"/>
                </a:lnTo>
                <a:cubicBezTo>
                  <a:pt x="5208114" y="0"/>
                  <a:pt x="5240775" y="32661"/>
                  <a:pt x="5240775" y="72950"/>
                </a:cubicBezTo>
                <a:lnTo>
                  <a:pt x="5240775" y="945764"/>
                </a:lnTo>
                <a:cubicBezTo>
                  <a:pt x="5240775" y="986053"/>
                  <a:pt x="5208114" y="1018714"/>
                  <a:pt x="5167825" y="1018714"/>
                </a:cubicBezTo>
                <a:lnTo>
                  <a:pt x="72950" y="1018714"/>
                </a:lnTo>
                <a:cubicBezTo>
                  <a:pt x="32661" y="1018714"/>
                  <a:pt x="0" y="986053"/>
                  <a:pt x="0" y="945764"/>
                </a:cubicBezTo>
                <a:lnTo>
                  <a:pt x="0" y="72950"/>
                </a:lnTo>
                <a:cubicBezTo>
                  <a:pt x="0" y="32688"/>
                  <a:pt x="32688" y="0"/>
                  <a:pt x="72950" y="0"/>
                </a:cubicBezTo>
                <a:close/>
              </a:path>
            </a:pathLst>
          </a:custGeom>
          <a:solidFill>
            <a:srgbClr val="22C55E">
              <a:alpha val="10196"/>
            </a:srgbClr>
          </a:solidFill>
          <a:ln w="21771">
            <a:solidFill>
              <a:srgbClr val="22C55E"/>
            </a:solidFill>
            <a:prstDash val="solid"/>
          </a:ln>
        </p:spPr>
      </p:sp>
      <p:sp>
        <p:nvSpPr>
          <p:cNvPr id="27" name="Text 25"/>
          <p:cNvSpPr/>
          <p:nvPr/>
        </p:nvSpPr>
        <p:spPr>
          <a:xfrm>
            <a:off x="6548771" y="2094752"/>
            <a:ext cx="5006289" cy="711276"/>
          </a:xfrm>
          <a:prstGeom prst="rect">
            <a:avLst/>
          </a:prstGeom>
          <a:noFill/>
          <a:ln/>
        </p:spPr>
        <p:txBody>
          <a:bodyPr wrap="square" lIns="0" tIns="0" rIns="0" bIns="0" rtlCol="0" anchor="ctr"/>
          <a:lstStyle/>
          <a:p>
            <a:pPr>
              <a:lnSpc>
                <a:spcPct val="140000"/>
              </a:lnSpc>
            </a:pPr>
            <a:r>
              <a:rPr lang="en-US" sz="1149" b="1" dirty="0">
                <a:solidFill>
                  <a:srgbClr val="1F2937"/>
                </a:solidFill>
                <a:latin typeface="Sorts Mill Goudy" pitchFamily="34" charset="0"/>
                <a:ea typeface="Sorts Mill Goudy" pitchFamily="34" charset="-122"/>
                <a:cs typeface="Sorts Mill Goudy" pitchFamily="34" charset="-120"/>
              </a:rPr>
              <a:t>Key Achievement:</a:t>
            </a:r>
            <a:r>
              <a:rPr lang="en-US" sz="1149" dirty="0">
                <a:solidFill>
                  <a:srgbClr val="1F2937"/>
                </a:solidFill>
                <a:latin typeface="Sorts Mill Goudy" pitchFamily="34" charset="0"/>
                <a:ea typeface="Sorts Mill Goudy" pitchFamily="34" charset="-122"/>
                <a:cs typeface="Sorts Mill Goudy" pitchFamily="34" charset="-120"/>
              </a:rPr>
              <a:t> Managing complex JSON structures as a </a:t>
            </a:r>
            <a:r>
              <a:rPr lang="en-US" sz="1149" b="1" dirty="0">
                <a:solidFill>
                  <a:srgbClr val="1F2937"/>
                </a:solidFill>
                <a:latin typeface="Sorts Mill Goudy" pitchFamily="34" charset="0"/>
                <a:ea typeface="Sorts Mill Goudy" pitchFamily="34" charset="-122"/>
                <a:cs typeface="Sorts Mill Goudy" pitchFamily="34" charset="-120"/>
              </a:rPr>
              <a:t>persistent database</a:t>
            </a:r>
            <a:r>
              <a:rPr lang="en-US" sz="1149" dirty="0">
                <a:solidFill>
                  <a:srgbClr val="1F2937"/>
                </a:solidFill>
                <a:latin typeface="Sorts Mill Goudy" pitchFamily="34" charset="0"/>
                <a:ea typeface="Sorts Mill Goudy" pitchFamily="34" charset="-122"/>
                <a:cs typeface="Sorts Mill Goudy" pitchFamily="34" charset="-120"/>
              </a:rPr>
              <a:t> allowed for operational continuity during multi-hour batch processing of thousands of Wikidata claims.</a:t>
            </a:r>
            <a:endParaRPr lang="en-US" sz="1600" dirty="0"/>
          </a:p>
        </p:txBody>
      </p:sp>
      <p:sp>
        <p:nvSpPr>
          <p:cNvPr id="28" name="Shape 26"/>
          <p:cNvSpPr/>
          <p:nvPr/>
        </p:nvSpPr>
        <p:spPr>
          <a:xfrm>
            <a:off x="6387236" y="3113471"/>
            <a:ext cx="5252500" cy="1313125"/>
          </a:xfrm>
          <a:custGeom>
            <a:avLst/>
            <a:gdLst/>
            <a:ahLst/>
            <a:cxnLst/>
            <a:rect l="l" t="t" r="r" b="b"/>
            <a:pathLst>
              <a:path w="5252500" h="1313125">
                <a:moveTo>
                  <a:pt x="72957" y="0"/>
                </a:moveTo>
                <a:lnTo>
                  <a:pt x="5179542" y="0"/>
                </a:lnTo>
                <a:cubicBezTo>
                  <a:pt x="5219836" y="0"/>
                  <a:pt x="5252500" y="32664"/>
                  <a:pt x="5252500" y="72957"/>
                </a:cubicBezTo>
                <a:lnTo>
                  <a:pt x="5252500" y="1240168"/>
                </a:lnTo>
                <a:cubicBezTo>
                  <a:pt x="5252500" y="1280461"/>
                  <a:pt x="5219836" y="1313125"/>
                  <a:pt x="5179542" y="1313125"/>
                </a:cubicBezTo>
                <a:lnTo>
                  <a:pt x="72957" y="1313125"/>
                </a:lnTo>
                <a:cubicBezTo>
                  <a:pt x="32664" y="1313125"/>
                  <a:pt x="0" y="1280461"/>
                  <a:pt x="0" y="1240168"/>
                </a:cubicBezTo>
                <a:lnTo>
                  <a:pt x="0" y="72957"/>
                </a:lnTo>
                <a:cubicBezTo>
                  <a:pt x="0" y="32691"/>
                  <a:pt x="32691" y="0"/>
                  <a:pt x="72957" y="0"/>
                </a:cubicBezTo>
                <a:close/>
              </a:path>
            </a:pathLst>
          </a:custGeom>
          <a:solidFill>
            <a:srgbClr val="3B82F6">
              <a:alpha val="5098"/>
            </a:srgbClr>
          </a:solidFill>
          <a:ln/>
        </p:spPr>
      </p:sp>
      <p:sp>
        <p:nvSpPr>
          <p:cNvPr id="29" name="Text 27"/>
          <p:cNvSpPr/>
          <p:nvPr/>
        </p:nvSpPr>
        <p:spPr>
          <a:xfrm>
            <a:off x="6496663" y="3222898"/>
            <a:ext cx="5106597" cy="218854"/>
          </a:xfrm>
          <a:prstGeom prst="rect">
            <a:avLst/>
          </a:prstGeom>
          <a:noFill/>
          <a:ln/>
        </p:spPr>
        <p:txBody>
          <a:bodyPr wrap="square" lIns="0" tIns="0" rIns="0" bIns="0" rtlCol="0" anchor="ctr"/>
          <a:lstStyle/>
          <a:p>
            <a:pPr>
              <a:lnSpc>
                <a:spcPct val="130000"/>
              </a:lnSpc>
            </a:pPr>
            <a:r>
              <a:rPr lang="en-US" sz="1149" b="1" dirty="0">
                <a:solidFill>
                  <a:srgbClr val="3B82F6"/>
                </a:solidFill>
                <a:latin typeface="Sorts Mill Goudy" pitchFamily="34" charset="0"/>
                <a:ea typeface="Sorts Mill Goudy" pitchFamily="34" charset="-122"/>
                <a:cs typeface="Sorts Mill Goudy" pitchFamily="34" charset="-120"/>
              </a:rPr>
              <a:t>Implementation Details</a:t>
            </a:r>
            <a:endParaRPr lang="en-US" sz="1600" dirty="0"/>
          </a:p>
        </p:txBody>
      </p:sp>
      <p:sp>
        <p:nvSpPr>
          <p:cNvPr id="30" name="Text 28"/>
          <p:cNvSpPr/>
          <p:nvPr/>
        </p:nvSpPr>
        <p:spPr>
          <a:xfrm>
            <a:off x="6496663" y="3478228"/>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Version-controlled outputs</a:t>
            </a:r>
            <a:endParaRPr lang="en-US" sz="1600" dirty="0"/>
          </a:p>
        </p:txBody>
      </p:sp>
      <p:sp>
        <p:nvSpPr>
          <p:cNvPr id="31" name="Text 29"/>
          <p:cNvSpPr/>
          <p:nvPr/>
        </p:nvSpPr>
        <p:spPr>
          <a:xfrm>
            <a:off x="6496663" y="3697082"/>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Incremental updates</a:t>
            </a:r>
            <a:endParaRPr lang="en-US" sz="1600" dirty="0"/>
          </a:p>
        </p:txBody>
      </p:sp>
      <p:sp>
        <p:nvSpPr>
          <p:cNvPr id="32" name="Text 30"/>
          <p:cNvSpPr/>
          <p:nvPr/>
        </p:nvSpPr>
        <p:spPr>
          <a:xfrm>
            <a:off x="6496663" y="3915936"/>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Audit trail maintenance</a:t>
            </a:r>
            <a:endParaRPr lang="en-US" sz="1600" dirty="0"/>
          </a:p>
        </p:txBody>
      </p:sp>
      <p:sp>
        <p:nvSpPr>
          <p:cNvPr id="33" name="Text 31"/>
          <p:cNvSpPr/>
          <p:nvPr/>
        </p:nvSpPr>
        <p:spPr>
          <a:xfrm>
            <a:off x="6496663" y="4134790"/>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Reliability engineering</a:t>
            </a:r>
            <a:endParaRPr lang="en-US" sz="1600" dirty="0"/>
          </a:p>
        </p:txBody>
      </p:sp>
      <p:sp>
        <p:nvSpPr>
          <p:cNvPr id="34" name="Shape 32"/>
          <p:cNvSpPr/>
          <p:nvPr/>
        </p:nvSpPr>
        <p:spPr>
          <a:xfrm>
            <a:off x="382995" y="5726684"/>
            <a:ext cx="11444248" cy="765990"/>
          </a:xfrm>
          <a:custGeom>
            <a:avLst/>
            <a:gdLst/>
            <a:ahLst/>
            <a:cxnLst/>
            <a:rect l="l" t="t" r="r" b="b"/>
            <a:pathLst>
              <a:path w="11444248" h="765990">
                <a:moveTo>
                  <a:pt x="36476" y="0"/>
                </a:moveTo>
                <a:lnTo>
                  <a:pt x="11371295" y="0"/>
                </a:lnTo>
                <a:cubicBezTo>
                  <a:pt x="11411586" y="0"/>
                  <a:pt x="11444248" y="32662"/>
                  <a:pt x="11444248" y="72953"/>
                </a:cubicBezTo>
                <a:lnTo>
                  <a:pt x="11444248" y="693037"/>
                </a:lnTo>
                <a:cubicBezTo>
                  <a:pt x="11444248" y="733327"/>
                  <a:pt x="11411586" y="765990"/>
                  <a:pt x="11371295" y="765990"/>
                </a:cubicBezTo>
                <a:lnTo>
                  <a:pt x="36476" y="765990"/>
                </a:lnTo>
                <a:cubicBezTo>
                  <a:pt x="16331" y="765990"/>
                  <a:pt x="0" y="749659"/>
                  <a:pt x="0" y="729514"/>
                </a:cubicBezTo>
                <a:lnTo>
                  <a:pt x="0" y="36476"/>
                </a:lnTo>
                <a:cubicBezTo>
                  <a:pt x="0" y="16331"/>
                  <a:pt x="16331" y="0"/>
                  <a:pt x="36476" y="0"/>
                </a:cubicBezTo>
                <a:close/>
              </a:path>
            </a:pathLst>
          </a:custGeom>
          <a:solidFill>
            <a:srgbClr val="22C55E">
              <a:alpha val="10196"/>
            </a:srgbClr>
          </a:solidFill>
          <a:ln/>
        </p:spPr>
      </p:sp>
      <p:sp>
        <p:nvSpPr>
          <p:cNvPr id="35" name="Shape 33"/>
          <p:cNvSpPr/>
          <p:nvPr/>
        </p:nvSpPr>
        <p:spPr>
          <a:xfrm>
            <a:off x="382995" y="5726684"/>
            <a:ext cx="36476" cy="765990"/>
          </a:xfrm>
          <a:custGeom>
            <a:avLst/>
            <a:gdLst/>
            <a:ahLst/>
            <a:cxnLst/>
            <a:rect l="l" t="t" r="r" b="b"/>
            <a:pathLst>
              <a:path w="36476" h="765990">
                <a:moveTo>
                  <a:pt x="36476" y="0"/>
                </a:moveTo>
                <a:lnTo>
                  <a:pt x="36476" y="0"/>
                </a:lnTo>
                <a:lnTo>
                  <a:pt x="36476" y="765990"/>
                </a:lnTo>
                <a:lnTo>
                  <a:pt x="36476" y="765990"/>
                </a:lnTo>
                <a:cubicBezTo>
                  <a:pt x="16331" y="765990"/>
                  <a:pt x="0" y="749659"/>
                  <a:pt x="0" y="729514"/>
                </a:cubicBezTo>
                <a:lnTo>
                  <a:pt x="0" y="36476"/>
                </a:lnTo>
                <a:cubicBezTo>
                  <a:pt x="0" y="16331"/>
                  <a:pt x="16331" y="0"/>
                  <a:pt x="36476" y="0"/>
                </a:cubicBezTo>
                <a:close/>
              </a:path>
            </a:pathLst>
          </a:custGeom>
          <a:solidFill>
            <a:srgbClr val="22C55E"/>
          </a:solidFill>
          <a:ln/>
        </p:spPr>
      </p:sp>
      <p:sp>
        <p:nvSpPr>
          <p:cNvPr id="36" name="Text 34"/>
          <p:cNvSpPr/>
          <p:nvPr/>
        </p:nvSpPr>
        <p:spPr>
          <a:xfrm>
            <a:off x="547135" y="5872586"/>
            <a:ext cx="11207156" cy="474184"/>
          </a:xfrm>
          <a:prstGeom prst="rect">
            <a:avLst/>
          </a:prstGeom>
          <a:noFill/>
          <a:ln/>
        </p:spPr>
        <p:txBody>
          <a:bodyPr wrap="square" lIns="0" tIns="0" rIns="0" bIns="0" rtlCol="0" anchor="ctr"/>
          <a:lstStyle/>
          <a:p>
            <a:pPr>
              <a:lnSpc>
                <a:spcPct val="140000"/>
              </a:lnSpc>
            </a:pPr>
            <a:r>
              <a:rPr lang="en-US" sz="1149" b="1" dirty="0">
                <a:solidFill>
                  <a:srgbClr val="22C55E"/>
                </a:solidFill>
                <a:latin typeface="Sorts Mill Goudy" pitchFamily="34" charset="0"/>
                <a:ea typeface="Sorts Mill Goudy" pitchFamily="34" charset="-122"/>
                <a:cs typeface="Sorts Mill Goudy" pitchFamily="34" charset="-120"/>
              </a:rPr>
              <a:t>Key Insight:</a:t>
            </a:r>
            <a:r>
              <a:rPr lang="en-US" sz="1149" dirty="0">
                <a:solidFill>
                  <a:srgbClr val="1F2937"/>
                </a:solidFill>
                <a:latin typeface="Sorts Mill Goudy" pitchFamily="34" charset="0"/>
                <a:ea typeface="Sorts Mill Goudy" pitchFamily="34" charset="-122"/>
                <a:cs typeface="Sorts Mill Goudy" pitchFamily="34" charset="-120"/>
              </a:rPr>
              <a:t> Reliability engineering — ensuring no data loss during failures — is essential for real-world deployment. A system that crashes and loses data is useless, regardless of accuracy. The Load-Update-Save pattern transformed the pipeline from a fragile prototype into a robust production system.</a:t>
            </a:r>
            <a:endParaRPr lang="en-US" sz="1600" dirty="0"/>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6.3 LESSON 3</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Advanced LLM Fine-Tuning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5619750" cy="3276600"/>
          </a:xfrm>
          <a:custGeom>
            <a:avLst/>
            <a:gdLst/>
            <a:ahLst/>
            <a:cxnLst/>
            <a:rect l="l" t="t" r="r" b="b"/>
            <a:pathLst>
              <a:path w="5619750" h="3276600">
                <a:moveTo>
                  <a:pt x="38100" y="0"/>
                </a:moveTo>
                <a:lnTo>
                  <a:pt x="5581650" y="0"/>
                </a:lnTo>
                <a:cubicBezTo>
                  <a:pt x="5602678" y="0"/>
                  <a:pt x="5619750" y="17072"/>
                  <a:pt x="5619750" y="38100"/>
                </a:cubicBezTo>
                <a:lnTo>
                  <a:pt x="5619750" y="3200386"/>
                </a:lnTo>
                <a:cubicBezTo>
                  <a:pt x="5619750" y="3242478"/>
                  <a:pt x="5585628" y="3276600"/>
                  <a:pt x="5543536" y="3276600"/>
                </a:cubicBezTo>
                <a:lnTo>
                  <a:pt x="76214" y="3276600"/>
                </a:lnTo>
                <a:cubicBezTo>
                  <a:pt x="34122" y="3276600"/>
                  <a:pt x="0" y="3242478"/>
                  <a:pt x="0" y="3200386"/>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5CF6"/>
          </a:solidFill>
          <a:ln/>
        </p:spPr>
      </p:sp>
      <p:sp>
        <p:nvSpPr>
          <p:cNvPr id="7" name="Text 5"/>
          <p:cNvSpPr/>
          <p:nvPr/>
        </p:nvSpPr>
        <p:spPr>
          <a:xfrm>
            <a:off x="53340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The Experience</a:t>
            </a:r>
            <a:endParaRPr lang="en-US" sz="1600" dirty="0"/>
          </a:p>
        </p:txBody>
      </p:sp>
      <p:sp>
        <p:nvSpPr>
          <p:cNvPr id="8" name="Text 6"/>
          <p:cNvSpPr/>
          <p:nvPr/>
        </p:nvSpPr>
        <p:spPr>
          <a:xfrm>
            <a:off x="533400" y="1905000"/>
            <a:ext cx="539115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Gaining hands-on experience in tailoring a </a:t>
            </a:r>
            <a:r>
              <a:rPr lang="en-US" sz="1200" b="1" dirty="0">
                <a:solidFill>
                  <a:srgbClr val="1F2937"/>
                </a:solidFill>
                <a:latin typeface="Sorts Mill Goudy" pitchFamily="34" charset="0"/>
                <a:ea typeface="Sorts Mill Goudy" pitchFamily="34" charset="-122"/>
                <a:cs typeface="Sorts Mill Goudy" pitchFamily="34" charset="-120"/>
              </a:rPr>
              <a:t>T5 model</a:t>
            </a:r>
            <a:r>
              <a:rPr lang="en-US" sz="1200" dirty="0">
                <a:solidFill>
                  <a:srgbClr val="1F2937"/>
                </a:solidFill>
                <a:latin typeface="Sorts Mill Goudy" pitchFamily="34" charset="0"/>
                <a:ea typeface="Sorts Mill Goudy" pitchFamily="34" charset="-122"/>
                <a:cs typeface="Sorts Mill Goudy" pitchFamily="34" charset="-120"/>
              </a:rPr>
              <a:t> for a specific structural task — triple verbalization.</a:t>
            </a:r>
            <a:endParaRPr lang="en-US" sz="1600" dirty="0"/>
          </a:p>
        </p:txBody>
      </p:sp>
      <p:sp>
        <p:nvSpPr>
          <p:cNvPr id="9" name="Shape 7"/>
          <p:cNvSpPr/>
          <p:nvPr/>
        </p:nvSpPr>
        <p:spPr>
          <a:xfrm>
            <a:off x="541564" y="2522764"/>
            <a:ext cx="5302704" cy="683079"/>
          </a:xfrm>
          <a:custGeom>
            <a:avLst/>
            <a:gdLst/>
            <a:ahLst/>
            <a:cxnLst/>
            <a:rect l="l" t="t" r="r" b="b"/>
            <a:pathLst>
              <a:path w="5302704" h="683079">
                <a:moveTo>
                  <a:pt x="76197" y="0"/>
                </a:moveTo>
                <a:lnTo>
                  <a:pt x="5226506" y="0"/>
                </a:lnTo>
                <a:cubicBezTo>
                  <a:pt x="5268589" y="0"/>
                  <a:pt x="5302704" y="34115"/>
                  <a:pt x="5302704" y="76197"/>
                </a:cubicBezTo>
                <a:lnTo>
                  <a:pt x="5302704" y="606881"/>
                </a:lnTo>
                <a:cubicBezTo>
                  <a:pt x="5302704" y="648964"/>
                  <a:pt x="5268589" y="683079"/>
                  <a:pt x="5226506" y="683079"/>
                </a:cubicBezTo>
                <a:lnTo>
                  <a:pt x="76197" y="683079"/>
                </a:lnTo>
                <a:cubicBezTo>
                  <a:pt x="34143" y="683079"/>
                  <a:pt x="0" y="648936"/>
                  <a:pt x="0" y="606881"/>
                </a:cubicBezTo>
                <a:lnTo>
                  <a:pt x="0" y="76197"/>
                </a:lnTo>
                <a:cubicBezTo>
                  <a:pt x="0" y="34143"/>
                  <a:pt x="34143" y="0"/>
                  <a:pt x="76197" y="0"/>
                </a:cubicBezTo>
                <a:close/>
              </a:path>
            </a:pathLst>
          </a:custGeom>
          <a:solidFill>
            <a:srgbClr val="8B5CF6">
              <a:alpha val="10196"/>
            </a:srgbClr>
          </a:solidFill>
          <a:ln w="21771">
            <a:solidFill>
              <a:srgbClr val="8B5CF6"/>
            </a:solidFill>
            <a:prstDash val="solid"/>
          </a:ln>
        </p:spPr>
      </p:sp>
      <p:sp>
        <p:nvSpPr>
          <p:cNvPr id="10" name="Text 8"/>
          <p:cNvSpPr/>
          <p:nvPr/>
        </p:nvSpPr>
        <p:spPr>
          <a:xfrm>
            <a:off x="664029" y="2645197"/>
            <a:ext cx="5124450" cy="438150"/>
          </a:xfrm>
          <a:prstGeom prst="rect">
            <a:avLst/>
          </a:prstGeom>
          <a:noFill/>
          <a:ln/>
        </p:spPr>
        <p:txBody>
          <a:bodyPr wrap="square" lIns="0" tIns="0" rIns="0" bIns="0" rtlCol="0" anchor="ctr"/>
          <a:lstStyle/>
          <a:p>
            <a:pPr>
              <a:lnSpc>
                <a:spcPct val="140000"/>
              </a:lnSpc>
            </a:pPr>
            <a:r>
              <a:rPr lang="en-US" sz="1050" b="1" dirty="0">
                <a:solidFill>
                  <a:srgbClr val="1F2937"/>
                </a:solidFill>
                <a:latin typeface="Sorts Mill Goudy" pitchFamily="34" charset="0"/>
                <a:ea typeface="Sorts Mill Goudy" pitchFamily="34" charset="-122"/>
                <a:cs typeface="Sorts Mill Goudy" pitchFamily="34" charset="-120"/>
              </a:rPr>
              <a:t>What Was Mastered:</a:t>
            </a:r>
            <a:r>
              <a:rPr lang="en-US" sz="1050" dirty="0">
                <a:solidFill>
                  <a:srgbClr val="1F2937"/>
                </a:solidFill>
                <a:latin typeface="Sorts Mill Goudy" pitchFamily="34" charset="0"/>
                <a:ea typeface="Sorts Mill Goudy" pitchFamily="34" charset="-122"/>
                <a:cs typeface="Sorts Mill Goudy" pitchFamily="34" charset="-120"/>
              </a:rPr>
              <a:t> Understanding the relationship between tokenizer vocabulary and model embedding dimensions — critical for custom token design.</a:t>
            </a:r>
            <a:endParaRPr lang="en-US" sz="1600" dirty="0"/>
          </a:p>
        </p:txBody>
      </p:sp>
      <p:sp>
        <p:nvSpPr>
          <p:cNvPr id="11" name="Shape 9"/>
          <p:cNvSpPr/>
          <p:nvPr/>
        </p:nvSpPr>
        <p:spPr>
          <a:xfrm>
            <a:off x="533400" y="3323518"/>
            <a:ext cx="5314950" cy="542925"/>
          </a:xfrm>
          <a:custGeom>
            <a:avLst/>
            <a:gdLst/>
            <a:ahLst/>
            <a:cxnLst/>
            <a:rect l="l" t="t" r="r" b="b"/>
            <a:pathLst>
              <a:path w="5314950" h="542925">
                <a:moveTo>
                  <a:pt x="76200" y="0"/>
                </a:moveTo>
                <a:lnTo>
                  <a:pt x="5238750" y="0"/>
                </a:lnTo>
                <a:cubicBezTo>
                  <a:pt x="5280834" y="0"/>
                  <a:pt x="5314950" y="34116"/>
                  <a:pt x="5314950" y="76200"/>
                </a:cubicBezTo>
                <a:lnTo>
                  <a:pt x="5314950" y="466725"/>
                </a:lnTo>
                <a:cubicBezTo>
                  <a:pt x="5314950" y="508809"/>
                  <a:pt x="5280834" y="542925"/>
                  <a:pt x="5238750" y="542925"/>
                </a:cubicBezTo>
                <a:lnTo>
                  <a:pt x="76200" y="542925"/>
                </a:lnTo>
                <a:cubicBezTo>
                  <a:pt x="34116" y="542925"/>
                  <a:pt x="0" y="508809"/>
                  <a:pt x="0" y="466725"/>
                </a:cubicBezTo>
                <a:lnTo>
                  <a:pt x="0" y="76200"/>
                </a:lnTo>
                <a:cubicBezTo>
                  <a:pt x="0" y="34144"/>
                  <a:pt x="34144" y="0"/>
                  <a:pt x="76200" y="0"/>
                </a:cubicBezTo>
                <a:close/>
              </a:path>
            </a:pathLst>
          </a:custGeom>
          <a:solidFill>
            <a:srgbClr val="3B82F6">
              <a:alpha val="5098"/>
            </a:srgbClr>
          </a:solidFill>
          <a:ln/>
        </p:spPr>
      </p:sp>
      <p:sp>
        <p:nvSpPr>
          <p:cNvPr id="12" name="Text 10"/>
          <p:cNvSpPr/>
          <p:nvPr/>
        </p:nvSpPr>
        <p:spPr>
          <a:xfrm>
            <a:off x="609600" y="3399718"/>
            <a:ext cx="5229225" cy="190500"/>
          </a:xfrm>
          <a:prstGeom prst="rect">
            <a:avLst/>
          </a:prstGeom>
          <a:noFill/>
          <a:ln/>
        </p:spPr>
        <p:txBody>
          <a:bodyPr wrap="square" lIns="0" tIns="0" rIns="0" bIns="0" rtlCol="0" anchor="ctr"/>
          <a:lstStyle/>
          <a:p>
            <a:pPr>
              <a:lnSpc>
                <a:spcPct val="120000"/>
              </a:lnSpc>
            </a:pPr>
            <a:r>
              <a:rPr lang="en-US" sz="1050" b="1" dirty="0">
                <a:solidFill>
                  <a:srgbClr val="3B82F6"/>
                </a:solidFill>
                <a:latin typeface="Sorts Mill Goudy" pitchFamily="34" charset="0"/>
                <a:ea typeface="Sorts Mill Goudy" pitchFamily="34" charset="-122"/>
                <a:cs typeface="Sorts Mill Goudy" pitchFamily="34" charset="-120"/>
              </a:rPr>
              <a:t>Tokenization Strategy</a:t>
            </a:r>
            <a:endParaRPr lang="en-US" sz="1600" dirty="0"/>
          </a:p>
        </p:txBody>
      </p:sp>
      <p:sp>
        <p:nvSpPr>
          <p:cNvPr id="13" name="Text 11"/>
          <p:cNvSpPr/>
          <p:nvPr/>
        </p:nvSpPr>
        <p:spPr>
          <a:xfrm>
            <a:off x="609600" y="3628318"/>
            <a:ext cx="5219700" cy="161925"/>
          </a:xfrm>
          <a:prstGeom prst="rect">
            <a:avLst/>
          </a:prstGeom>
          <a:noFill/>
          <a:ln/>
        </p:spPr>
        <p:txBody>
          <a:bodyPr wrap="square" lIns="0" tIns="0" rIns="0" bIns="0" rtlCol="0" anchor="ctr"/>
          <a:lstStyle/>
          <a:p>
            <a:pPr>
              <a:lnSpc>
                <a:spcPct val="110000"/>
              </a:lnSpc>
            </a:pPr>
            <a:r>
              <a:rPr lang="en-US" sz="900" dirty="0">
                <a:solidFill>
                  <a:srgbClr val="1F2937"/>
                </a:solidFill>
                <a:latin typeface="Sorts Mill Goudy" pitchFamily="34" charset="0"/>
                <a:ea typeface="Sorts Mill Goudy" pitchFamily="34" charset="-122"/>
                <a:cs typeface="Sorts Mill Goudy" pitchFamily="34" charset="-120"/>
              </a:rPr>
              <a:t>Custom delineators , , ensuring structural integrity</a:t>
            </a:r>
            <a:endParaRPr lang="en-US" sz="1600" dirty="0"/>
          </a:p>
        </p:txBody>
      </p:sp>
      <p:sp>
        <p:nvSpPr>
          <p:cNvPr id="14" name="Shape 12"/>
          <p:cNvSpPr/>
          <p:nvPr/>
        </p:nvSpPr>
        <p:spPr>
          <a:xfrm>
            <a:off x="533400" y="3944020"/>
            <a:ext cx="5314950" cy="533400"/>
          </a:xfrm>
          <a:custGeom>
            <a:avLst/>
            <a:gdLst/>
            <a:ahLst/>
            <a:cxnLst/>
            <a:rect l="l" t="t" r="r" b="b"/>
            <a:pathLst>
              <a:path w="5314950" h="533400">
                <a:moveTo>
                  <a:pt x="76202" y="0"/>
                </a:moveTo>
                <a:lnTo>
                  <a:pt x="5238748" y="0"/>
                </a:lnTo>
                <a:cubicBezTo>
                  <a:pt x="5280833" y="0"/>
                  <a:pt x="5314950" y="34117"/>
                  <a:pt x="5314950" y="76202"/>
                </a:cubicBezTo>
                <a:lnTo>
                  <a:pt x="5314950" y="457198"/>
                </a:lnTo>
                <a:cubicBezTo>
                  <a:pt x="5314950" y="499283"/>
                  <a:pt x="5280833" y="533400"/>
                  <a:pt x="5238748" y="533400"/>
                </a:cubicBezTo>
                <a:lnTo>
                  <a:pt x="76202" y="533400"/>
                </a:lnTo>
                <a:cubicBezTo>
                  <a:pt x="34117" y="533400"/>
                  <a:pt x="0" y="499283"/>
                  <a:pt x="0" y="457198"/>
                </a:cubicBezTo>
                <a:lnTo>
                  <a:pt x="0" y="76202"/>
                </a:lnTo>
                <a:cubicBezTo>
                  <a:pt x="0" y="34145"/>
                  <a:pt x="34145" y="0"/>
                  <a:pt x="76202" y="0"/>
                </a:cubicBezTo>
                <a:close/>
              </a:path>
            </a:pathLst>
          </a:custGeom>
          <a:solidFill>
            <a:srgbClr val="8B5CF6">
              <a:alpha val="5098"/>
            </a:srgbClr>
          </a:solidFill>
          <a:ln/>
        </p:spPr>
      </p:sp>
      <p:sp>
        <p:nvSpPr>
          <p:cNvPr id="15" name="Text 13"/>
          <p:cNvSpPr/>
          <p:nvPr/>
        </p:nvSpPr>
        <p:spPr>
          <a:xfrm>
            <a:off x="609600" y="4020220"/>
            <a:ext cx="5229225" cy="190500"/>
          </a:xfrm>
          <a:prstGeom prst="rect">
            <a:avLst/>
          </a:prstGeom>
          <a:noFill/>
          <a:ln/>
        </p:spPr>
        <p:txBody>
          <a:bodyPr wrap="square" lIns="0" tIns="0" rIns="0" bIns="0" rtlCol="0" anchor="ctr"/>
          <a:lstStyle/>
          <a:p>
            <a:pPr>
              <a:lnSpc>
                <a:spcPct val="120000"/>
              </a:lnSpc>
            </a:pPr>
            <a:r>
              <a:rPr lang="en-US" sz="1050" b="1" dirty="0">
                <a:solidFill>
                  <a:srgbClr val="8B5CF6"/>
                </a:solidFill>
                <a:latin typeface="Sorts Mill Goudy" pitchFamily="34" charset="0"/>
                <a:ea typeface="Sorts Mill Goudy" pitchFamily="34" charset="-122"/>
                <a:cs typeface="Sorts Mill Goudy" pitchFamily="34" charset="-120"/>
              </a:rPr>
              <a:t>Embedding Resizing</a:t>
            </a:r>
            <a:endParaRPr lang="en-US" sz="1600" dirty="0"/>
          </a:p>
        </p:txBody>
      </p:sp>
      <p:sp>
        <p:nvSpPr>
          <p:cNvPr id="16" name="Text 14"/>
          <p:cNvSpPr/>
          <p:nvPr/>
        </p:nvSpPr>
        <p:spPr>
          <a:xfrm>
            <a:off x="609600" y="4248820"/>
            <a:ext cx="5219700" cy="152400"/>
          </a:xfrm>
          <a:prstGeom prst="rect">
            <a:avLst/>
          </a:prstGeom>
          <a:noFill/>
          <a:ln/>
        </p:spPr>
        <p:txBody>
          <a:bodyPr wrap="square" lIns="0" tIns="0" rIns="0" bIns="0" rtlCol="0" anchor="ctr"/>
          <a:lstStyle/>
          <a:p>
            <a:pPr>
              <a:lnSpc>
                <a:spcPct val="110000"/>
              </a:lnSpc>
            </a:pPr>
            <a:r>
              <a:rPr lang="en-US" sz="900" dirty="0">
                <a:solidFill>
                  <a:srgbClr val="1F2937"/>
                </a:solidFill>
                <a:latin typeface="Sorts Mill Goudy" pitchFamily="34" charset="0"/>
                <a:ea typeface="Sorts Mill Goudy" pitchFamily="34" charset="-122"/>
                <a:cs typeface="Sorts Mill Goudy" pitchFamily="34" charset="-120"/>
              </a:rPr>
              <a:t>32,103 vocabulary size adjustment for custom tokens</a:t>
            </a:r>
            <a:endParaRPr lang="en-US" sz="1600" dirty="0"/>
          </a:p>
        </p:txBody>
      </p:sp>
      <p:sp>
        <p:nvSpPr>
          <p:cNvPr id="17" name="Shape 15"/>
          <p:cNvSpPr/>
          <p:nvPr/>
        </p:nvSpPr>
        <p:spPr>
          <a:xfrm>
            <a:off x="6191250" y="1352550"/>
            <a:ext cx="5619750" cy="3276600"/>
          </a:xfrm>
          <a:custGeom>
            <a:avLst/>
            <a:gdLst/>
            <a:ahLst/>
            <a:cxnLst/>
            <a:rect l="l" t="t" r="r" b="b"/>
            <a:pathLst>
              <a:path w="5619750" h="3276600">
                <a:moveTo>
                  <a:pt x="38100" y="0"/>
                </a:moveTo>
                <a:lnTo>
                  <a:pt x="5581650" y="0"/>
                </a:lnTo>
                <a:cubicBezTo>
                  <a:pt x="5602678" y="0"/>
                  <a:pt x="5619750" y="17072"/>
                  <a:pt x="5619750" y="38100"/>
                </a:cubicBezTo>
                <a:lnTo>
                  <a:pt x="5619750" y="3200386"/>
                </a:lnTo>
                <a:cubicBezTo>
                  <a:pt x="5619750" y="3242478"/>
                  <a:pt x="5585628" y="3276600"/>
                  <a:pt x="5543536" y="3276600"/>
                </a:cubicBezTo>
                <a:lnTo>
                  <a:pt x="76214" y="3276600"/>
                </a:lnTo>
                <a:cubicBezTo>
                  <a:pt x="34122" y="3276600"/>
                  <a:pt x="0" y="3242478"/>
                  <a:pt x="0" y="3200386"/>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8" name="Shape 16"/>
          <p:cNvSpPr/>
          <p:nvPr/>
        </p:nvSpPr>
        <p:spPr>
          <a:xfrm>
            <a:off x="619125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22C55E"/>
          </a:solidFill>
          <a:ln/>
        </p:spPr>
      </p:sp>
      <p:sp>
        <p:nvSpPr>
          <p:cNvPr id="19" name="Text 17"/>
          <p:cNvSpPr/>
          <p:nvPr/>
        </p:nvSpPr>
        <p:spPr>
          <a:xfrm>
            <a:off x="634365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Training Configuration</a:t>
            </a:r>
            <a:endParaRPr lang="en-US" sz="1600" dirty="0"/>
          </a:p>
        </p:txBody>
      </p:sp>
      <p:sp>
        <p:nvSpPr>
          <p:cNvPr id="20" name="Shape 18"/>
          <p:cNvSpPr/>
          <p:nvPr/>
        </p:nvSpPr>
        <p:spPr>
          <a:xfrm>
            <a:off x="6343650"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1" name="Text 19"/>
          <p:cNvSpPr/>
          <p:nvPr/>
        </p:nvSpPr>
        <p:spPr>
          <a:xfrm>
            <a:off x="6391275"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LR</a:t>
            </a:r>
            <a:endParaRPr lang="en-US" sz="1600" dirty="0"/>
          </a:p>
        </p:txBody>
      </p:sp>
      <p:sp>
        <p:nvSpPr>
          <p:cNvPr id="22" name="Text 20"/>
          <p:cNvSpPr/>
          <p:nvPr/>
        </p:nvSpPr>
        <p:spPr>
          <a:xfrm>
            <a:off x="6372225"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2e-5</a:t>
            </a:r>
            <a:endParaRPr lang="en-US" sz="1600" dirty="0"/>
          </a:p>
        </p:txBody>
      </p:sp>
      <p:sp>
        <p:nvSpPr>
          <p:cNvPr id="23" name="Shape 21"/>
          <p:cNvSpPr/>
          <p:nvPr/>
        </p:nvSpPr>
        <p:spPr>
          <a:xfrm>
            <a:off x="8140644"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4" name="Text 22"/>
          <p:cNvSpPr/>
          <p:nvPr/>
        </p:nvSpPr>
        <p:spPr>
          <a:xfrm>
            <a:off x="8188269"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Batch</a:t>
            </a:r>
            <a:endParaRPr lang="en-US" sz="1600" dirty="0"/>
          </a:p>
        </p:txBody>
      </p:sp>
      <p:sp>
        <p:nvSpPr>
          <p:cNvPr id="25" name="Text 23"/>
          <p:cNvSpPr/>
          <p:nvPr/>
        </p:nvSpPr>
        <p:spPr>
          <a:xfrm>
            <a:off x="8169219"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32</a:t>
            </a:r>
            <a:endParaRPr lang="en-US" sz="1600" dirty="0"/>
          </a:p>
        </p:txBody>
      </p:sp>
      <p:sp>
        <p:nvSpPr>
          <p:cNvPr id="26" name="Shape 24"/>
          <p:cNvSpPr/>
          <p:nvPr/>
        </p:nvSpPr>
        <p:spPr>
          <a:xfrm>
            <a:off x="9937722"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7" name="Text 25"/>
          <p:cNvSpPr/>
          <p:nvPr/>
        </p:nvSpPr>
        <p:spPr>
          <a:xfrm>
            <a:off x="9985347"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Epochs</a:t>
            </a:r>
            <a:endParaRPr lang="en-US" sz="1600" dirty="0"/>
          </a:p>
        </p:txBody>
      </p:sp>
      <p:sp>
        <p:nvSpPr>
          <p:cNvPr id="28" name="Text 26"/>
          <p:cNvSpPr/>
          <p:nvPr/>
        </p:nvSpPr>
        <p:spPr>
          <a:xfrm>
            <a:off x="9966297"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a:t>
            </a:r>
            <a:endParaRPr lang="en-US" sz="1600" dirty="0"/>
          </a:p>
        </p:txBody>
      </p:sp>
      <p:sp>
        <p:nvSpPr>
          <p:cNvPr id="29" name="Shape 27"/>
          <p:cNvSpPr/>
          <p:nvPr/>
        </p:nvSpPr>
        <p:spPr>
          <a:xfrm>
            <a:off x="6351814" y="2637064"/>
            <a:ext cx="5302704" cy="987879"/>
          </a:xfrm>
          <a:custGeom>
            <a:avLst/>
            <a:gdLst/>
            <a:ahLst/>
            <a:cxnLst/>
            <a:rect l="l" t="t" r="r" b="b"/>
            <a:pathLst>
              <a:path w="5302704" h="987879">
                <a:moveTo>
                  <a:pt x="76195" y="0"/>
                </a:moveTo>
                <a:lnTo>
                  <a:pt x="5226509" y="0"/>
                </a:lnTo>
                <a:cubicBezTo>
                  <a:pt x="5268590" y="0"/>
                  <a:pt x="5302704" y="34114"/>
                  <a:pt x="5302704" y="76195"/>
                </a:cubicBezTo>
                <a:lnTo>
                  <a:pt x="5302704" y="911684"/>
                </a:lnTo>
                <a:cubicBezTo>
                  <a:pt x="5302704" y="953765"/>
                  <a:pt x="5268590" y="987879"/>
                  <a:pt x="5226509" y="987879"/>
                </a:cubicBezTo>
                <a:lnTo>
                  <a:pt x="76195" y="987879"/>
                </a:lnTo>
                <a:cubicBezTo>
                  <a:pt x="34142" y="987879"/>
                  <a:pt x="0" y="953737"/>
                  <a:pt x="0" y="911684"/>
                </a:cubicBezTo>
                <a:lnTo>
                  <a:pt x="0" y="76195"/>
                </a:lnTo>
                <a:cubicBezTo>
                  <a:pt x="0" y="34114"/>
                  <a:pt x="34114" y="0"/>
                  <a:pt x="76195" y="0"/>
                </a:cubicBezTo>
                <a:close/>
              </a:path>
            </a:pathLst>
          </a:custGeom>
          <a:solidFill>
            <a:srgbClr val="8B0000">
              <a:alpha val="5098"/>
            </a:srgbClr>
          </a:solidFill>
          <a:ln w="21771">
            <a:solidFill>
              <a:srgbClr val="8B0000"/>
            </a:solidFill>
            <a:prstDash val="solid"/>
          </a:ln>
        </p:spPr>
      </p:sp>
      <p:sp>
        <p:nvSpPr>
          <p:cNvPr id="30" name="Text 28"/>
          <p:cNvSpPr/>
          <p:nvPr/>
        </p:nvSpPr>
        <p:spPr>
          <a:xfrm>
            <a:off x="6474279" y="2759497"/>
            <a:ext cx="5133975"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The Key Challenge</a:t>
            </a:r>
            <a:endParaRPr lang="en-US" sz="1600" dirty="0"/>
          </a:p>
        </p:txBody>
      </p:sp>
      <p:sp>
        <p:nvSpPr>
          <p:cNvPr id="31" name="Text 29"/>
          <p:cNvSpPr/>
          <p:nvPr/>
        </p:nvSpPr>
        <p:spPr>
          <a:xfrm>
            <a:off x="6474279" y="3064297"/>
            <a:ext cx="5124450" cy="438150"/>
          </a:xfrm>
          <a:prstGeom prst="rect">
            <a:avLst/>
          </a:prstGeom>
          <a:noFill/>
          <a:ln/>
        </p:spPr>
        <p:txBody>
          <a:bodyPr wrap="square" lIns="0" tIns="0" rIns="0" bIns="0" rtlCol="0" anchor="ctr"/>
          <a:lstStyle/>
          <a:p>
            <a:pPr>
              <a:lnSpc>
                <a:spcPct val="140000"/>
              </a:lnSpc>
            </a:pPr>
            <a:r>
              <a:rPr lang="en-US" sz="1050" dirty="0">
                <a:solidFill>
                  <a:srgbClr val="1F2937"/>
                </a:solidFill>
                <a:latin typeface="Sorts Mill Goudy" pitchFamily="34" charset="0"/>
                <a:ea typeface="Sorts Mill Goudy" pitchFamily="34" charset="-122"/>
                <a:cs typeface="Sorts Mill Goudy" pitchFamily="34" charset="-120"/>
              </a:rPr>
              <a:t>Ensuring </a:t>
            </a:r>
            <a:r>
              <a:rPr lang="en-US" sz="1050" b="1" dirty="0">
                <a:solidFill>
                  <a:srgbClr val="1F2937"/>
                </a:solidFill>
                <a:latin typeface="Sorts Mill Goudy" pitchFamily="34" charset="0"/>
                <a:ea typeface="Sorts Mill Goudy" pitchFamily="34" charset="-122"/>
                <a:cs typeface="Sorts Mill Goudy" pitchFamily="34" charset="-120"/>
              </a:rPr>
              <a:t>structural integrity during generation</a:t>
            </a:r>
            <a:r>
              <a:rPr lang="en-US" sz="1050" dirty="0">
                <a:solidFill>
                  <a:srgbClr val="1F2937"/>
                </a:solidFill>
                <a:latin typeface="Sorts Mill Goudy" pitchFamily="34" charset="0"/>
                <a:ea typeface="Sorts Mill Goudy" pitchFamily="34" charset="-122"/>
                <a:cs typeface="Sorts Mill Goudy" pitchFamily="34" charset="-120"/>
              </a:rPr>
              <a:t> — preventing the structure collapse failure mode observed in 2017 models.</a:t>
            </a:r>
            <a:endParaRPr lang="en-US" sz="1600" dirty="0"/>
          </a:p>
        </p:txBody>
      </p:sp>
      <p:sp>
        <p:nvSpPr>
          <p:cNvPr id="32" name="Shape 30"/>
          <p:cNvSpPr/>
          <p:nvPr/>
        </p:nvSpPr>
        <p:spPr>
          <a:xfrm>
            <a:off x="6343650" y="3742618"/>
            <a:ext cx="2619375" cy="676275"/>
          </a:xfrm>
          <a:custGeom>
            <a:avLst/>
            <a:gdLst/>
            <a:ahLst/>
            <a:cxnLst/>
            <a:rect l="l" t="t" r="r" b="b"/>
            <a:pathLst>
              <a:path w="2619375" h="676275">
                <a:moveTo>
                  <a:pt x="38101" y="0"/>
                </a:moveTo>
                <a:lnTo>
                  <a:pt x="2581274" y="0"/>
                </a:lnTo>
                <a:cubicBezTo>
                  <a:pt x="2602316" y="0"/>
                  <a:pt x="2619375" y="17059"/>
                  <a:pt x="2619375" y="38101"/>
                </a:cubicBezTo>
                <a:lnTo>
                  <a:pt x="2619375" y="638174"/>
                </a:lnTo>
                <a:cubicBezTo>
                  <a:pt x="2619375" y="659216"/>
                  <a:pt x="2602316" y="676275"/>
                  <a:pt x="2581274" y="676275"/>
                </a:cubicBezTo>
                <a:lnTo>
                  <a:pt x="38101" y="676275"/>
                </a:lnTo>
                <a:cubicBezTo>
                  <a:pt x="17059" y="676275"/>
                  <a:pt x="0" y="659216"/>
                  <a:pt x="0" y="638174"/>
                </a:cubicBezTo>
                <a:lnTo>
                  <a:pt x="0" y="38101"/>
                </a:lnTo>
                <a:cubicBezTo>
                  <a:pt x="0" y="17073"/>
                  <a:pt x="17073" y="0"/>
                  <a:pt x="38101" y="0"/>
                </a:cubicBezTo>
                <a:close/>
              </a:path>
            </a:pathLst>
          </a:custGeom>
          <a:solidFill>
            <a:srgbClr val="8B0000">
              <a:alpha val="10196"/>
            </a:srgbClr>
          </a:solidFill>
          <a:ln/>
        </p:spPr>
      </p:sp>
      <p:sp>
        <p:nvSpPr>
          <p:cNvPr id="33" name="Text 31"/>
          <p:cNvSpPr/>
          <p:nvPr/>
        </p:nvSpPr>
        <p:spPr>
          <a:xfrm>
            <a:off x="6391275" y="3818818"/>
            <a:ext cx="2524125" cy="152400"/>
          </a:xfrm>
          <a:prstGeom prst="rect">
            <a:avLst/>
          </a:prstGeom>
          <a:noFill/>
          <a:ln/>
        </p:spPr>
        <p:txBody>
          <a:bodyPr wrap="square" lIns="0" tIns="0" rIns="0" bIns="0" rtlCol="0" anchor="ctr"/>
          <a:lstStyle/>
          <a:p>
            <a:pPr algn="ctr">
              <a:lnSpc>
                <a:spcPct val="110000"/>
              </a:lnSpc>
            </a:pPr>
            <a:r>
              <a:rPr lang="en-US" sz="900" b="1" dirty="0">
                <a:solidFill>
                  <a:srgbClr val="8B0000"/>
                </a:solidFill>
                <a:latin typeface="Sorts Mill Goudy" pitchFamily="34" charset="0"/>
                <a:ea typeface="Sorts Mill Goudy" pitchFamily="34" charset="-122"/>
                <a:cs typeface="Sorts Mill Goudy" pitchFamily="34" charset="-120"/>
              </a:rPr>
              <a:t>Before</a:t>
            </a:r>
            <a:endParaRPr lang="en-US" sz="1600" dirty="0"/>
          </a:p>
        </p:txBody>
      </p:sp>
      <p:sp>
        <p:nvSpPr>
          <p:cNvPr id="34" name="Text 32"/>
          <p:cNvSpPr/>
          <p:nvPr/>
        </p:nvSpPr>
        <p:spPr>
          <a:xfrm>
            <a:off x="6391275" y="4009318"/>
            <a:ext cx="2524125" cy="152400"/>
          </a:xfrm>
          <a:prstGeom prst="rect">
            <a:avLst/>
          </a:prstGeom>
          <a:noFill/>
          <a:ln/>
        </p:spPr>
        <p:txBody>
          <a:bodyPr wrap="square" lIns="0" tIns="0" rIns="0" bIns="0" rtlCol="0" anchor="ctr"/>
          <a:lstStyle/>
          <a:p>
            <a:pPr algn="ctr">
              <a:lnSpc>
                <a:spcPct val="110000"/>
              </a:lnSpc>
            </a:pPr>
            <a:r>
              <a:rPr lang="en-US" sz="900" dirty="0">
                <a:solidFill>
                  <a:srgbClr val="1F2937"/>
                </a:solidFill>
                <a:latin typeface="MiSans" pitchFamily="34" charset="0"/>
                <a:ea typeface="MiSans" pitchFamily="34" charset="-122"/>
                <a:cs typeface="MiSans" pitchFamily="34" charset="-120"/>
              </a:rPr>
              <a:t>"Obama born in Obama..."</a:t>
            </a:r>
            <a:endParaRPr lang="en-US" sz="1600" dirty="0"/>
          </a:p>
        </p:txBody>
      </p:sp>
      <p:sp>
        <p:nvSpPr>
          <p:cNvPr id="35" name="Text 33"/>
          <p:cNvSpPr/>
          <p:nvPr/>
        </p:nvSpPr>
        <p:spPr>
          <a:xfrm>
            <a:off x="6391275" y="4161718"/>
            <a:ext cx="2524125" cy="152400"/>
          </a:xfrm>
          <a:prstGeom prst="rect">
            <a:avLst/>
          </a:prstGeom>
          <a:noFill/>
          <a:ln/>
        </p:spPr>
        <p:txBody>
          <a:bodyPr wrap="square" lIns="0" tIns="0" rIns="0" bIns="0" rtlCol="0" anchor="ctr"/>
          <a:lstStyle/>
          <a:p>
            <a:pPr algn="ctr">
              <a:lnSpc>
                <a:spcPct val="110000"/>
              </a:lnSpc>
            </a:pPr>
            <a:r>
              <a:rPr lang="en-US" sz="900" dirty="0">
                <a:solidFill>
                  <a:srgbClr val="8B0000"/>
                </a:solidFill>
                <a:latin typeface="Sorts Mill Goudy" pitchFamily="34" charset="0"/>
                <a:ea typeface="Sorts Mill Goudy" pitchFamily="34" charset="-122"/>
                <a:cs typeface="Sorts Mill Goudy" pitchFamily="34" charset="-120"/>
              </a:rPr>
              <a:t>(failure)</a:t>
            </a:r>
            <a:endParaRPr lang="en-US" sz="1600" dirty="0"/>
          </a:p>
        </p:txBody>
      </p:sp>
      <p:sp>
        <p:nvSpPr>
          <p:cNvPr id="36" name="Shape 34"/>
          <p:cNvSpPr/>
          <p:nvPr/>
        </p:nvSpPr>
        <p:spPr>
          <a:xfrm>
            <a:off x="9047390" y="3750782"/>
            <a:ext cx="2607129" cy="664029"/>
          </a:xfrm>
          <a:custGeom>
            <a:avLst/>
            <a:gdLst/>
            <a:ahLst/>
            <a:cxnLst/>
            <a:rect l="l" t="t" r="r" b="b"/>
            <a:pathLst>
              <a:path w="2607129" h="664029">
                <a:moveTo>
                  <a:pt x="38102" y="0"/>
                </a:moveTo>
                <a:lnTo>
                  <a:pt x="2569027" y="0"/>
                </a:lnTo>
                <a:cubicBezTo>
                  <a:pt x="2590070" y="0"/>
                  <a:pt x="2607129" y="17059"/>
                  <a:pt x="2607129" y="38102"/>
                </a:cubicBezTo>
                <a:lnTo>
                  <a:pt x="2607129" y="625927"/>
                </a:lnTo>
                <a:cubicBezTo>
                  <a:pt x="2607129" y="646970"/>
                  <a:pt x="2590070" y="664029"/>
                  <a:pt x="2569027" y="664029"/>
                </a:cubicBezTo>
                <a:lnTo>
                  <a:pt x="38102" y="664029"/>
                </a:lnTo>
                <a:cubicBezTo>
                  <a:pt x="17073" y="664029"/>
                  <a:pt x="0" y="646956"/>
                  <a:pt x="0" y="625927"/>
                </a:cubicBezTo>
                <a:lnTo>
                  <a:pt x="0" y="38102"/>
                </a:lnTo>
                <a:cubicBezTo>
                  <a:pt x="0" y="17073"/>
                  <a:pt x="17073" y="0"/>
                  <a:pt x="38102" y="0"/>
                </a:cubicBezTo>
                <a:close/>
              </a:path>
            </a:pathLst>
          </a:custGeom>
          <a:solidFill>
            <a:srgbClr val="22C55E">
              <a:alpha val="10196"/>
            </a:srgbClr>
          </a:solidFill>
          <a:ln w="21771">
            <a:solidFill>
              <a:srgbClr val="22C55E"/>
            </a:solidFill>
            <a:prstDash val="solid"/>
          </a:ln>
        </p:spPr>
      </p:sp>
      <p:sp>
        <p:nvSpPr>
          <p:cNvPr id="37" name="Text 35"/>
          <p:cNvSpPr/>
          <p:nvPr/>
        </p:nvSpPr>
        <p:spPr>
          <a:xfrm>
            <a:off x="9103179" y="3835152"/>
            <a:ext cx="2495550" cy="152400"/>
          </a:xfrm>
          <a:prstGeom prst="rect">
            <a:avLst/>
          </a:prstGeom>
          <a:noFill/>
          <a:ln/>
        </p:spPr>
        <p:txBody>
          <a:bodyPr wrap="square" lIns="0" tIns="0" rIns="0" bIns="0" rtlCol="0" anchor="ctr"/>
          <a:lstStyle/>
          <a:p>
            <a:pPr algn="ctr">
              <a:lnSpc>
                <a:spcPct val="110000"/>
              </a:lnSpc>
            </a:pPr>
            <a:r>
              <a:rPr lang="en-US" sz="900" b="1"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38" name="Text 36"/>
          <p:cNvSpPr/>
          <p:nvPr/>
        </p:nvSpPr>
        <p:spPr>
          <a:xfrm>
            <a:off x="9103179" y="4025652"/>
            <a:ext cx="2495550" cy="152400"/>
          </a:xfrm>
          <a:prstGeom prst="rect">
            <a:avLst/>
          </a:prstGeom>
          <a:noFill/>
          <a:ln/>
        </p:spPr>
        <p:txBody>
          <a:bodyPr wrap="square" lIns="0" tIns="0" rIns="0" bIns="0" rtlCol="0" anchor="ctr"/>
          <a:lstStyle/>
          <a:p>
            <a:pPr algn="ctr">
              <a:lnSpc>
                <a:spcPct val="110000"/>
              </a:lnSpc>
            </a:pPr>
            <a:r>
              <a:rPr lang="en-US" sz="900" dirty="0">
                <a:solidFill>
                  <a:srgbClr val="1F2937"/>
                </a:solidFill>
                <a:latin typeface="MiSans" pitchFamily="34" charset="0"/>
                <a:ea typeface="MiSans" pitchFamily="34" charset="-122"/>
                <a:cs typeface="MiSans" pitchFamily="34" charset="-120"/>
              </a:rPr>
              <a:t>"Barack Obama was born in Honolulu."</a:t>
            </a:r>
            <a:endParaRPr lang="en-US" sz="1600" dirty="0"/>
          </a:p>
        </p:txBody>
      </p:sp>
      <p:sp>
        <p:nvSpPr>
          <p:cNvPr id="39" name="Text 37"/>
          <p:cNvSpPr/>
          <p:nvPr/>
        </p:nvSpPr>
        <p:spPr>
          <a:xfrm>
            <a:off x="9103179" y="4178052"/>
            <a:ext cx="2495550" cy="152400"/>
          </a:xfrm>
          <a:prstGeom prst="rect">
            <a:avLst/>
          </a:prstGeom>
          <a:noFill/>
          <a:ln/>
        </p:spPr>
        <p:txBody>
          <a:bodyPr wrap="square" lIns="0" tIns="0" rIns="0" bIns="0" rtlCol="0" anchor="ctr"/>
          <a:lstStyle/>
          <a:p>
            <a:pPr algn="ctr">
              <a:lnSpc>
                <a:spcPct val="110000"/>
              </a:lnSpc>
            </a:pPr>
            <a:r>
              <a:rPr lang="en-US" sz="900" dirty="0">
                <a:solidFill>
                  <a:srgbClr val="22C55E"/>
                </a:solidFill>
                <a:latin typeface="Sorts Mill Goudy" pitchFamily="34" charset="0"/>
                <a:ea typeface="Sorts Mill Goudy" pitchFamily="34" charset="-122"/>
                <a:cs typeface="Sorts Mill Goudy" pitchFamily="34" charset="-120"/>
              </a:rPr>
              <a:t>(success)</a:t>
            </a:r>
            <a:endParaRPr lang="en-US" sz="1600" dirty="0"/>
          </a:p>
        </p:txBody>
      </p:sp>
      <p:sp>
        <p:nvSpPr>
          <p:cNvPr id="40" name="Shape 38"/>
          <p:cNvSpPr/>
          <p:nvPr/>
        </p:nvSpPr>
        <p:spPr>
          <a:xfrm>
            <a:off x="400050" y="4782220"/>
            <a:ext cx="11410950" cy="723900"/>
          </a:xfrm>
          <a:custGeom>
            <a:avLst/>
            <a:gdLst/>
            <a:ahLst/>
            <a:cxnLst/>
            <a:rect l="l" t="t" r="r" b="b"/>
            <a:pathLst>
              <a:path w="11410950" h="723900">
                <a:moveTo>
                  <a:pt x="38100" y="0"/>
                </a:moveTo>
                <a:lnTo>
                  <a:pt x="11334752" y="0"/>
                </a:lnTo>
                <a:cubicBezTo>
                  <a:pt x="11376807" y="0"/>
                  <a:pt x="11410950" y="34143"/>
                  <a:pt x="11410950" y="76198"/>
                </a:cubicBezTo>
                <a:lnTo>
                  <a:pt x="11410950" y="647702"/>
                </a:lnTo>
                <a:cubicBezTo>
                  <a:pt x="11410950" y="689757"/>
                  <a:pt x="11376807" y="723900"/>
                  <a:pt x="11334752" y="723900"/>
                </a:cubicBezTo>
                <a:lnTo>
                  <a:pt x="38100" y="723900"/>
                </a:lnTo>
                <a:cubicBezTo>
                  <a:pt x="17072" y="723900"/>
                  <a:pt x="0" y="706828"/>
                  <a:pt x="0" y="685800"/>
                </a:cubicBezTo>
                <a:lnTo>
                  <a:pt x="0" y="38100"/>
                </a:lnTo>
                <a:cubicBezTo>
                  <a:pt x="0" y="17072"/>
                  <a:pt x="17072" y="0"/>
                  <a:pt x="38100" y="0"/>
                </a:cubicBezTo>
                <a:close/>
              </a:path>
            </a:pathLst>
          </a:custGeom>
          <a:solidFill>
            <a:srgbClr val="22C55E">
              <a:alpha val="10196"/>
            </a:srgbClr>
          </a:solidFill>
          <a:ln/>
        </p:spPr>
      </p:sp>
      <p:sp>
        <p:nvSpPr>
          <p:cNvPr id="41" name="Shape 39"/>
          <p:cNvSpPr/>
          <p:nvPr/>
        </p:nvSpPr>
        <p:spPr>
          <a:xfrm>
            <a:off x="400050" y="4782220"/>
            <a:ext cx="38100" cy="723900"/>
          </a:xfrm>
          <a:custGeom>
            <a:avLst/>
            <a:gdLst/>
            <a:ahLst/>
            <a:cxnLst/>
            <a:rect l="l" t="t" r="r" b="b"/>
            <a:pathLst>
              <a:path w="38100" h="723900">
                <a:moveTo>
                  <a:pt x="38100" y="0"/>
                </a:moveTo>
                <a:lnTo>
                  <a:pt x="38100" y="0"/>
                </a:lnTo>
                <a:lnTo>
                  <a:pt x="38100" y="723900"/>
                </a:lnTo>
                <a:lnTo>
                  <a:pt x="38100" y="723900"/>
                </a:lnTo>
                <a:cubicBezTo>
                  <a:pt x="17072" y="723900"/>
                  <a:pt x="0" y="706828"/>
                  <a:pt x="0" y="685800"/>
                </a:cubicBezTo>
                <a:lnTo>
                  <a:pt x="0" y="38100"/>
                </a:lnTo>
                <a:cubicBezTo>
                  <a:pt x="0" y="17072"/>
                  <a:pt x="17072" y="0"/>
                  <a:pt x="38100" y="0"/>
                </a:cubicBezTo>
                <a:close/>
              </a:path>
            </a:pathLst>
          </a:custGeom>
          <a:solidFill>
            <a:srgbClr val="22C55E"/>
          </a:solidFill>
          <a:ln/>
        </p:spPr>
      </p:sp>
      <p:sp>
        <p:nvSpPr>
          <p:cNvPr id="42" name="Text 40"/>
          <p:cNvSpPr/>
          <p:nvPr/>
        </p:nvSpPr>
        <p:spPr>
          <a:xfrm>
            <a:off x="533400" y="4896520"/>
            <a:ext cx="112395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Fine-tuning is not just about hyperparameters — it's about </a:t>
            </a:r>
            <a:r>
              <a:rPr lang="en-US" sz="1200" b="1" dirty="0">
                <a:solidFill>
                  <a:srgbClr val="1F2937"/>
                </a:solidFill>
                <a:latin typeface="Sorts Mill Goudy" pitchFamily="34" charset="0"/>
                <a:ea typeface="Sorts Mill Goudy" pitchFamily="34" charset="-122"/>
                <a:cs typeface="Sorts Mill Goudy" pitchFamily="34" charset="-120"/>
              </a:rPr>
              <a:t>data engineering and structural token design</a:t>
            </a:r>
            <a:r>
              <a:rPr lang="en-US" sz="1200" dirty="0">
                <a:solidFill>
                  <a:srgbClr val="1F2937"/>
                </a:solidFill>
                <a:latin typeface="Sorts Mill Goudy" pitchFamily="34" charset="0"/>
                <a:ea typeface="Sorts Mill Goudy" pitchFamily="34" charset="-122"/>
                <a:cs typeface="Sorts Mill Goudy" pitchFamily="34" charset="-120"/>
              </a:rPr>
              <a:t>. The tokens you choose shape what the model learns. This lesson was critical in achieving PARITY for the Verbalization module.</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1.2 INTRODUCTION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Project Pivot: From Scaling to Audit</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43000"/>
            <a:ext cx="11541125" cy="722313"/>
          </a:xfrm>
          <a:custGeom>
            <a:avLst/>
            <a:gdLst/>
            <a:ahLst/>
            <a:cxnLst/>
            <a:rect l="l" t="t" r="r" b="b"/>
            <a:pathLst>
              <a:path w="11541125" h="722313">
                <a:moveTo>
                  <a:pt x="31750" y="0"/>
                </a:moveTo>
                <a:lnTo>
                  <a:pt x="11477627" y="0"/>
                </a:lnTo>
                <a:cubicBezTo>
                  <a:pt x="11512696" y="0"/>
                  <a:pt x="11541125" y="28429"/>
                  <a:pt x="11541125" y="63498"/>
                </a:cubicBezTo>
                <a:lnTo>
                  <a:pt x="11541125" y="658814"/>
                </a:lnTo>
                <a:cubicBezTo>
                  <a:pt x="11541125" y="693883"/>
                  <a:pt x="11512696" y="722313"/>
                  <a:pt x="11477627" y="722313"/>
                </a:cubicBezTo>
                <a:lnTo>
                  <a:pt x="31750" y="722313"/>
                </a:lnTo>
                <a:cubicBezTo>
                  <a:pt x="14215" y="722313"/>
                  <a:pt x="0" y="708098"/>
                  <a:pt x="0" y="690563"/>
                </a:cubicBezTo>
                <a:lnTo>
                  <a:pt x="0" y="31750"/>
                </a:lnTo>
                <a:cubicBezTo>
                  <a:pt x="0" y="14227"/>
                  <a:pt x="14227" y="0"/>
                  <a:pt x="31750" y="0"/>
                </a:cubicBezTo>
                <a:close/>
              </a:path>
            </a:pathLst>
          </a:custGeom>
          <a:solidFill>
            <a:srgbClr val="8B0000">
              <a:alpha val="5098"/>
            </a:srgbClr>
          </a:solidFill>
          <a:ln/>
        </p:spPr>
      </p:sp>
      <p:sp>
        <p:nvSpPr>
          <p:cNvPr id="6" name="Shape 4"/>
          <p:cNvSpPr/>
          <p:nvPr/>
        </p:nvSpPr>
        <p:spPr>
          <a:xfrm>
            <a:off x="333375" y="1143000"/>
            <a:ext cx="31750" cy="722313"/>
          </a:xfrm>
          <a:custGeom>
            <a:avLst/>
            <a:gdLst/>
            <a:ahLst/>
            <a:cxnLst/>
            <a:rect l="l" t="t" r="r" b="b"/>
            <a:pathLst>
              <a:path w="31750" h="722313">
                <a:moveTo>
                  <a:pt x="31750" y="0"/>
                </a:moveTo>
                <a:lnTo>
                  <a:pt x="31750" y="0"/>
                </a:lnTo>
                <a:lnTo>
                  <a:pt x="31750" y="722313"/>
                </a:lnTo>
                <a:lnTo>
                  <a:pt x="31750" y="722313"/>
                </a:lnTo>
                <a:cubicBezTo>
                  <a:pt x="14227" y="722313"/>
                  <a:pt x="0" y="708086"/>
                  <a:pt x="0" y="690563"/>
                </a:cubicBezTo>
                <a:lnTo>
                  <a:pt x="0" y="31750"/>
                </a:lnTo>
                <a:cubicBezTo>
                  <a:pt x="0" y="14227"/>
                  <a:pt x="14227" y="0"/>
                  <a:pt x="31750" y="0"/>
                </a:cubicBezTo>
                <a:close/>
              </a:path>
            </a:pathLst>
          </a:custGeom>
          <a:solidFill>
            <a:srgbClr val="8B0000"/>
          </a:solidFill>
          <a:ln/>
        </p:spPr>
      </p:sp>
      <p:sp>
        <p:nvSpPr>
          <p:cNvPr id="7" name="Text 5"/>
          <p:cNvSpPr/>
          <p:nvPr/>
        </p:nvSpPr>
        <p:spPr>
          <a:xfrm>
            <a:off x="476250" y="1270002"/>
            <a:ext cx="11342688" cy="468313"/>
          </a:xfrm>
          <a:prstGeom prst="rect">
            <a:avLst/>
          </a:prstGeom>
          <a:noFill/>
          <a:ln/>
        </p:spPr>
        <p:txBody>
          <a:bodyPr wrap="square" lIns="0" tIns="0" rIns="0" bIns="0" rtlCol="0" anchor="ctr"/>
          <a:lstStyle/>
          <a:p>
            <a:pPr>
              <a:lnSpc>
                <a:spcPct val="140000"/>
              </a:lnSpc>
            </a:pPr>
            <a:r>
              <a:rPr lang="en-US" sz="1125" b="1" dirty="0">
                <a:solidFill>
                  <a:srgbClr val="8B0000"/>
                </a:solidFill>
                <a:latin typeface="Sorts Mill Goudy" pitchFamily="34" charset="0"/>
                <a:ea typeface="Sorts Mill Goudy" pitchFamily="34" charset="-122"/>
                <a:cs typeface="Sorts Mill Goudy" pitchFamily="34" charset="-120"/>
              </a:rPr>
              <a:t>This discovery necessitated a full Forensic Reconstruction</a:t>
            </a:r>
            <a:r>
              <a:rPr lang="en-US" sz="1125" dirty="0">
                <a:solidFill>
                  <a:srgbClr val="1F2937"/>
                </a:solidFill>
                <a:latin typeface="Sorts Mill Goudy" pitchFamily="34" charset="0"/>
                <a:ea typeface="Sorts Mill Goudy" pitchFamily="34" charset="-122"/>
                <a:cs typeface="Sorts Mill Goudy" pitchFamily="34" charset="-120"/>
              </a:rPr>
              <a:t> of the local pipeline and a pivot from performance optimization to </a:t>
            </a:r>
            <a:r>
              <a:rPr lang="en-US" sz="1125" b="1" dirty="0">
                <a:solidFill>
                  <a:srgbClr val="1F2937"/>
                </a:solidFill>
                <a:latin typeface="Sorts Mill Goudy" pitchFamily="34" charset="0"/>
                <a:ea typeface="Sorts Mill Goudy" pitchFamily="34" charset="-122"/>
                <a:cs typeface="Sorts Mill Goudy" pitchFamily="34" charset="-120"/>
              </a:rPr>
              <a:t>Root Cause Analysis</a:t>
            </a:r>
            <a:r>
              <a:rPr lang="en-US" sz="1125" dirty="0">
                <a:solidFill>
                  <a:srgbClr val="1F2937"/>
                </a:solidFill>
                <a:latin typeface="Sorts Mill Goudy" pitchFamily="34" charset="0"/>
                <a:ea typeface="Sorts Mill Goudy" pitchFamily="34" charset="-122"/>
                <a:cs typeface="Sorts Mill Goudy" pitchFamily="34" charset="-120"/>
              </a:rPr>
              <a:t>. Rather than publishing incomplete metrics that would mask these fundamental disparities, I prioritized understanding the gap's origins over generating misleading performance statistics.</a:t>
            </a:r>
            <a:endParaRPr lang="en-US" sz="1600" dirty="0"/>
          </a:p>
        </p:txBody>
      </p:sp>
      <p:sp>
        <p:nvSpPr>
          <p:cNvPr id="8" name="Text 6"/>
          <p:cNvSpPr/>
          <p:nvPr/>
        </p:nvSpPr>
        <p:spPr>
          <a:xfrm>
            <a:off x="317500" y="2020096"/>
            <a:ext cx="11652250" cy="254000"/>
          </a:xfrm>
          <a:prstGeom prst="rect">
            <a:avLst/>
          </a:prstGeom>
          <a:noFill/>
          <a:ln/>
        </p:spPr>
        <p:txBody>
          <a:bodyPr wrap="square" lIns="0" tIns="0" rIns="0" bIns="0" rtlCol="0" anchor="ctr"/>
          <a:lstStyle/>
          <a:p>
            <a:pPr>
              <a:lnSpc>
                <a:spcPct val="110000"/>
              </a:lnSpc>
            </a:pPr>
            <a:r>
              <a:rPr lang="en-US" sz="1500" b="1" dirty="0">
                <a:solidFill>
                  <a:srgbClr val="1F2937"/>
                </a:solidFill>
                <a:latin typeface="Sorts Mill Goudy" pitchFamily="34" charset="0"/>
                <a:ea typeface="Sorts Mill Goudy" pitchFamily="34" charset="-122"/>
                <a:cs typeface="Sorts Mill Goudy" pitchFamily="34" charset="-120"/>
              </a:rPr>
              <a:t>The Project Evolution Timeline</a:t>
            </a:r>
            <a:endParaRPr lang="en-US" sz="1600" dirty="0"/>
          </a:p>
        </p:txBody>
      </p:sp>
      <p:sp>
        <p:nvSpPr>
          <p:cNvPr id="9" name="Shape 7"/>
          <p:cNvSpPr/>
          <p:nvPr/>
        </p:nvSpPr>
        <p:spPr>
          <a:xfrm>
            <a:off x="508000" y="2401096"/>
            <a:ext cx="31750" cy="3048000"/>
          </a:xfrm>
          <a:custGeom>
            <a:avLst/>
            <a:gdLst/>
            <a:ahLst/>
            <a:cxnLst/>
            <a:rect l="l" t="t" r="r" b="b"/>
            <a:pathLst>
              <a:path w="31750" h="3048000">
                <a:moveTo>
                  <a:pt x="0" y="0"/>
                </a:moveTo>
                <a:lnTo>
                  <a:pt x="31750" y="0"/>
                </a:lnTo>
                <a:lnTo>
                  <a:pt x="31750" y="3048000"/>
                </a:lnTo>
                <a:lnTo>
                  <a:pt x="0" y="3048000"/>
                </a:lnTo>
                <a:lnTo>
                  <a:pt x="0" y="0"/>
                </a:lnTo>
                <a:close/>
              </a:path>
            </a:pathLst>
          </a:custGeom>
          <a:solidFill>
            <a:srgbClr val="8B0000"/>
          </a:solidFill>
          <a:ln/>
        </p:spPr>
      </p:sp>
      <p:sp>
        <p:nvSpPr>
          <p:cNvPr id="10" name="Shape 8"/>
          <p:cNvSpPr/>
          <p:nvPr/>
        </p:nvSpPr>
        <p:spPr>
          <a:xfrm>
            <a:off x="841375" y="240109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1" name="Shape 9"/>
          <p:cNvSpPr/>
          <p:nvPr/>
        </p:nvSpPr>
        <p:spPr>
          <a:xfrm>
            <a:off x="841375" y="240109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12" name="Text 10"/>
          <p:cNvSpPr/>
          <p:nvPr/>
        </p:nvSpPr>
        <p:spPr>
          <a:xfrm>
            <a:off x="984250" y="252809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Initial Objective</a:t>
            </a:r>
            <a:endParaRPr lang="en-US" sz="1600" dirty="0"/>
          </a:p>
        </p:txBody>
      </p:sp>
      <p:sp>
        <p:nvSpPr>
          <p:cNvPr id="13" name="Text 11"/>
          <p:cNvSpPr/>
          <p:nvPr/>
        </p:nvSpPr>
        <p:spPr>
          <a:xfrm>
            <a:off x="984250" y="275034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Scale the ProVe pipeline for large-scale Wikidata auditing</a:t>
            </a:r>
            <a:endParaRPr lang="en-US" sz="1600" dirty="0"/>
          </a:p>
        </p:txBody>
      </p:sp>
      <p:sp>
        <p:nvSpPr>
          <p:cNvPr id="14" name="Shape 12"/>
          <p:cNvSpPr/>
          <p:nvPr/>
        </p:nvSpPr>
        <p:spPr>
          <a:xfrm>
            <a:off x="841375" y="319484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5" name="Shape 13"/>
          <p:cNvSpPr/>
          <p:nvPr/>
        </p:nvSpPr>
        <p:spPr>
          <a:xfrm>
            <a:off x="841375" y="319484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16" name="Text 14"/>
          <p:cNvSpPr/>
          <p:nvPr/>
        </p:nvSpPr>
        <p:spPr>
          <a:xfrm>
            <a:off x="984250" y="332184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Discovery Phase</a:t>
            </a:r>
            <a:endParaRPr lang="en-US" sz="1600" dirty="0"/>
          </a:p>
        </p:txBody>
      </p:sp>
      <p:sp>
        <p:nvSpPr>
          <p:cNvPr id="17" name="Text 15"/>
          <p:cNvSpPr/>
          <p:nvPr/>
        </p:nvSpPr>
        <p:spPr>
          <a:xfrm>
            <a:off x="984250" y="354409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Baseline testing revealed the API-repository performance gap</a:t>
            </a:r>
            <a:endParaRPr lang="en-US" sz="1600" dirty="0"/>
          </a:p>
        </p:txBody>
      </p:sp>
      <p:sp>
        <p:nvSpPr>
          <p:cNvPr id="18" name="Shape 16"/>
          <p:cNvSpPr/>
          <p:nvPr/>
        </p:nvSpPr>
        <p:spPr>
          <a:xfrm>
            <a:off x="841375" y="398859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9" name="Shape 17"/>
          <p:cNvSpPr/>
          <p:nvPr/>
        </p:nvSpPr>
        <p:spPr>
          <a:xfrm>
            <a:off x="841375" y="398859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20" name="Text 18"/>
          <p:cNvSpPr/>
          <p:nvPr/>
        </p:nvSpPr>
        <p:spPr>
          <a:xfrm>
            <a:off x="984250" y="411559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Pivot Decision</a:t>
            </a:r>
            <a:endParaRPr lang="en-US" sz="1600" dirty="0"/>
          </a:p>
        </p:txBody>
      </p:sp>
      <p:sp>
        <p:nvSpPr>
          <p:cNvPr id="21" name="Text 19"/>
          <p:cNvSpPr/>
          <p:nvPr/>
        </p:nvSpPr>
        <p:spPr>
          <a:xfrm>
            <a:off x="984250" y="433784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Shift focus to Reconstruction and Root Cause Analysis</a:t>
            </a:r>
            <a:endParaRPr lang="en-US" sz="1600" dirty="0"/>
          </a:p>
        </p:txBody>
      </p:sp>
      <p:sp>
        <p:nvSpPr>
          <p:cNvPr id="22" name="Shape 20"/>
          <p:cNvSpPr/>
          <p:nvPr/>
        </p:nvSpPr>
        <p:spPr>
          <a:xfrm>
            <a:off x="841375" y="478234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3" name="Shape 21"/>
          <p:cNvSpPr/>
          <p:nvPr/>
        </p:nvSpPr>
        <p:spPr>
          <a:xfrm>
            <a:off x="841375" y="478234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24" name="Text 22"/>
          <p:cNvSpPr/>
          <p:nvPr/>
        </p:nvSpPr>
        <p:spPr>
          <a:xfrm>
            <a:off x="984250" y="490934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Intellectual Honesty</a:t>
            </a:r>
            <a:endParaRPr lang="en-US" sz="1600" dirty="0"/>
          </a:p>
        </p:txBody>
      </p:sp>
      <p:sp>
        <p:nvSpPr>
          <p:cNvPr id="25" name="Text 23"/>
          <p:cNvSpPr/>
          <p:nvPr/>
        </p:nvSpPr>
        <p:spPr>
          <a:xfrm>
            <a:off x="984250" y="513159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Deliberately bypassed full metrics calculation for modules exhibiting the GAP, avoiding the publication of misleading statistics</a:t>
            </a:r>
            <a:endParaRPr lang="en-US" sz="1600" dirty="0"/>
          </a:p>
        </p:txBody>
      </p:sp>
      <p:sp>
        <p:nvSpPr>
          <p:cNvPr id="26" name="Shape 24"/>
          <p:cNvSpPr/>
          <p:nvPr/>
        </p:nvSpPr>
        <p:spPr>
          <a:xfrm>
            <a:off x="317500" y="5623721"/>
            <a:ext cx="5715000" cy="682625"/>
          </a:xfrm>
          <a:custGeom>
            <a:avLst/>
            <a:gdLst/>
            <a:ahLst/>
            <a:cxnLst/>
            <a:rect l="l" t="t" r="r" b="b"/>
            <a:pathLst>
              <a:path w="5715000" h="682625">
                <a:moveTo>
                  <a:pt x="31750" y="0"/>
                </a:moveTo>
                <a:lnTo>
                  <a:pt x="5683250" y="0"/>
                </a:lnTo>
                <a:cubicBezTo>
                  <a:pt x="5700773" y="0"/>
                  <a:pt x="5715000" y="14227"/>
                  <a:pt x="5715000" y="31750"/>
                </a:cubicBezTo>
                <a:lnTo>
                  <a:pt x="5715000" y="619127"/>
                </a:lnTo>
                <a:cubicBezTo>
                  <a:pt x="5715000" y="654196"/>
                  <a:pt x="5686571" y="682625"/>
                  <a:pt x="5651502" y="682625"/>
                </a:cubicBezTo>
                <a:lnTo>
                  <a:pt x="63498" y="682625"/>
                </a:lnTo>
                <a:cubicBezTo>
                  <a:pt x="28429" y="682625"/>
                  <a:pt x="0" y="654196"/>
                  <a:pt x="0" y="619127"/>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7" name="Shape 25"/>
          <p:cNvSpPr/>
          <p:nvPr/>
        </p:nvSpPr>
        <p:spPr>
          <a:xfrm>
            <a:off x="317500" y="5623721"/>
            <a:ext cx="5715000" cy="31750"/>
          </a:xfrm>
          <a:custGeom>
            <a:avLst/>
            <a:gdLst/>
            <a:ahLst/>
            <a:cxnLst/>
            <a:rect l="l" t="t" r="r" b="b"/>
            <a:pathLst>
              <a:path w="5715000" h="31750">
                <a:moveTo>
                  <a:pt x="31750" y="0"/>
                </a:moveTo>
                <a:lnTo>
                  <a:pt x="5683250" y="0"/>
                </a:lnTo>
                <a:cubicBezTo>
                  <a:pt x="5700773" y="0"/>
                  <a:pt x="5715000" y="14227"/>
                  <a:pt x="5715000" y="31750"/>
                </a:cubicBezTo>
                <a:lnTo>
                  <a:pt x="5715000" y="31750"/>
                </a:lnTo>
                <a:lnTo>
                  <a:pt x="0" y="31750"/>
                </a:lnTo>
                <a:lnTo>
                  <a:pt x="0" y="31750"/>
                </a:lnTo>
                <a:cubicBezTo>
                  <a:pt x="0" y="14227"/>
                  <a:pt x="14227" y="0"/>
                  <a:pt x="31750" y="0"/>
                </a:cubicBezTo>
                <a:close/>
              </a:path>
            </a:pathLst>
          </a:custGeom>
          <a:solidFill>
            <a:srgbClr val="8B0000"/>
          </a:solidFill>
          <a:ln/>
        </p:spPr>
      </p:sp>
      <p:sp>
        <p:nvSpPr>
          <p:cNvPr id="28" name="Shape 26"/>
          <p:cNvSpPr/>
          <p:nvPr/>
        </p:nvSpPr>
        <p:spPr>
          <a:xfrm>
            <a:off x="468313" y="5766596"/>
            <a:ext cx="190500" cy="190500"/>
          </a:xfrm>
          <a:custGeom>
            <a:avLst/>
            <a:gdLst/>
            <a:ahLst/>
            <a:cxnLst/>
            <a:rect l="l" t="t" r="r" b="b"/>
            <a:pathLst>
              <a:path w="190500" h="190500">
                <a:moveTo>
                  <a:pt x="154781" y="77391"/>
                </a:moveTo>
                <a:cubicBezTo>
                  <a:pt x="154781" y="94469"/>
                  <a:pt x="149237" y="110244"/>
                  <a:pt x="139898" y="123044"/>
                </a:cubicBezTo>
                <a:lnTo>
                  <a:pt x="187003" y="170185"/>
                </a:lnTo>
                <a:cubicBezTo>
                  <a:pt x="191653" y="174836"/>
                  <a:pt x="191653" y="182389"/>
                  <a:pt x="187003" y="187040"/>
                </a:cubicBezTo>
                <a:cubicBezTo>
                  <a:pt x="182352" y="191691"/>
                  <a:pt x="174799" y="191691"/>
                  <a:pt x="170148" y="187040"/>
                </a:cubicBezTo>
                <a:lnTo>
                  <a:pt x="123044" y="139898"/>
                </a:lnTo>
                <a:cubicBezTo>
                  <a:pt x="110244" y="149237"/>
                  <a:pt x="94469" y="154781"/>
                  <a:pt x="77391" y="154781"/>
                </a:cubicBezTo>
                <a:cubicBezTo>
                  <a:pt x="34640" y="154781"/>
                  <a:pt x="0" y="120142"/>
                  <a:pt x="0" y="77391"/>
                </a:cubicBezTo>
                <a:cubicBezTo>
                  <a:pt x="0" y="34640"/>
                  <a:pt x="34640" y="0"/>
                  <a:pt x="77391" y="0"/>
                </a:cubicBezTo>
                <a:cubicBezTo>
                  <a:pt x="120142" y="0"/>
                  <a:pt x="154781" y="34640"/>
                  <a:pt x="154781" y="77391"/>
                </a:cubicBezTo>
                <a:close/>
                <a:moveTo>
                  <a:pt x="77391" y="130969"/>
                </a:moveTo>
                <a:cubicBezTo>
                  <a:pt x="106961" y="130969"/>
                  <a:pt x="130969" y="106961"/>
                  <a:pt x="130969" y="77391"/>
                </a:cubicBezTo>
                <a:cubicBezTo>
                  <a:pt x="130969" y="47820"/>
                  <a:pt x="106961" y="23812"/>
                  <a:pt x="77391" y="23812"/>
                </a:cubicBezTo>
                <a:cubicBezTo>
                  <a:pt x="47820" y="23812"/>
                  <a:pt x="23813" y="47820"/>
                  <a:pt x="23812" y="77391"/>
                </a:cubicBezTo>
                <a:cubicBezTo>
                  <a:pt x="23812" y="106961"/>
                  <a:pt x="47820" y="130969"/>
                  <a:pt x="77391" y="130969"/>
                </a:cubicBezTo>
                <a:close/>
              </a:path>
            </a:pathLst>
          </a:custGeom>
          <a:solidFill>
            <a:srgbClr val="8B0000"/>
          </a:solidFill>
          <a:ln/>
        </p:spPr>
      </p:sp>
      <p:sp>
        <p:nvSpPr>
          <p:cNvPr id="29" name="Text 27"/>
          <p:cNvSpPr/>
          <p:nvPr/>
        </p:nvSpPr>
        <p:spPr>
          <a:xfrm>
            <a:off x="777875" y="5766596"/>
            <a:ext cx="841375"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What We Did</a:t>
            </a:r>
            <a:endParaRPr lang="en-US" sz="1600" dirty="0"/>
          </a:p>
        </p:txBody>
      </p:sp>
      <p:sp>
        <p:nvSpPr>
          <p:cNvPr id="30" name="Text 28"/>
          <p:cNvSpPr/>
          <p:nvPr/>
        </p:nvSpPr>
        <p:spPr>
          <a:xfrm>
            <a:off x="444500" y="6020596"/>
            <a:ext cx="551656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Investigated why performance differed from API, identified private weights and proprietary logic</a:t>
            </a:r>
            <a:endParaRPr lang="en-US" sz="1600" dirty="0"/>
          </a:p>
        </p:txBody>
      </p:sp>
      <p:sp>
        <p:nvSpPr>
          <p:cNvPr id="31" name="Shape 29"/>
          <p:cNvSpPr/>
          <p:nvPr/>
        </p:nvSpPr>
        <p:spPr>
          <a:xfrm>
            <a:off x="6159500" y="5623721"/>
            <a:ext cx="5715000" cy="682625"/>
          </a:xfrm>
          <a:custGeom>
            <a:avLst/>
            <a:gdLst/>
            <a:ahLst/>
            <a:cxnLst/>
            <a:rect l="l" t="t" r="r" b="b"/>
            <a:pathLst>
              <a:path w="5715000" h="682625">
                <a:moveTo>
                  <a:pt x="31750" y="0"/>
                </a:moveTo>
                <a:lnTo>
                  <a:pt x="5683250" y="0"/>
                </a:lnTo>
                <a:cubicBezTo>
                  <a:pt x="5700773" y="0"/>
                  <a:pt x="5715000" y="14227"/>
                  <a:pt x="5715000" y="31750"/>
                </a:cubicBezTo>
                <a:lnTo>
                  <a:pt x="5715000" y="619127"/>
                </a:lnTo>
                <a:cubicBezTo>
                  <a:pt x="5715000" y="654196"/>
                  <a:pt x="5686571" y="682625"/>
                  <a:pt x="5651502" y="682625"/>
                </a:cubicBezTo>
                <a:lnTo>
                  <a:pt x="63498" y="682625"/>
                </a:lnTo>
                <a:cubicBezTo>
                  <a:pt x="28429" y="682625"/>
                  <a:pt x="0" y="654196"/>
                  <a:pt x="0" y="619127"/>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2" name="Shape 30"/>
          <p:cNvSpPr/>
          <p:nvPr/>
        </p:nvSpPr>
        <p:spPr>
          <a:xfrm>
            <a:off x="6159500" y="5623721"/>
            <a:ext cx="5715000" cy="31750"/>
          </a:xfrm>
          <a:custGeom>
            <a:avLst/>
            <a:gdLst/>
            <a:ahLst/>
            <a:cxnLst/>
            <a:rect l="l" t="t" r="r" b="b"/>
            <a:pathLst>
              <a:path w="5715000" h="31750">
                <a:moveTo>
                  <a:pt x="31750" y="0"/>
                </a:moveTo>
                <a:lnTo>
                  <a:pt x="5683250" y="0"/>
                </a:lnTo>
                <a:cubicBezTo>
                  <a:pt x="5700773" y="0"/>
                  <a:pt x="5715000" y="14227"/>
                  <a:pt x="5715000" y="31750"/>
                </a:cubicBezTo>
                <a:lnTo>
                  <a:pt x="5715000" y="31750"/>
                </a:lnTo>
                <a:lnTo>
                  <a:pt x="0" y="31750"/>
                </a:lnTo>
                <a:lnTo>
                  <a:pt x="0" y="31750"/>
                </a:lnTo>
                <a:cubicBezTo>
                  <a:pt x="0" y="14227"/>
                  <a:pt x="14227" y="0"/>
                  <a:pt x="31750" y="0"/>
                </a:cubicBezTo>
                <a:close/>
              </a:path>
            </a:pathLst>
          </a:custGeom>
          <a:solidFill>
            <a:srgbClr val="6B7280"/>
          </a:solidFill>
          <a:ln/>
        </p:spPr>
      </p:sp>
      <p:sp>
        <p:nvSpPr>
          <p:cNvPr id="33" name="Shape 31"/>
          <p:cNvSpPr/>
          <p:nvPr/>
        </p:nvSpPr>
        <p:spPr>
          <a:xfrm>
            <a:off x="6310313" y="5766596"/>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62136" y="62136"/>
                </a:moveTo>
                <a:cubicBezTo>
                  <a:pt x="65633" y="58638"/>
                  <a:pt x="71289" y="58638"/>
                  <a:pt x="74749" y="62136"/>
                </a:cubicBezTo>
                <a:lnTo>
                  <a:pt x="95213" y="82600"/>
                </a:lnTo>
                <a:lnTo>
                  <a:pt x="115677" y="62136"/>
                </a:lnTo>
                <a:cubicBezTo>
                  <a:pt x="119174" y="58638"/>
                  <a:pt x="124830" y="58638"/>
                  <a:pt x="128290" y="62136"/>
                </a:cubicBezTo>
                <a:cubicBezTo>
                  <a:pt x="131750" y="65633"/>
                  <a:pt x="131787" y="71289"/>
                  <a:pt x="128290" y="74749"/>
                </a:cubicBezTo>
                <a:lnTo>
                  <a:pt x="107826" y="95213"/>
                </a:lnTo>
                <a:lnTo>
                  <a:pt x="128290" y="115677"/>
                </a:lnTo>
                <a:cubicBezTo>
                  <a:pt x="131787" y="119174"/>
                  <a:pt x="131787" y="124830"/>
                  <a:pt x="128290" y="128290"/>
                </a:cubicBezTo>
                <a:cubicBezTo>
                  <a:pt x="124792" y="131750"/>
                  <a:pt x="119137" y="131787"/>
                  <a:pt x="115677" y="128290"/>
                </a:cubicBezTo>
                <a:lnTo>
                  <a:pt x="95213" y="107826"/>
                </a:lnTo>
                <a:lnTo>
                  <a:pt x="74749" y="128290"/>
                </a:lnTo>
                <a:cubicBezTo>
                  <a:pt x="71251" y="131787"/>
                  <a:pt x="65596" y="131787"/>
                  <a:pt x="62136" y="128290"/>
                </a:cubicBezTo>
                <a:cubicBezTo>
                  <a:pt x="58675" y="124792"/>
                  <a:pt x="58638" y="119137"/>
                  <a:pt x="62136" y="115677"/>
                </a:cubicBezTo>
                <a:lnTo>
                  <a:pt x="82600" y="95213"/>
                </a:lnTo>
                <a:lnTo>
                  <a:pt x="62136" y="74749"/>
                </a:lnTo>
                <a:cubicBezTo>
                  <a:pt x="58638" y="71251"/>
                  <a:pt x="58638" y="65596"/>
                  <a:pt x="62136" y="62136"/>
                </a:cubicBezTo>
                <a:close/>
              </a:path>
            </a:pathLst>
          </a:custGeom>
          <a:solidFill>
            <a:srgbClr val="6B7280"/>
          </a:solidFill>
          <a:ln/>
        </p:spPr>
      </p:sp>
      <p:sp>
        <p:nvSpPr>
          <p:cNvPr id="34" name="Text 32"/>
          <p:cNvSpPr/>
          <p:nvPr/>
        </p:nvSpPr>
        <p:spPr>
          <a:xfrm>
            <a:off x="6619875" y="5766596"/>
            <a:ext cx="1111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What We Avoided</a:t>
            </a:r>
            <a:endParaRPr lang="en-US" sz="1600" dirty="0"/>
          </a:p>
        </p:txBody>
      </p:sp>
      <p:sp>
        <p:nvSpPr>
          <p:cNvPr id="35" name="Text 33"/>
          <p:cNvSpPr/>
          <p:nvPr/>
        </p:nvSpPr>
        <p:spPr>
          <a:xfrm>
            <a:off x="6286500" y="6020596"/>
            <a:ext cx="551656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Publishing incomplete performance metrics, masking underlying issues with aggregate statistics</a:t>
            </a:r>
            <a:endParaRPr lang="en-US" sz="1600" dirty="0"/>
          </a:p>
        </p:txBody>
      </p:sp>
      <p:sp>
        <p:nvSpPr>
          <p:cNvPr id="36" name="Shape 34"/>
          <p:cNvSpPr/>
          <p:nvPr/>
        </p:nvSpPr>
        <p:spPr>
          <a:xfrm>
            <a:off x="317500" y="240109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7" name="Text 35"/>
          <p:cNvSpPr/>
          <p:nvPr/>
        </p:nvSpPr>
        <p:spPr>
          <a:xfrm>
            <a:off x="285750" y="240109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38" name="Shape 36"/>
          <p:cNvSpPr/>
          <p:nvPr/>
        </p:nvSpPr>
        <p:spPr>
          <a:xfrm>
            <a:off x="317500" y="319484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9" name="Text 37"/>
          <p:cNvSpPr/>
          <p:nvPr/>
        </p:nvSpPr>
        <p:spPr>
          <a:xfrm>
            <a:off x="285750" y="319484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40" name="Shape 38"/>
          <p:cNvSpPr/>
          <p:nvPr/>
        </p:nvSpPr>
        <p:spPr>
          <a:xfrm>
            <a:off x="317500" y="398859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1" name="Text 39"/>
          <p:cNvSpPr/>
          <p:nvPr/>
        </p:nvSpPr>
        <p:spPr>
          <a:xfrm>
            <a:off x="285750" y="398859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42" name="Shape 40"/>
          <p:cNvSpPr/>
          <p:nvPr/>
        </p:nvSpPr>
        <p:spPr>
          <a:xfrm>
            <a:off x="317500" y="478234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3" name="Text 41"/>
          <p:cNvSpPr/>
          <p:nvPr/>
        </p:nvSpPr>
        <p:spPr>
          <a:xfrm>
            <a:off x="285750" y="478234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7742" y="327742"/>
            <a:ext cx="11593871" cy="163871"/>
          </a:xfrm>
          <a:prstGeom prst="rect">
            <a:avLst/>
          </a:prstGeom>
          <a:noFill/>
          <a:ln/>
        </p:spPr>
        <p:txBody>
          <a:bodyPr wrap="square" lIns="0" tIns="0" rIns="0" bIns="0" rtlCol="0" anchor="ctr"/>
          <a:lstStyle/>
          <a:p>
            <a:pPr>
              <a:lnSpc>
                <a:spcPct val="120000"/>
              </a:lnSpc>
            </a:pPr>
            <a:r>
              <a:rPr lang="en-US" sz="903" b="1" kern="0" spc="45" dirty="0">
                <a:solidFill>
                  <a:srgbClr val="8B0000"/>
                </a:solidFill>
                <a:latin typeface="Sorts Mill Goudy" pitchFamily="34" charset="0"/>
                <a:ea typeface="Sorts Mill Goudy" pitchFamily="34" charset="-122"/>
                <a:cs typeface="Sorts Mill Goudy" pitchFamily="34" charset="-120"/>
              </a:rPr>
              <a:t>6.4 LESSON 4</a:t>
            </a:r>
            <a:endParaRPr lang="en-US" sz="1600" dirty="0"/>
          </a:p>
        </p:txBody>
      </p:sp>
      <p:sp>
        <p:nvSpPr>
          <p:cNvPr id="3" name="Text 1"/>
          <p:cNvSpPr/>
          <p:nvPr/>
        </p:nvSpPr>
        <p:spPr>
          <a:xfrm>
            <a:off x="327742" y="557161"/>
            <a:ext cx="11684000" cy="327742"/>
          </a:xfrm>
          <a:prstGeom prst="rect">
            <a:avLst/>
          </a:prstGeom>
          <a:noFill/>
          <a:ln/>
        </p:spPr>
        <p:txBody>
          <a:bodyPr wrap="square" lIns="0" tIns="0" rIns="0" bIns="0" rtlCol="0" anchor="ctr"/>
          <a:lstStyle/>
          <a:p>
            <a:pPr>
              <a:lnSpc>
                <a:spcPct val="90000"/>
              </a:lnSpc>
            </a:pPr>
            <a:r>
              <a:rPr lang="en-US" sz="2323" b="1" dirty="0">
                <a:solidFill>
                  <a:srgbClr val="1F2937"/>
                </a:solidFill>
                <a:latin typeface="Sorts Mill Goudy" pitchFamily="34" charset="0"/>
                <a:ea typeface="Sorts Mill Goudy" pitchFamily="34" charset="-122"/>
                <a:cs typeface="Sorts Mill Goudy" pitchFamily="34" charset="-120"/>
              </a:rPr>
              <a:t>Critical Evaluation of SOTA Models</a:t>
            </a:r>
            <a:endParaRPr lang="en-US" sz="1600" dirty="0"/>
          </a:p>
        </p:txBody>
      </p:sp>
      <p:sp>
        <p:nvSpPr>
          <p:cNvPr id="4" name="Shape 2"/>
          <p:cNvSpPr/>
          <p:nvPr/>
        </p:nvSpPr>
        <p:spPr>
          <a:xfrm>
            <a:off x="327742" y="983226"/>
            <a:ext cx="786581" cy="32774"/>
          </a:xfrm>
          <a:custGeom>
            <a:avLst/>
            <a:gdLst/>
            <a:ahLst/>
            <a:cxnLst/>
            <a:rect l="l" t="t" r="r" b="b"/>
            <a:pathLst>
              <a:path w="786581" h="32774">
                <a:moveTo>
                  <a:pt x="0" y="0"/>
                </a:moveTo>
                <a:lnTo>
                  <a:pt x="786581" y="0"/>
                </a:lnTo>
                <a:lnTo>
                  <a:pt x="786581" y="32774"/>
                </a:lnTo>
                <a:lnTo>
                  <a:pt x="0" y="32774"/>
                </a:lnTo>
                <a:lnTo>
                  <a:pt x="0" y="0"/>
                </a:lnTo>
                <a:close/>
              </a:path>
            </a:pathLst>
          </a:custGeom>
          <a:solidFill>
            <a:srgbClr val="8B0000"/>
          </a:solidFill>
          <a:ln/>
        </p:spPr>
      </p:sp>
      <p:sp>
        <p:nvSpPr>
          <p:cNvPr id="5" name="Shape 3"/>
          <p:cNvSpPr/>
          <p:nvPr/>
        </p:nvSpPr>
        <p:spPr>
          <a:xfrm>
            <a:off x="334765" y="1186894"/>
            <a:ext cx="11525982" cy="939917"/>
          </a:xfrm>
          <a:custGeom>
            <a:avLst/>
            <a:gdLst/>
            <a:ahLst/>
            <a:cxnLst/>
            <a:rect l="l" t="t" r="r" b="b"/>
            <a:pathLst>
              <a:path w="11525982" h="939917">
                <a:moveTo>
                  <a:pt x="65550" y="0"/>
                </a:moveTo>
                <a:lnTo>
                  <a:pt x="11460432" y="0"/>
                </a:lnTo>
                <a:cubicBezTo>
                  <a:pt x="11496634" y="0"/>
                  <a:pt x="11525982" y="29348"/>
                  <a:pt x="11525982" y="65550"/>
                </a:cubicBezTo>
                <a:lnTo>
                  <a:pt x="11525982" y="874367"/>
                </a:lnTo>
                <a:cubicBezTo>
                  <a:pt x="11525982" y="910545"/>
                  <a:pt x="11496610" y="939917"/>
                  <a:pt x="11460432" y="939917"/>
                </a:cubicBezTo>
                <a:lnTo>
                  <a:pt x="65550" y="939917"/>
                </a:lnTo>
                <a:cubicBezTo>
                  <a:pt x="29348" y="939917"/>
                  <a:pt x="0" y="910569"/>
                  <a:pt x="0" y="874367"/>
                </a:cubicBezTo>
                <a:lnTo>
                  <a:pt x="0" y="65550"/>
                </a:lnTo>
                <a:cubicBezTo>
                  <a:pt x="0" y="29348"/>
                  <a:pt x="29348" y="0"/>
                  <a:pt x="65550" y="0"/>
                </a:cubicBezTo>
                <a:close/>
              </a:path>
            </a:pathLst>
          </a:custGeom>
          <a:solidFill>
            <a:srgbClr val="F59E0B">
              <a:alpha val="10196"/>
            </a:srgbClr>
          </a:solidFill>
          <a:ln w="21771">
            <a:solidFill>
              <a:srgbClr val="F59E0B"/>
            </a:solidFill>
            <a:prstDash val="solid"/>
          </a:ln>
        </p:spPr>
      </p:sp>
      <p:sp>
        <p:nvSpPr>
          <p:cNvPr id="6" name="Text 4"/>
          <p:cNvSpPr/>
          <p:nvPr/>
        </p:nvSpPr>
        <p:spPr>
          <a:xfrm>
            <a:off x="505659" y="1357761"/>
            <a:ext cx="11282516" cy="262194"/>
          </a:xfrm>
          <a:prstGeom prst="rect">
            <a:avLst/>
          </a:prstGeom>
          <a:noFill/>
          <a:ln/>
        </p:spPr>
        <p:txBody>
          <a:bodyPr wrap="square" lIns="0" tIns="0" rIns="0" bIns="0" rtlCol="0" anchor="ctr"/>
          <a:lstStyle/>
          <a:p>
            <a:pPr>
              <a:lnSpc>
                <a:spcPct val="110000"/>
              </a:lnSpc>
            </a:pPr>
            <a:r>
              <a:rPr lang="en-US" sz="1548" b="1" dirty="0">
                <a:solidFill>
                  <a:srgbClr val="F59E0B"/>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7" name="Text 5"/>
          <p:cNvSpPr/>
          <p:nvPr/>
        </p:nvSpPr>
        <p:spPr>
          <a:xfrm>
            <a:off x="505659" y="1718277"/>
            <a:ext cx="11257935" cy="237613"/>
          </a:xfrm>
          <a:prstGeom prst="rect">
            <a:avLst/>
          </a:prstGeom>
          <a:noFill/>
          <a:ln/>
        </p:spPr>
        <p:txBody>
          <a:bodyPr wrap="square" lIns="0" tIns="0" rIns="0" bIns="0" rtlCol="0" anchor="ctr"/>
          <a:lstStyle/>
          <a:p>
            <a:pPr>
              <a:lnSpc>
                <a:spcPct val="140000"/>
              </a:lnSpc>
            </a:pPr>
            <a:r>
              <a:rPr lang="en-US" sz="1161" dirty="0">
                <a:solidFill>
                  <a:srgbClr val="1F2937"/>
                </a:solidFill>
                <a:latin typeface="Sorts Mill Goudy" pitchFamily="34" charset="0"/>
                <a:ea typeface="Sorts Mill Goudy" pitchFamily="34" charset="-122"/>
                <a:cs typeface="Sorts Mill Goudy" pitchFamily="34" charset="-120"/>
              </a:rPr>
              <a:t>Identifying that even </a:t>
            </a:r>
            <a:r>
              <a:rPr lang="en-US" sz="1161" b="1" dirty="0">
                <a:solidFill>
                  <a:srgbClr val="1F2937"/>
                </a:solidFill>
                <a:latin typeface="Sorts Mill Goudy" pitchFamily="34" charset="0"/>
                <a:ea typeface="Sorts Mill Goudy" pitchFamily="34" charset="-122"/>
                <a:cs typeface="Sorts Mill Goudy" pitchFamily="34" charset="-120"/>
              </a:rPr>
              <a:t>state-of-the-art Dense Retrieval models</a:t>
            </a:r>
            <a:r>
              <a:rPr lang="en-US" sz="1161" dirty="0">
                <a:solidFill>
                  <a:srgbClr val="1F2937"/>
                </a:solidFill>
                <a:latin typeface="Sorts Mill Goudy" pitchFamily="34" charset="0"/>
                <a:ea typeface="Sorts Mill Goudy" pitchFamily="34" charset="-122"/>
                <a:cs typeface="Sorts Mill Goudy" pitchFamily="34" charset="-120"/>
              </a:rPr>
              <a:t> must be grounded in </a:t>
            </a:r>
            <a:r>
              <a:rPr lang="en-US" sz="1161" b="1" dirty="0">
                <a:solidFill>
                  <a:srgbClr val="1F2937"/>
                </a:solidFill>
                <a:latin typeface="Sorts Mill Goudy" pitchFamily="34" charset="0"/>
                <a:ea typeface="Sorts Mill Goudy" pitchFamily="34" charset="-122"/>
                <a:cs typeface="Sorts Mill Goudy" pitchFamily="34" charset="-120"/>
              </a:rPr>
              <a:t>task-specific requirements</a:t>
            </a:r>
            <a:r>
              <a:rPr lang="en-US" sz="1161"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327742" y="2316118"/>
            <a:ext cx="5669935" cy="3195484"/>
          </a:xfrm>
          <a:custGeom>
            <a:avLst/>
            <a:gdLst/>
            <a:ahLst/>
            <a:cxnLst/>
            <a:rect l="l" t="t" r="r" b="b"/>
            <a:pathLst>
              <a:path w="5669935" h="3195484">
                <a:moveTo>
                  <a:pt x="32774" y="0"/>
                </a:moveTo>
                <a:lnTo>
                  <a:pt x="5637161" y="0"/>
                </a:lnTo>
                <a:cubicBezTo>
                  <a:pt x="5655262" y="0"/>
                  <a:pt x="5669935" y="14674"/>
                  <a:pt x="5669935" y="32774"/>
                </a:cubicBezTo>
                <a:lnTo>
                  <a:pt x="5669935" y="3129944"/>
                </a:lnTo>
                <a:cubicBezTo>
                  <a:pt x="5669935" y="3166141"/>
                  <a:pt x="5640593" y="3195484"/>
                  <a:pt x="5604396" y="3195484"/>
                </a:cubicBezTo>
                <a:lnTo>
                  <a:pt x="65539" y="3195484"/>
                </a:lnTo>
                <a:cubicBezTo>
                  <a:pt x="29343" y="3195484"/>
                  <a:pt x="0" y="3166141"/>
                  <a:pt x="0" y="3129944"/>
                </a:cubicBezTo>
                <a:lnTo>
                  <a:pt x="0" y="32774"/>
                </a:lnTo>
                <a:cubicBezTo>
                  <a:pt x="0" y="14686"/>
                  <a:pt x="14686" y="0"/>
                  <a:pt x="32774" y="0"/>
                </a:cubicBezTo>
                <a:close/>
              </a:path>
            </a:pathLst>
          </a:custGeom>
          <a:solidFill>
            <a:srgbClr val="FFFFFF"/>
          </a:solidFill>
          <a:ln/>
          <a:effectLst>
            <a:outerShdw blurRad="122903" dist="81935" dir="5400000" algn="bl" rotWithShape="0">
              <a:srgbClr val="000000">
                <a:alpha val="10196"/>
              </a:srgbClr>
            </a:outerShdw>
          </a:effectLst>
        </p:spPr>
      </p:sp>
      <p:sp>
        <p:nvSpPr>
          <p:cNvPr id="9" name="Shape 7"/>
          <p:cNvSpPr/>
          <p:nvPr/>
        </p:nvSpPr>
        <p:spPr>
          <a:xfrm>
            <a:off x="327742" y="2316118"/>
            <a:ext cx="5669935" cy="32774"/>
          </a:xfrm>
          <a:custGeom>
            <a:avLst/>
            <a:gdLst/>
            <a:ahLst/>
            <a:cxnLst/>
            <a:rect l="l" t="t" r="r" b="b"/>
            <a:pathLst>
              <a:path w="5669935" h="32774">
                <a:moveTo>
                  <a:pt x="32774" y="0"/>
                </a:moveTo>
                <a:lnTo>
                  <a:pt x="5637161" y="0"/>
                </a:lnTo>
                <a:cubicBezTo>
                  <a:pt x="5655262" y="0"/>
                  <a:pt x="5669935" y="14674"/>
                  <a:pt x="5669935" y="32774"/>
                </a:cubicBezTo>
                <a:lnTo>
                  <a:pt x="5669935" y="32774"/>
                </a:lnTo>
                <a:lnTo>
                  <a:pt x="0" y="32774"/>
                </a:lnTo>
                <a:lnTo>
                  <a:pt x="0" y="32774"/>
                </a:lnTo>
                <a:cubicBezTo>
                  <a:pt x="0" y="14686"/>
                  <a:pt x="14686" y="0"/>
                  <a:pt x="32774" y="0"/>
                </a:cubicBezTo>
                <a:close/>
              </a:path>
            </a:pathLst>
          </a:custGeom>
          <a:solidFill>
            <a:srgbClr val="3B82F6"/>
          </a:solidFill>
          <a:ln/>
        </p:spPr>
      </p:sp>
      <p:sp>
        <p:nvSpPr>
          <p:cNvPr id="10" name="Text 8"/>
          <p:cNvSpPr/>
          <p:nvPr/>
        </p:nvSpPr>
        <p:spPr>
          <a:xfrm>
            <a:off x="491613" y="2496376"/>
            <a:ext cx="5424129" cy="229419"/>
          </a:xfrm>
          <a:prstGeom prst="rect">
            <a:avLst/>
          </a:prstGeom>
          <a:noFill/>
          <a:ln/>
        </p:spPr>
        <p:txBody>
          <a:bodyPr wrap="square" lIns="0" tIns="0" rIns="0" bIns="0" rtlCol="0" anchor="ctr"/>
          <a:lstStyle/>
          <a:p>
            <a:pPr>
              <a:lnSpc>
                <a:spcPct val="120000"/>
              </a:lnSpc>
            </a:pPr>
            <a:r>
              <a:rPr lang="en-US" sz="129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11" name="Shape 9"/>
          <p:cNvSpPr/>
          <p:nvPr/>
        </p:nvSpPr>
        <p:spPr>
          <a:xfrm>
            <a:off x="491613" y="2856892"/>
            <a:ext cx="5342194" cy="819355"/>
          </a:xfrm>
          <a:custGeom>
            <a:avLst/>
            <a:gdLst/>
            <a:ahLst/>
            <a:cxnLst/>
            <a:rect l="l" t="t" r="r" b="b"/>
            <a:pathLst>
              <a:path w="5342194" h="819355">
                <a:moveTo>
                  <a:pt x="65548" y="0"/>
                </a:moveTo>
                <a:lnTo>
                  <a:pt x="5276645" y="0"/>
                </a:lnTo>
                <a:cubicBezTo>
                  <a:pt x="5312847" y="0"/>
                  <a:pt x="5342194" y="29347"/>
                  <a:pt x="5342194" y="65548"/>
                </a:cubicBezTo>
                <a:lnTo>
                  <a:pt x="5342194" y="753806"/>
                </a:lnTo>
                <a:cubicBezTo>
                  <a:pt x="5342194" y="790008"/>
                  <a:pt x="5312847" y="819355"/>
                  <a:pt x="5276645" y="819355"/>
                </a:cubicBezTo>
                <a:lnTo>
                  <a:pt x="65548" y="819355"/>
                </a:lnTo>
                <a:cubicBezTo>
                  <a:pt x="29347" y="819355"/>
                  <a:pt x="0" y="790008"/>
                  <a:pt x="0" y="753806"/>
                </a:cubicBezTo>
                <a:lnTo>
                  <a:pt x="0" y="65548"/>
                </a:lnTo>
                <a:cubicBezTo>
                  <a:pt x="0" y="29371"/>
                  <a:pt x="29371" y="0"/>
                  <a:pt x="65548" y="0"/>
                </a:cubicBezTo>
                <a:close/>
              </a:path>
            </a:pathLst>
          </a:custGeom>
          <a:solidFill>
            <a:srgbClr val="3B82F6">
              <a:alpha val="5098"/>
            </a:srgbClr>
          </a:solidFill>
          <a:ln/>
        </p:spPr>
      </p:sp>
      <p:sp>
        <p:nvSpPr>
          <p:cNvPr id="12" name="Text 10"/>
          <p:cNvSpPr/>
          <p:nvPr/>
        </p:nvSpPr>
        <p:spPr>
          <a:xfrm>
            <a:off x="622710" y="2987989"/>
            <a:ext cx="5145548" cy="196645"/>
          </a:xfrm>
          <a:prstGeom prst="rect">
            <a:avLst/>
          </a:prstGeom>
          <a:noFill/>
          <a:ln/>
        </p:spPr>
        <p:txBody>
          <a:bodyPr wrap="square" lIns="0" tIns="0" rIns="0" bIns="0" rtlCol="0" anchor="ctr"/>
          <a:lstStyle/>
          <a:p>
            <a:pPr>
              <a:lnSpc>
                <a:spcPct val="130000"/>
              </a:lnSpc>
            </a:pPr>
            <a:r>
              <a:rPr lang="en-US" sz="1032"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13" name="Shape 11"/>
          <p:cNvSpPr/>
          <p:nvPr/>
        </p:nvSpPr>
        <p:spPr>
          <a:xfrm>
            <a:off x="622710" y="3250182"/>
            <a:ext cx="5080000" cy="294968"/>
          </a:xfrm>
          <a:custGeom>
            <a:avLst/>
            <a:gdLst/>
            <a:ahLst/>
            <a:cxnLst/>
            <a:rect l="l" t="t" r="r" b="b"/>
            <a:pathLst>
              <a:path w="5080000" h="294968">
                <a:moveTo>
                  <a:pt x="32774" y="0"/>
                </a:moveTo>
                <a:lnTo>
                  <a:pt x="5047226" y="0"/>
                </a:lnTo>
                <a:cubicBezTo>
                  <a:pt x="5065327" y="0"/>
                  <a:pt x="5080000" y="14673"/>
                  <a:pt x="5080000" y="32774"/>
                </a:cubicBezTo>
                <a:lnTo>
                  <a:pt x="5080000" y="262194"/>
                </a:lnTo>
                <a:cubicBezTo>
                  <a:pt x="5080000" y="280294"/>
                  <a:pt x="5065327" y="294968"/>
                  <a:pt x="5047226" y="294968"/>
                </a:cubicBezTo>
                <a:lnTo>
                  <a:pt x="32774" y="294968"/>
                </a:lnTo>
                <a:cubicBezTo>
                  <a:pt x="14673" y="294968"/>
                  <a:pt x="0" y="280294"/>
                  <a:pt x="0" y="262194"/>
                </a:cubicBezTo>
                <a:lnTo>
                  <a:pt x="0" y="32774"/>
                </a:lnTo>
                <a:cubicBezTo>
                  <a:pt x="0" y="14673"/>
                  <a:pt x="14673" y="0"/>
                  <a:pt x="32774" y="0"/>
                </a:cubicBezTo>
                <a:close/>
              </a:path>
            </a:pathLst>
          </a:custGeom>
          <a:solidFill>
            <a:srgbClr val="FFFFFF"/>
          </a:solidFill>
          <a:ln/>
        </p:spPr>
      </p:sp>
      <p:sp>
        <p:nvSpPr>
          <p:cNvPr id="14" name="Text 12"/>
          <p:cNvSpPr/>
          <p:nvPr/>
        </p:nvSpPr>
        <p:spPr>
          <a:xfrm>
            <a:off x="622710" y="3250182"/>
            <a:ext cx="5137355" cy="294968"/>
          </a:xfrm>
          <a:prstGeom prst="rect">
            <a:avLst/>
          </a:prstGeom>
          <a:noFill/>
          <a:ln/>
        </p:spPr>
        <p:txBody>
          <a:bodyPr wrap="square" lIns="65548" tIns="65548" rIns="65548" bIns="65548"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"Eiffel Tower height: 300m"</a:t>
            </a:r>
            <a:endParaRPr lang="en-US" sz="1600" dirty="0"/>
          </a:p>
        </p:txBody>
      </p:sp>
      <p:sp>
        <p:nvSpPr>
          <p:cNvPr id="15" name="Shape 13"/>
          <p:cNvSpPr/>
          <p:nvPr/>
        </p:nvSpPr>
        <p:spPr>
          <a:xfrm>
            <a:off x="508000" y="3807343"/>
            <a:ext cx="5325806" cy="721032"/>
          </a:xfrm>
          <a:custGeom>
            <a:avLst/>
            <a:gdLst/>
            <a:ahLst/>
            <a:cxnLst/>
            <a:rect l="l" t="t" r="r" b="b"/>
            <a:pathLst>
              <a:path w="5325806" h="721032">
                <a:moveTo>
                  <a:pt x="32771" y="0"/>
                </a:moveTo>
                <a:lnTo>
                  <a:pt x="5293036" y="0"/>
                </a:lnTo>
                <a:cubicBezTo>
                  <a:pt x="5311134" y="0"/>
                  <a:pt x="5325806" y="14672"/>
                  <a:pt x="5325806" y="32771"/>
                </a:cubicBezTo>
                <a:lnTo>
                  <a:pt x="5325806" y="688261"/>
                </a:lnTo>
                <a:cubicBezTo>
                  <a:pt x="5325806" y="706360"/>
                  <a:pt x="5311134" y="721032"/>
                  <a:pt x="5293036" y="721032"/>
                </a:cubicBezTo>
                <a:lnTo>
                  <a:pt x="32771" y="721032"/>
                </a:lnTo>
                <a:cubicBezTo>
                  <a:pt x="14672" y="721032"/>
                  <a:pt x="0" y="706360"/>
                  <a:pt x="0" y="688261"/>
                </a:cubicBezTo>
                <a:lnTo>
                  <a:pt x="0" y="32771"/>
                </a:lnTo>
                <a:cubicBezTo>
                  <a:pt x="0" y="14672"/>
                  <a:pt x="14672" y="0"/>
                  <a:pt x="32771" y="0"/>
                </a:cubicBezTo>
                <a:close/>
              </a:path>
            </a:pathLst>
          </a:custGeom>
          <a:solidFill>
            <a:srgbClr val="8B0000">
              <a:alpha val="10196"/>
            </a:srgbClr>
          </a:solidFill>
          <a:ln/>
        </p:spPr>
      </p:sp>
      <p:sp>
        <p:nvSpPr>
          <p:cNvPr id="16" name="Shape 14"/>
          <p:cNvSpPr/>
          <p:nvPr/>
        </p:nvSpPr>
        <p:spPr>
          <a:xfrm>
            <a:off x="508000" y="3807343"/>
            <a:ext cx="32774" cy="721032"/>
          </a:xfrm>
          <a:custGeom>
            <a:avLst/>
            <a:gdLst/>
            <a:ahLst/>
            <a:cxnLst/>
            <a:rect l="l" t="t" r="r" b="b"/>
            <a:pathLst>
              <a:path w="32774" h="721032">
                <a:moveTo>
                  <a:pt x="32774" y="0"/>
                </a:moveTo>
                <a:lnTo>
                  <a:pt x="32774" y="0"/>
                </a:lnTo>
                <a:lnTo>
                  <a:pt x="32774" y="721032"/>
                </a:lnTo>
                <a:lnTo>
                  <a:pt x="32774" y="721032"/>
                </a:lnTo>
                <a:cubicBezTo>
                  <a:pt x="14674" y="721032"/>
                  <a:pt x="0" y="706359"/>
                  <a:pt x="0" y="688258"/>
                </a:cubicBezTo>
                <a:lnTo>
                  <a:pt x="0" y="32774"/>
                </a:lnTo>
                <a:cubicBezTo>
                  <a:pt x="0" y="14686"/>
                  <a:pt x="14686" y="0"/>
                  <a:pt x="32774" y="0"/>
                </a:cubicBezTo>
                <a:close/>
              </a:path>
            </a:pathLst>
          </a:custGeom>
          <a:solidFill>
            <a:srgbClr val="8B0000"/>
          </a:solidFill>
          <a:ln/>
        </p:spPr>
      </p:sp>
      <p:sp>
        <p:nvSpPr>
          <p:cNvPr id="17" name="Text 15"/>
          <p:cNvSpPr/>
          <p:nvPr/>
        </p:nvSpPr>
        <p:spPr>
          <a:xfrm>
            <a:off x="622710" y="3905666"/>
            <a:ext cx="5170129" cy="163871"/>
          </a:xfrm>
          <a:prstGeom prst="rect">
            <a:avLst/>
          </a:prstGeom>
          <a:noFill/>
          <a:ln/>
        </p:spPr>
        <p:txBody>
          <a:bodyPr wrap="square" lIns="0" tIns="0" rIns="0" bIns="0" rtlCol="0" anchor="ctr"/>
          <a:lstStyle/>
          <a:p>
            <a:pPr>
              <a:lnSpc>
                <a:spcPct val="120000"/>
              </a:lnSpc>
            </a:pPr>
            <a:r>
              <a:rPr lang="en-US" sz="903" b="1" dirty="0">
                <a:solidFill>
                  <a:srgbClr val="8B0000"/>
                </a:solidFill>
                <a:latin typeface="Sorts Mill Goudy" pitchFamily="34" charset="0"/>
                <a:ea typeface="Sorts Mill Goudy" pitchFamily="34" charset="-122"/>
                <a:cs typeface="Sorts Mill Goudy" pitchFamily="34" charset="-120"/>
              </a:rPr>
              <a:t>Dense Retrieval Result:</a:t>
            </a:r>
            <a:endParaRPr lang="en-US" sz="1600" dirty="0"/>
          </a:p>
        </p:txBody>
      </p:sp>
      <p:sp>
        <p:nvSpPr>
          <p:cNvPr id="18" name="Text 16"/>
          <p:cNvSpPr/>
          <p:nvPr/>
        </p:nvSpPr>
        <p:spPr>
          <a:xfrm>
            <a:off x="622710" y="4102311"/>
            <a:ext cx="5170129"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"Tourism in Paris" (wrong)</a:t>
            </a:r>
            <a:endParaRPr lang="en-US" sz="1600" dirty="0"/>
          </a:p>
        </p:txBody>
      </p:sp>
      <p:sp>
        <p:nvSpPr>
          <p:cNvPr id="19" name="Text 17"/>
          <p:cNvSpPr/>
          <p:nvPr/>
        </p:nvSpPr>
        <p:spPr>
          <a:xfrm>
            <a:off x="622710" y="4298956"/>
            <a:ext cx="5161935" cy="131097"/>
          </a:xfrm>
          <a:prstGeom prst="rect">
            <a:avLst/>
          </a:prstGeom>
          <a:noFill/>
          <a:ln/>
        </p:spPr>
        <p:txBody>
          <a:bodyPr wrap="square" lIns="0" tIns="0" rIns="0" bIns="0" rtlCol="0" anchor="ctr"/>
          <a:lstStyle/>
          <a:p>
            <a:pPr>
              <a:lnSpc>
                <a:spcPct val="110000"/>
              </a:lnSpc>
            </a:pPr>
            <a:r>
              <a:rPr lang="en-US" sz="774" dirty="0">
                <a:solidFill>
                  <a:srgbClr val="6B7280"/>
                </a:solidFill>
                <a:latin typeface="Sorts Mill Goudy" pitchFamily="34" charset="0"/>
                <a:ea typeface="Sorts Mill Goudy" pitchFamily="34" charset="-122"/>
                <a:cs typeface="Sorts Mill Goudy" pitchFamily="34" charset="-120"/>
              </a:rPr>
              <a:t>High semantic similarity, zero factual relevance</a:t>
            </a:r>
            <a:endParaRPr lang="en-US" sz="1600" dirty="0"/>
          </a:p>
        </p:txBody>
      </p:sp>
      <p:sp>
        <p:nvSpPr>
          <p:cNvPr id="20" name="Shape 18"/>
          <p:cNvSpPr/>
          <p:nvPr/>
        </p:nvSpPr>
        <p:spPr>
          <a:xfrm>
            <a:off x="508000" y="4626698"/>
            <a:ext cx="5325806" cy="721032"/>
          </a:xfrm>
          <a:custGeom>
            <a:avLst/>
            <a:gdLst/>
            <a:ahLst/>
            <a:cxnLst/>
            <a:rect l="l" t="t" r="r" b="b"/>
            <a:pathLst>
              <a:path w="5325806" h="721032">
                <a:moveTo>
                  <a:pt x="32771" y="0"/>
                </a:moveTo>
                <a:lnTo>
                  <a:pt x="5293036" y="0"/>
                </a:lnTo>
                <a:cubicBezTo>
                  <a:pt x="5311134" y="0"/>
                  <a:pt x="5325806" y="14672"/>
                  <a:pt x="5325806" y="32771"/>
                </a:cubicBezTo>
                <a:lnTo>
                  <a:pt x="5325806" y="688261"/>
                </a:lnTo>
                <a:cubicBezTo>
                  <a:pt x="5325806" y="706360"/>
                  <a:pt x="5311134" y="721032"/>
                  <a:pt x="5293036" y="721032"/>
                </a:cubicBezTo>
                <a:lnTo>
                  <a:pt x="32771" y="721032"/>
                </a:lnTo>
                <a:cubicBezTo>
                  <a:pt x="14672" y="721032"/>
                  <a:pt x="0" y="706360"/>
                  <a:pt x="0" y="688261"/>
                </a:cubicBezTo>
                <a:lnTo>
                  <a:pt x="0" y="32771"/>
                </a:lnTo>
                <a:cubicBezTo>
                  <a:pt x="0" y="14672"/>
                  <a:pt x="14672" y="0"/>
                  <a:pt x="32771" y="0"/>
                </a:cubicBezTo>
                <a:close/>
              </a:path>
            </a:pathLst>
          </a:custGeom>
          <a:solidFill>
            <a:srgbClr val="22C55E">
              <a:alpha val="10196"/>
            </a:srgbClr>
          </a:solidFill>
          <a:ln/>
        </p:spPr>
      </p:sp>
      <p:sp>
        <p:nvSpPr>
          <p:cNvPr id="21" name="Shape 19"/>
          <p:cNvSpPr/>
          <p:nvPr/>
        </p:nvSpPr>
        <p:spPr>
          <a:xfrm>
            <a:off x="508000" y="4626698"/>
            <a:ext cx="32774" cy="721032"/>
          </a:xfrm>
          <a:custGeom>
            <a:avLst/>
            <a:gdLst/>
            <a:ahLst/>
            <a:cxnLst/>
            <a:rect l="l" t="t" r="r" b="b"/>
            <a:pathLst>
              <a:path w="32774" h="721032">
                <a:moveTo>
                  <a:pt x="32774" y="0"/>
                </a:moveTo>
                <a:lnTo>
                  <a:pt x="32774" y="0"/>
                </a:lnTo>
                <a:lnTo>
                  <a:pt x="32774" y="721032"/>
                </a:lnTo>
                <a:lnTo>
                  <a:pt x="32774" y="721032"/>
                </a:lnTo>
                <a:cubicBezTo>
                  <a:pt x="14674" y="721032"/>
                  <a:pt x="0" y="706359"/>
                  <a:pt x="0" y="688258"/>
                </a:cubicBezTo>
                <a:lnTo>
                  <a:pt x="0" y="32774"/>
                </a:lnTo>
                <a:cubicBezTo>
                  <a:pt x="0" y="14686"/>
                  <a:pt x="14686" y="0"/>
                  <a:pt x="32774" y="0"/>
                </a:cubicBezTo>
                <a:close/>
              </a:path>
            </a:pathLst>
          </a:custGeom>
          <a:solidFill>
            <a:srgbClr val="22C55E"/>
          </a:solidFill>
          <a:ln/>
        </p:spPr>
      </p:sp>
      <p:sp>
        <p:nvSpPr>
          <p:cNvPr id="22" name="Text 20"/>
          <p:cNvSpPr/>
          <p:nvPr/>
        </p:nvSpPr>
        <p:spPr>
          <a:xfrm>
            <a:off x="622710" y="4725021"/>
            <a:ext cx="5170129" cy="163871"/>
          </a:xfrm>
          <a:prstGeom prst="rect">
            <a:avLst/>
          </a:prstGeom>
          <a:noFill/>
          <a:ln/>
        </p:spPr>
        <p:txBody>
          <a:bodyPr wrap="square" lIns="0" tIns="0" rIns="0" bIns="0" rtlCol="0" anchor="ctr"/>
          <a:lstStyle/>
          <a:p>
            <a:pPr>
              <a:lnSpc>
                <a:spcPct val="120000"/>
              </a:lnSpc>
            </a:pPr>
            <a:r>
              <a:rPr lang="en-US" sz="903" b="1" dirty="0">
                <a:solidFill>
                  <a:srgbClr val="22C55E"/>
                </a:solidFill>
                <a:latin typeface="Sorts Mill Goudy" pitchFamily="34" charset="0"/>
                <a:ea typeface="Sorts Mill Goudy" pitchFamily="34" charset="-122"/>
                <a:cs typeface="Sorts Mill Goudy" pitchFamily="34" charset="-120"/>
              </a:rPr>
              <a:t>Keyword Heuristic Result:</a:t>
            </a:r>
            <a:endParaRPr lang="en-US" sz="1600" dirty="0"/>
          </a:p>
        </p:txBody>
      </p:sp>
      <p:sp>
        <p:nvSpPr>
          <p:cNvPr id="23" name="Text 21"/>
          <p:cNvSpPr/>
          <p:nvPr/>
        </p:nvSpPr>
        <p:spPr>
          <a:xfrm>
            <a:off x="622710" y="4921666"/>
            <a:ext cx="5170129"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"The tower stands 300 meters tall" (correct)</a:t>
            </a:r>
            <a:endParaRPr lang="en-US" sz="1600" dirty="0"/>
          </a:p>
        </p:txBody>
      </p:sp>
      <p:sp>
        <p:nvSpPr>
          <p:cNvPr id="24" name="Text 22"/>
          <p:cNvSpPr/>
          <p:nvPr/>
        </p:nvSpPr>
        <p:spPr>
          <a:xfrm>
            <a:off x="622710" y="5118311"/>
            <a:ext cx="5161935" cy="131097"/>
          </a:xfrm>
          <a:prstGeom prst="rect">
            <a:avLst/>
          </a:prstGeom>
          <a:noFill/>
          <a:ln/>
        </p:spPr>
        <p:txBody>
          <a:bodyPr wrap="square" lIns="0" tIns="0" rIns="0" bIns="0" rtlCol="0" anchor="ctr"/>
          <a:lstStyle/>
          <a:p>
            <a:pPr>
              <a:lnSpc>
                <a:spcPct val="110000"/>
              </a:lnSpc>
            </a:pPr>
            <a:r>
              <a:rPr lang="en-US" sz="774" dirty="0">
                <a:solidFill>
                  <a:srgbClr val="6B7280"/>
                </a:solidFill>
                <a:latin typeface="Sorts Mill Goudy" pitchFamily="34" charset="0"/>
                <a:ea typeface="Sorts Mill Goudy" pitchFamily="34" charset="-122"/>
                <a:cs typeface="Sorts Mill Goudy" pitchFamily="34" charset="-120"/>
              </a:rPr>
              <a:t>Exact lexical match for verification</a:t>
            </a:r>
            <a:endParaRPr lang="en-US" sz="1600" dirty="0"/>
          </a:p>
        </p:txBody>
      </p:sp>
      <p:sp>
        <p:nvSpPr>
          <p:cNvPr id="25" name="Shape 23"/>
          <p:cNvSpPr/>
          <p:nvPr/>
        </p:nvSpPr>
        <p:spPr>
          <a:xfrm>
            <a:off x="6194323" y="2316118"/>
            <a:ext cx="5669935" cy="3195484"/>
          </a:xfrm>
          <a:custGeom>
            <a:avLst/>
            <a:gdLst/>
            <a:ahLst/>
            <a:cxnLst/>
            <a:rect l="l" t="t" r="r" b="b"/>
            <a:pathLst>
              <a:path w="5669935" h="3195484">
                <a:moveTo>
                  <a:pt x="32774" y="0"/>
                </a:moveTo>
                <a:lnTo>
                  <a:pt x="5637161" y="0"/>
                </a:lnTo>
                <a:cubicBezTo>
                  <a:pt x="5655262" y="0"/>
                  <a:pt x="5669935" y="14674"/>
                  <a:pt x="5669935" y="32774"/>
                </a:cubicBezTo>
                <a:lnTo>
                  <a:pt x="5669935" y="3129944"/>
                </a:lnTo>
                <a:cubicBezTo>
                  <a:pt x="5669935" y="3166141"/>
                  <a:pt x="5640593" y="3195484"/>
                  <a:pt x="5604396" y="3195484"/>
                </a:cubicBezTo>
                <a:lnTo>
                  <a:pt x="65539" y="3195484"/>
                </a:lnTo>
                <a:cubicBezTo>
                  <a:pt x="29343" y="3195484"/>
                  <a:pt x="0" y="3166141"/>
                  <a:pt x="0" y="3129944"/>
                </a:cubicBezTo>
                <a:lnTo>
                  <a:pt x="0" y="32774"/>
                </a:lnTo>
                <a:cubicBezTo>
                  <a:pt x="0" y="14686"/>
                  <a:pt x="14686" y="0"/>
                  <a:pt x="32774" y="0"/>
                </a:cubicBezTo>
                <a:close/>
              </a:path>
            </a:pathLst>
          </a:custGeom>
          <a:solidFill>
            <a:srgbClr val="FFFFFF"/>
          </a:solidFill>
          <a:ln/>
          <a:effectLst>
            <a:outerShdw blurRad="122903" dist="81935" dir="5400000" algn="bl" rotWithShape="0">
              <a:srgbClr val="000000">
                <a:alpha val="10196"/>
              </a:srgbClr>
            </a:outerShdw>
          </a:effectLst>
        </p:spPr>
      </p:sp>
      <p:sp>
        <p:nvSpPr>
          <p:cNvPr id="26" name="Shape 24"/>
          <p:cNvSpPr/>
          <p:nvPr/>
        </p:nvSpPr>
        <p:spPr>
          <a:xfrm>
            <a:off x="6194323" y="2316118"/>
            <a:ext cx="5669935" cy="32774"/>
          </a:xfrm>
          <a:custGeom>
            <a:avLst/>
            <a:gdLst/>
            <a:ahLst/>
            <a:cxnLst/>
            <a:rect l="l" t="t" r="r" b="b"/>
            <a:pathLst>
              <a:path w="5669935" h="32774">
                <a:moveTo>
                  <a:pt x="32774" y="0"/>
                </a:moveTo>
                <a:lnTo>
                  <a:pt x="5637161" y="0"/>
                </a:lnTo>
                <a:cubicBezTo>
                  <a:pt x="5655262" y="0"/>
                  <a:pt x="5669935" y="14674"/>
                  <a:pt x="5669935" y="32774"/>
                </a:cubicBezTo>
                <a:lnTo>
                  <a:pt x="5669935" y="32774"/>
                </a:lnTo>
                <a:lnTo>
                  <a:pt x="0" y="32774"/>
                </a:lnTo>
                <a:lnTo>
                  <a:pt x="0" y="32774"/>
                </a:lnTo>
                <a:cubicBezTo>
                  <a:pt x="0" y="14686"/>
                  <a:pt x="14686" y="0"/>
                  <a:pt x="32774" y="0"/>
                </a:cubicBezTo>
                <a:close/>
              </a:path>
            </a:pathLst>
          </a:custGeom>
          <a:solidFill>
            <a:srgbClr val="22C55E"/>
          </a:solidFill>
          <a:ln/>
        </p:spPr>
      </p:sp>
      <p:sp>
        <p:nvSpPr>
          <p:cNvPr id="27" name="Text 25"/>
          <p:cNvSpPr/>
          <p:nvPr/>
        </p:nvSpPr>
        <p:spPr>
          <a:xfrm>
            <a:off x="6358194" y="2496376"/>
            <a:ext cx="5424129" cy="229419"/>
          </a:xfrm>
          <a:prstGeom prst="rect">
            <a:avLst/>
          </a:prstGeom>
          <a:noFill/>
          <a:ln/>
        </p:spPr>
        <p:txBody>
          <a:bodyPr wrap="square" lIns="0" tIns="0" rIns="0" bIns="0" rtlCol="0" anchor="ctr"/>
          <a:lstStyle/>
          <a:p>
            <a:pPr>
              <a:lnSpc>
                <a:spcPct val="120000"/>
              </a:lnSpc>
            </a:pPr>
            <a:r>
              <a:rPr lang="en-US" sz="1290" b="1" dirty="0">
                <a:solidFill>
                  <a:srgbClr val="1F2937"/>
                </a:solidFill>
                <a:latin typeface="Sorts Mill Goudy" pitchFamily="34" charset="0"/>
                <a:ea typeface="Sorts Mill Goudy" pitchFamily="34" charset="-122"/>
                <a:cs typeface="Sorts Mill Goudy" pitchFamily="34" charset="-120"/>
              </a:rPr>
              <a:t>The Finding</a:t>
            </a:r>
            <a:endParaRPr lang="en-US" sz="1600" dirty="0"/>
          </a:p>
        </p:txBody>
      </p:sp>
      <p:sp>
        <p:nvSpPr>
          <p:cNvPr id="28" name="Shape 26"/>
          <p:cNvSpPr/>
          <p:nvPr/>
        </p:nvSpPr>
        <p:spPr>
          <a:xfrm>
            <a:off x="6365217" y="2863915"/>
            <a:ext cx="5331659" cy="702304"/>
          </a:xfrm>
          <a:custGeom>
            <a:avLst/>
            <a:gdLst/>
            <a:ahLst/>
            <a:cxnLst/>
            <a:rect l="l" t="t" r="r" b="b"/>
            <a:pathLst>
              <a:path w="5331659" h="702304">
                <a:moveTo>
                  <a:pt x="65546" y="0"/>
                </a:moveTo>
                <a:lnTo>
                  <a:pt x="5266113" y="0"/>
                </a:lnTo>
                <a:cubicBezTo>
                  <a:pt x="5302313" y="0"/>
                  <a:pt x="5331659" y="29346"/>
                  <a:pt x="5331659" y="65546"/>
                </a:cubicBezTo>
                <a:lnTo>
                  <a:pt x="5331659" y="636758"/>
                </a:lnTo>
                <a:cubicBezTo>
                  <a:pt x="5331659" y="672958"/>
                  <a:pt x="5302313" y="702304"/>
                  <a:pt x="5266113" y="702304"/>
                </a:cubicBezTo>
                <a:lnTo>
                  <a:pt x="65546" y="702304"/>
                </a:lnTo>
                <a:cubicBezTo>
                  <a:pt x="29346" y="702304"/>
                  <a:pt x="0" y="672958"/>
                  <a:pt x="0" y="636758"/>
                </a:cubicBezTo>
                <a:lnTo>
                  <a:pt x="0" y="65546"/>
                </a:lnTo>
                <a:cubicBezTo>
                  <a:pt x="0" y="29370"/>
                  <a:pt x="29370" y="0"/>
                  <a:pt x="65546" y="0"/>
                </a:cubicBezTo>
                <a:close/>
              </a:path>
            </a:pathLst>
          </a:custGeom>
          <a:solidFill>
            <a:srgbClr val="22C55E">
              <a:alpha val="10196"/>
            </a:srgbClr>
          </a:solidFill>
          <a:ln w="21771">
            <a:solidFill>
              <a:srgbClr val="22C55E"/>
            </a:solidFill>
            <a:prstDash val="solid"/>
          </a:ln>
        </p:spPr>
      </p:sp>
      <p:sp>
        <p:nvSpPr>
          <p:cNvPr id="29" name="Text 27"/>
          <p:cNvSpPr/>
          <p:nvPr/>
        </p:nvSpPr>
        <p:spPr>
          <a:xfrm>
            <a:off x="6503336" y="3002039"/>
            <a:ext cx="5120968" cy="426065"/>
          </a:xfrm>
          <a:prstGeom prst="rect">
            <a:avLst/>
          </a:prstGeom>
          <a:noFill/>
          <a:ln/>
        </p:spPr>
        <p:txBody>
          <a:bodyPr wrap="square" lIns="0" tIns="0" rIns="0" bIns="0" rtlCol="0" anchor="ctr"/>
          <a:lstStyle/>
          <a:p>
            <a:pPr>
              <a:lnSpc>
                <a:spcPct val="140000"/>
              </a:lnSpc>
            </a:pPr>
            <a:r>
              <a:rPr lang="en-US" sz="1032" dirty="0">
                <a:solidFill>
                  <a:srgbClr val="1F2937"/>
                </a:solidFill>
                <a:latin typeface="Sorts Mill Goudy" pitchFamily="34" charset="0"/>
                <a:ea typeface="Sorts Mill Goudy" pitchFamily="34" charset="-122"/>
                <a:cs typeface="Sorts Mill Goudy" pitchFamily="34" charset="-120"/>
              </a:rPr>
              <a:t>For provenance verification, </a:t>
            </a:r>
            <a:r>
              <a:rPr lang="en-US" sz="1032" b="1" dirty="0">
                <a:solidFill>
                  <a:srgbClr val="1F2937"/>
                </a:solidFill>
                <a:latin typeface="Sorts Mill Goudy" pitchFamily="34" charset="0"/>
                <a:ea typeface="Sorts Mill Goudy" pitchFamily="34" charset="-122"/>
                <a:cs typeface="Sorts Mill Goudy" pitchFamily="34" charset="-120"/>
              </a:rPr>
              <a:t>lexical precision</a:t>
            </a:r>
            <a:r>
              <a:rPr lang="en-US" sz="1032" dirty="0">
                <a:solidFill>
                  <a:srgbClr val="1F2937"/>
                </a:solidFill>
                <a:latin typeface="Sorts Mill Goudy" pitchFamily="34" charset="0"/>
                <a:ea typeface="Sorts Mill Goudy" pitchFamily="34" charset="-122"/>
                <a:cs typeface="Sorts Mill Goudy" pitchFamily="34" charset="-120"/>
              </a:rPr>
              <a:t> (exact dates and names) often outperforms "fuzzy" semantic embeddings.</a:t>
            </a:r>
            <a:endParaRPr lang="en-US" sz="1600" dirty="0"/>
          </a:p>
        </p:txBody>
      </p:sp>
      <p:sp>
        <p:nvSpPr>
          <p:cNvPr id="30" name="Shape 28"/>
          <p:cNvSpPr/>
          <p:nvPr/>
        </p:nvSpPr>
        <p:spPr>
          <a:xfrm>
            <a:off x="6358194" y="3704348"/>
            <a:ext cx="5342194" cy="589935"/>
          </a:xfrm>
          <a:custGeom>
            <a:avLst/>
            <a:gdLst/>
            <a:ahLst/>
            <a:cxnLst/>
            <a:rect l="l" t="t" r="r" b="b"/>
            <a:pathLst>
              <a:path w="5342194" h="589935">
                <a:moveTo>
                  <a:pt x="65548" y="0"/>
                </a:moveTo>
                <a:lnTo>
                  <a:pt x="5276646" y="0"/>
                </a:lnTo>
                <a:cubicBezTo>
                  <a:pt x="5312847" y="0"/>
                  <a:pt x="5342194" y="29347"/>
                  <a:pt x="5342194" y="65548"/>
                </a:cubicBezTo>
                <a:lnTo>
                  <a:pt x="5342194" y="524388"/>
                </a:lnTo>
                <a:cubicBezTo>
                  <a:pt x="5342194" y="560589"/>
                  <a:pt x="5312847" y="589935"/>
                  <a:pt x="5276646" y="589935"/>
                </a:cubicBezTo>
                <a:lnTo>
                  <a:pt x="65548" y="589935"/>
                </a:lnTo>
                <a:cubicBezTo>
                  <a:pt x="29347" y="589935"/>
                  <a:pt x="0" y="560589"/>
                  <a:pt x="0" y="524388"/>
                </a:cubicBezTo>
                <a:lnTo>
                  <a:pt x="0" y="65548"/>
                </a:lnTo>
                <a:cubicBezTo>
                  <a:pt x="0" y="29347"/>
                  <a:pt x="29347" y="0"/>
                  <a:pt x="65548" y="0"/>
                </a:cubicBezTo>
                <a:close/>
              </a:path>
            </a:pathLst>
          </a:custGeom>
          <a:solidFill>
            <a:srgbClr val="F59E0B">
              <a:alpha val="5098"/>
            </a:srgbClr>
          </a:solidFill>
          <a:ln/>
        </p:spPr>
      </p:sp>
      <p:sp>
        <p:nvSpPr>
          <p:cNvPr id="31" name="Text 29"/>
          <p:cNvSpPr/>
          <p:nvPr/>
        </p:nvSpPr>
        <p:spPr>
          <a:xfrm>
            <a:off x="6456517" y="3802671"/>
            <a:ext cx="5211097" cy="196645"/>
          </a:xfrm>
          <a:prstGeom prst="rect">
            <a:avLst/>
          </a:prstGeom>
          <a:noFill/>
          <a:ln/>
        </p:spPr>
        <p:txBody>
          <a:bodyPr wrap="square" lIns="0" tIns="0" rIns="0" bIns="0" rtlCol="0" anchor="ctr"/>
          <a:lstStyle/>
          <a:p>
            <a:pPr>
              <a:lnSpc>
                <a:spcPct val="130000"/>
              </a:lnSpc>
            </a:pPr>
            <a:r>
              <a:rPr lang="en-US" sz="1032" b="1" dirty="0">
                <a:solidFill>
                  <a:srgbClr val="F59E0B"/>
                </a:solidFill>
                <a:latin typeface="Sorts Mill Goudy" pitchFamily="34" charset="0"/>
                <a:ea typeface="Sorts Mill Goudy" pitchFamily="34" charset="-122"/>
                <a:cs typeface="Sorts Mill Goudy" pitchFamily="34" charset="-120"/>
              </a:rPr>
              <a:t>Challenging Assumptions</a:t>
            </a:r>
            <a:endParaRPr lang="en-US" sz="1600" dirty="0"/>
          </a:p>
        </p:txBody>
      </p:sp>
      <p:sp>
        <p:nvSpPr>
          <p:cNvPr id="32" name="Text 30"/>
          <p:cNvSpPr/>
          <p:nvPr/>
        </p:nvSpPr>
        <p:spPr>
          <a:xfrm>
            <a:off x="6456517" y="4032090"/>
            <a:ext cx="5202903"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Sorts Mill Goudy" pitchFamily="34" charset="0"/>
                <a:ea typeface="Sorts Mill Goudy" pitchFamily="34" charset="-122"/>
                <a:cs typeface="Sorts Mill Goudy" pitchFamily="34" charset="-120"/>
              </a:rPr>
              <a:t>This challenges the assumption that newer models are always better.</a:t>
            </a:r>
            <a:endParaRPr lang="en-US" sz="1600" dirty="0"/>
          </a:p>
        </p:txBody>
      </p:sp>
      <p:sp>
        <p:nvSpPr>
          <p:cNvPr id="33" name="Shape 31"/>
          <p:cNvSpPr/>
          <p:nvPr/>
        </p:nvSpPr>
        <p:spPr>
          <a:xfrm>
            <a:off x="6365217" y="4399629"/>
            <a:ext cx="5331659" cy="407336"/>
          </a:xfrm>
          <a:custGeom>
            <a:avLst/>
            <a:gdLst/>
            <a:ahLst/>
            <a:cxnLst/>
            <a:rect l="l" t="t" r="r" b="b"/>
            <a:pathLst>
              <a:path w="5331659" h="407336">
                <a:moveTo>
                  <a:pt x="65549" y="0"/>
                </a:moveTo>
                <a:lnTo>
                  <a:pt x="5266110" y="0"/>
                </a:lnTo>
                <a:cubicBezTo>
                  <a:pt x="5302312" y="0"/>
                  <a:pt x="5331659" y="29347"/>
                  <a:pt x="5331659" y="65549"/>
                </a:cubicBezTo>
                <a:lnTo>
                  <a:pt x="5331659" y="341788"/>
                </a:lnTo>
                <a:cubicBezTo>
                  <a:pt x="5331659" y="377989"/>
                  <a:pt x="5302312" y="407336"/>
                  <a:pt x="5266110" y="407336"/>
                </a:cubicBezTo>
                <a:lnTo>
                  <a:pt x="65549" y="407336"/>
                </a:lnTo>
                <a:cubicBezTo>
                  <a:pt x="29371" y="407336"/>
                  <a:pt x="0" y="377965"/>
                  <a:pt x="0" y="341788"/>
                </a:cubicBezTo>
                <a:lnTo>
                  <a:pt x="0" y="65549"/>
                </a:lnTo>
                <a:cubicBezTo>
                  <a:pt x="0" y="29371"/>
                  <a:pt x="29371" y="0"/>
                  <a:pt x="65549" y="0"/>
                </a:cubicBezTo>
                <a:close/>
              </a:path>
            </a:pathLst>
          </a:custGeom>
          <a:solidFill>
            <a:srgbClr val="8B0000">
              <a:alpha val="5098"/>
            </a:srgbClr>
          </a:solidFill>
          <a:ln w="21771">
            <a:solidFill>
              <a:srgbClr val="8B0000"/>
            </a:solidFill>
            <a:prstDash val="solid"/>
          </a:ln>
        </p:spPr>
      </p:sp>
      <p:sp>
        <p:nvSpPr>
          <p:cNvPr id="34" name="Shape 32"/>
          <p:cNvSpPr/>
          <p:nvPr/>
        </p:nvSpPr>
        <p:spPr>
          <a:xfrm>
            <a:off x="7845689" y="4528376"/>
            <a:ext cx="131097" cy="131097"/>
          </a:xfrm>
          <a:custGeom>
            <a:avLst/>
            <a:gdLst/>
            <a:ahLst/>
            <a:cxnLst/>
            <a:rect l="l" t="t" r="r" b="b"/>
            <a:pathLst>
              <a:path w="131097" h="131097">
                <a:moveTo>
                  <a:pt x="65548" y="0"/>
                </a:moveTo>
                <a:cubicBezTo>
                  <a:pt x="69312" y="0"/>
                  <a:pt x="72769" y="2074"/>
                  <a:pt x="74561" y="5377"/>
                </a:cubicBezTo>
                <a:lnTo>
                  <a:pt x="129868" y="107796"/>
                </a:lnTo>
                <a:cubicBezTo>
                  <a:pt x="131583" y="110971"/>
                  <a:pt x="131506" y="114812"/>
                  <a:pt x="129663" y="117910"/>
                </a:cubicBezTo>
                <a:cubicBezTo>
                  <a:pt x="127819" y="121008"/>
                  <a:pt x="124465" y="122903"/>
                  <a:pt x="120855" y="122903"/>
                </a:cubicBezTo>
                <a:lnTo>
                  <a:pt x="10242" y="122903"/>
                </a:lnTo>
                <a:cubicBezTo>
                  <a:pt x="6632" y="122903"/>
                  <a:pt x="3303" y="121008"/>
                  <a:pt x="1434" y="117910"/>
                </a:cubicBezTo>
                <a:cubicBezTo>
                  <a:pt x="-435" y="114812"/>
                  <a:pt x="-486" y="110971"/>
                  <a:pt x="1229" y="107796"/>
                </a:cubicBezTo>
                <a:lnTo>
                  <a:pt x="56535" y="5377"/>
                </a:lnTo>
                <a:cubicBezTo>
                  <a:pt x="58328" y="2074"/>
                  <a:pt x="61784" y="0"/>
                  <a:pt x="65548" y="0"/>
                </a:cubicBezTo>
                <a:close/>
                <a:moveTo>
                  <a:pt x="65548" y="43016"/>
                </a:moveTo>
                <a:cubicBezTo>
                  <a:pt x="62143" y="43016"/>
                  <a:pt x="59403" y="45756"/>
                  <a:pt x="59403" y="49161"/>
                </a:cubicBezTo>
                <a:lnTo>
                  <a:pt x="59403" y="77839"/>
                </a:lnTo>
                <a:cubicBezTo>
                  <a:pt x="59403" y="81244"/>
                  <a:pt x="62143" y="83984"/>
                  <a:pt x="65548" y="83984"/>
                </a:cubicBezTo>
                <a:cubicBezTo>
                  <a:pt x="68954" y="83984"/>
                  <a:pt x="71694" y="81244"/>
                  <a:pt x="71694" y="77839"/>
                </a:cubicBezTo>
                <a:lnTo>
                  <a:pt x="71694" y="49161"/>
                </a:lnTo>
                <a:cubicBezTo>
                  <a:pt x="71694" y="45756"/>
                  <a:pt x="68954" y="43016"/>
                  <a:pt x="65548" y="43016"/>
                </a:cubicBezTo>
                <a:close/>
                <a:moveTo>
                  <a:pt x="72385" y="98323"/>
                </a:moveTo>
                <a:cubicBezTo>
                  <a:pt x="72540" y="95785"/>
                  <a:pt x="71275" y="93371"/>
                  <a:pt x="69100" y="92055"/>
                </a:cubicBezTo>
                <a:cubicBezTo>
                  <a:pt x="66924" y="90739"/>
                  <a:pt x="64198" y="90739"/>
                  <a:pt x="62023" y="92055"/>
                </a:cubicBezTo>
                <a:cubicBezTo>
                  <a:pt x="59847" y="93371"/>
                  <a:pt x="58582" y="95785"/>
                  <a:pt x="58737" y="98323"/>
                </a:cubicBezTo>
                <a:cubicBezTo>
                  <a:pt x="58582" y="100860"/>
                  <a:pt x="59847" y="103275"/>
                  <a:pt x="62023" y="104590"/>
                </a:cubicBezTo>
                <a:cubicBezTo>
                  <a:pt x="64198" y="105906"/>
                  <a:pt x="66924" y="105906"/>
                  <a:pt x="69100" y="104590"/>
                </a:cubicBezTo>
                <a:cubicBezTo>
                  <a:pt x="71275" y="103275"/>
                  <a:pt x="72540" y="100860"/>
                  <a:pt x="72385" y="98323"/>
                </a:cubicBezTo>
                <a:close/>
              </a:path>
            </a:pathLst>
          </a:custGeom>
          <a:solidFill>
            <a:srgbClr val="8B0000"/>
          </a:solidFill>
          <a:ln/>
        </p:spPr>
      </p:sp>
      <p:sp>
        <p:nvSpPr>
          <p:cNvPr id="35" name="Text 33"/>
          <p:cNvSpPr/>
          <p:nvPr/>
        </p:nvSpPr>
        <p:spPr>
          <a:xfrm>
            <a:off x="6643948" y="4504979"/>
            <a:ext cx="4980356" cy="196645"/>
          </a:xfrm>
          <a:prstGeom prst="rect">
            <a:avLst/>
          </a:prstGeom>
          <a:noFill/>
          <a:ln/>
        </p:spPr>
        <p:txBody>
          <a:bodyPr wrap="square" lIns="0" tIns="0" rIns="0" bIns="0" rtlCol="0" anchor="ctr"/>
          <a:lstStyle/>
          <a:p>
            <a:pPr algn="ctr">
              <a:lnSpc>
                <a:spcPct val="130000"/>
              </a:lnSpc>
            </a:pPr>
            <a:r>
              <a:rPr lang="en-US" sz="1032" b="1" dirty="0">
                <a:solidFill>
                  <a:srgbClr val="8B0000"/>
                </a:solidFill>
                <a:latin typeface="Sorts Mill Goudy" pitchFamily="34" charset="0"/>
                <a:ea typeface="Sorts Mill Goudy" pitchFamily="34" charset="-122"/>
                <a:cs typeface="Sorts Mill Goudy" pitchFamily="34" charset="-120"/>
              </a:rPr>
              <a:t>Task alignment &gt; model sophistication</a:t>
            </a:r>
            <a:endParaRPr lang="en-US" sz="1600" dirty="0"/>
          </a:p>
        </p:txBody>
      </p:sp>
      <p:sp>
        <p:nvSpPr>
          <p:cNvPr id="36" name="Shape 34"/>
          <p:cNvSpPr/>
          <p:nvPr/>
        </p:nvSpPr>
        <p:spPr>
          <a:xfrm>
            <a:off x="344129" y="5675473"/>
            <a:ext cx="5686323" cy="852129"/>
          </a:xfrm>
          <a:custGeom>
            <a:avLst/>
            <a:gdLst/>
            <a:ahLst/>
            <a:cxnLst/>
            <a:rect l="l" t="t" r="r" b="b"/>
            <a:pathLst>
              <a:path w="5686323" h="852129">
                <a:moveTo>
                  <a:pt x="32774" y="0"/>
                </a:moveTo>
                <a:lnTo>
                  <a:pt x="5620777" y="0"/>
                </a:lnTo>
                <a:cubicBezTo>
                  <a:pt x="5656977" y="0"/>
                  <a:pt x="5686323" y="29346"/>
                  <a:pt x="5686323" y="65546"/>
                </a:cubicBezTo>
                <a:lnTo>
                  <a:pt x="5686323" y="786583"/>
                </a:lnTo>
                <a:cubicBezTo>
                  <a:pt x="5686323" y="822783"/>
                  <a:pt x="5656977" y="852129"/>
                  <a:pt x="5620777" y="852129"/>
                </a:cubicBezTo>
                <a:lnTo>
                  <a:pt x="32774" y="852129"/>
                </a:lnTo>
                <a:cubicBezTo>
                  <a:pt x="14674" y="852129"/>
                  <a:pt x="0" y="837456"/>
                  <a:pt x="0" y="819355"/>
                </a:cubicBezTo>
                <a:lnTo>
                  <a:pt x="0" y="32774"/>
                </a:lnTo>
                <a:cubicBezTo>
                  <a:pt x="0" y="14686"/>
                  <a:pt x="14686" y="0"/>
                  <a:pt x="32774" y="0"/>
                </a:cubicBezTo>
                <a:close/>
              </a:path>
            </a:pathLst>
          </a:custGeom>
          <a:solidFill>
            <a:srgbClr val="FFFFFF"/>
          </a:solidFill>
          <a:ln/>
          <a:effectLst>
            <a:outerShdw blurRad="24581" dist="8194" dir="5400000" algn="bl" rotWithShape="0">
              <a:srgbClr val="000000">
                <a:alpha val="10196"/>
              </a:srgbClr>
            </a:outerShdw>
          </a:effectLst>
        </p:spPr>
      </p:sp>
      <p:sp>
        <p:nvSpPr>
          <p:cNvPr id="37" name="Shape 35"/>
          <p:cNvSpPr/>
          <p:nvPr/>
        </p:nvSpPr>
        <p:spPr>
          <a:xfrm>
            <a:off x="344129" y="5675473"/>
            <a:ext cx="32774" cy="852129"/>
          </a:xfrm>
          <a:custGeom>
            <a:avLst/>
            <a:gdLst/>
            <a:ahLst/>
            <a:cxnLst/>
            <a:rect l="l" t="t" r="r" b="b"/>
            <a:pathLst>
              <a:path w="32774" h="852129">
                <a:moveTo>
                  <a:pt x="32774" y="0"/>
                </a:moveTo>
                <a:lnTo>
                  <a:pt x="32774" y="0"/>
                </a:lnTo>
                <a:lnTo>
                  <a:pt x="32774" y="852129"/>
                </a:lnTo>
                <a:lnTo>
                  <a:pt x="32774" y="852129"/>
                </a:lnTo>
                <a:cubicBezTo>
                  <a:pt x="14674" y="852129"/>
                  <a:pt x="0" y="837456"/>
                  <a:pt x="0" y="819355"/>
                </a:cubicBezTo>
                <a:lnTo>
                  <a:pt x="0" y="32774"/>
                </a:lnTo>
                <a:cubicBezTo>
                  <a:pt x="0" y="14686"/>
                  <a:pt x="14686" y="0"/>
                  <a:pt x="32774" y="0"/>
                </a:cubicBezTo>
                <a:close/>
              </a:path>
            </a:pathLst>
          </a:custGeom>
          <a:solidFill>
            <a:srgbClr val="3B82F6"/>
          </a:solidFill>
          <a:ln/>
        </p:spPr>
      </p:sp>
      <p:sp>
        <p:nvSpPr>
          <p:cNvPr id="38" name="Text 36"/>
          <p:cNvSpPr/>
          <p:nvPr/>
        </p:nvSpPr>
        <p:spPr>
          <a:xfrm>
            <a:off x="491613" y="5806569"/>
            <a:ext cx="5473290" cy="196645"/>
          </a:xfrm>
          <a:prstGeom prst="rect">
            <a:avLst/>
          </a:prstGeom>
          <a:noFill/>
          <a:ln/>
        </p:spPr>
        <p:txBody>
          <a:bodyPr wrap="square" lIns="0" tIns="0" rIns="0" bIns="0" rtlCol="0" anchor="ctr"/>
          <a:lstStyle/>
          <a:p>
            <a:pPr>
              <a:lnSpc>
                <a:spcPct val="130000"/>
              </a:lnSpc>
            </a:pPr>
            <a:r>
              <a:rPr lang="en-US" sz="1032" b="1" dirty="0">
                <a:solidFill>
                  <a:srgbClr val="3B82F6"/>
                </a:solidFill>
                <a:latin typeface="Sorts Mill Goudy" pitchFamily="34" charset="0"/>
                <a:ea typeface="Sorts Mill Goudy" pitchFamily="34" charset="-122"/>
                <a:cs typeface="Sorts Mill Goudy" pitchFamily="34" charset="-120"/>
              </a:rPr>
              <a:t>Model Comparison</a:t>
            </a:r>
            <a:endParaRPr lang="en-US" sz="1600" dirty="0"/>
          </a:p>
        </p:txBody>
      </p:sp>
      <p:sp>
        <p:nvSpPr>
          <p:cNvPr id="39" name="Text 37"/>
          <p:cNvSpPr/>
          <p:nvPr/>
        </p:nvSpPr>
        <p:spPr>
          <a:xfrm>
            <a:off x="491613" y="6068763"/>
            <a:ext cx="5465097" cy="327742"/>
          </a:xfrm>
          <a:prstGeom prst="rect">
            <a:avLst/>
          </a:prstGeom>
          <a:noFill/>
          <a:ln/>
        </p:spPr>
        <p:txBody>
          <a:bodyPr wrap="square" lIns="0" tIns="0" rIns="0" bIns="0" rtlCol="0" anchor="ctr"/>
          <a:lstStyle/>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all-mpnet-base-v2:</a:t>
            </a:r>
            <a:r>
              <a:rPr lang="en-US" sz="903" dirty="0">
                <a:solidFill>
                  <a:srgbClr val="1F2937"/>
                </a:solidFill>
                <a:latin typeface="Sorts Mill Goudy" pitchFamily="34" charset="0"/>
                <a:ea typeface="Sorts Mill Goudy" pitchFamily="34" charset="-122"/>
                <a:cs typeface="Sorts Mill Goudy" pitchFamily="34" charset="-120"/>
              </a:rPr>
              <a:t> Captures topic, misses numbers</a:t>
            </a:r>
            <a:endParaRPr lang="en-US" sz="1600" dirty="0"/>
          </a:p>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Keyword heuristics:</a:t>
            </a:r>
            <a:r>
              <a:rPr lang="en-US" sz="903" dirty="0">
                <a:solidFill>
                  <a:srgbClr val="1F2937"/>
                </a:solidFill>
                <a:latin typeface="Sorts Mill Goudy" pitchFamily="34" charset="0"/>
                <a:ea typeface="Sorts Mill Goudy" pitchFamily="34" charset="-122"/>
                <a:cs typeface="Sorts Mill Goudy" pitchFamily="34" charset="-120"/>
              </a:rPr>
              <a:t> Exact lexical matching</a:t>
            </a:r>
            <a:endParaRPr lang="en-US" sz="1600" dirty="0"/>
          </a:p>
        </p:txBody>
      </p:sp>
      <p:sp>
        <p:nvSpPr>
          <p:cNvPr id="40" name="Shape 38"/>
          <p:cNvSpPr/>
          <p:nvPr/>
        </p:nvSpPr>
        <p:spPr>
          <a:xfrm>
            <a:off x="6177936" y="5675473"/>
            <a:ext cx="5686323" cy="852129"/>
          </a:xfrm>
          <a:custGeom>
            <a:avLst/>
            <a:gdLst/>
            <a:ahLst/>
            <a:cxnLst/>
            <a:rect l="l" t="t" r="r" b="b"/>
            <a:pathLst>
              <a:path w="5686323" h="852129">
                <a:moveTo>
                  <a:pt x="32774" y="0"/>
                </a:moveTo>
                <a:lnTo>
                  <a:pt x="5620777" y="0"/>
                </a:lnTo>
                <a:cubicBezTo>
                  <a:pt x="5656977" y="0"/>
                  <a:pt x="5686323" y="29346"/>
                  <a:pt x="5686323" y="65546"/>
                </a:cubicBezTo>
                <a:lnTo>
                  <a:pt x="5686323" y="786583"/>
                </a:lnTo>
                <a:cubicBezTo>
                  <a:pt x="5686323" y="822783"/>
                  <a:pt x="5656977" y="852129"/>
                  <a:pt x="5620777" y="852129"/>
                </a:cubicBezTo>
                <a:lnTo>
                  <a:pt x="32774" y="852129"/>
                </a:lnTo>
                <a:cubicBezTo>
                  <a:pt x="14674" y="852129"/>
                  <a:pt x="0" y="837456"/>
                  <a:pt x="0" y="819355"/>
                </a:cubicBezTo>
                <a:lnTo>
                  <a:pt x="0" y="32774"/>
                </a:lnTo>
                <a:cubicBezTo>
                  <a:pt x="0" y="14686"/>
                  <a:pt x="14686" y="0"/>
                  <a:pt x="32774" y="0"/>
                </a:cubicBezTo>
                <a:close/>
              </a:path>
            </a:pathLst>
          </a:custGeom>
          <a:solidFill>
            <a:srgbClr val="FFFFFF"/>
          </a:solidFill>
          <a:ln/>
          <a:effectLst>
            <a:outerShdw blurRad="24581" dist="8194" dir="5400000" algn="bl" rotWithShape="0">
              <a:srgbClr val="000000">
                <a:alpha val="10196"/>
              </a:srgbClr>
            </a:outerShdw>
          </a:effectLst>
        </p:spPr>
      </p:sp>
      <p:sp>
        <p:nvSpPr>
          <p:cNvPr id="41" name="Shape 39"/>
          <p:cNvSpPr/>
          <p:nvPr/>
        </p:nvSpPr>
        <p:spPr>
          <a:xfrm>
            <a:off x="6177936" y="5675473"/>
            <a:ext cx="32774" cy="852129"/>
          </a:xfrm>
          <a:custGeom>
            <a:avLst/>
            <a:gdLst/>
            <a:ahLst/>
            <a:cxnLst/>
            <a:rect l="l" t="t" r="r" b="b"/>
            <a:pathLst>
              <a:path w="32774" h="852129">
                <a:moveTo>
                  <a:pt x="32774" y="0"/>
                </a:moveTo>
                <a:lnTo>
                  <a:pt x="32774" y="0"/>
                </a:lnTo>
                <a:lnTo>
                  <a:pt x="32774" y="852129"/>
                </a:lnTo>
                <a:lnTo>
                  <a:pt x="32774" y="852129"/>
                </a:lnTo>
                <a:cubicBezTo>
                  <a:pt x="14674" y="852129"/>
                  <a:pt x="0" y="837456"/>
                  <a:pt x="0" y="819355"/>
                </a:cubicBezTo>
                <a:lnTo>
                  <a:pt x="0" y="32774"/>
                </a:lnTo>
                <a:cubicBezTo>
                  <a:pt x="0" y="14686"/>
                  <a:pt x="14686" y="0"/>
                  <a:pt x="32774" y="0"/>
                </a:cubicBezTo>
                <a:close/>
              </a:path>
            </a:pathLst>
          </a:custGeom>
          <a:solidFill>
            <a:srgbClr val="22C55E"/>
          </a:solidFill>
          <a:ln/>
        </p:spPr>
      </p:sp>
      <p:sp>
        <p:nvSpPr>
          <p:cNvPr id="42" name="Text 40"/>
          <p:cNvSpPr/>
          <p:nvPr/>
        </p:nvSpPr>
        <p:spPr>
          <a:xfrm>
            <a:off x="6325420" y="5806569"/>
            <a:ext cx="5473290" cy="196645"/>
          </a:xfrm>
          <a:prstGeom prst="rect">
            <a:avLst/>
          </a:prstGeom>
          <a:noFill/>
          <a:ln/>
        </p:spPr>
        <p:txBody>
          <a:bodyPr wrap="square" lIns="0" tIns="0" rIns="0" bIns="0" rtlCol="0" anchor="ctr"/>
          <a:lstStyle/>
          <a:p>
            <a:pPr>
              <a:lnSpc>
                <a:spcPct val="130000"/>
              </a:lnSpc>
            </a:pPr>
            <a:r>
              <a:rPr lang="en-US" sz="1032" b="1" dirty="0">
                <a:solidFill>
                  <a:srgbClr val="22C55E"/>
                </a:solidFill>
                <a:latin typeface="Sorts Mill Goudy" pitchFamily="34" charset="0"/>
                <a:ea typeface="Sorts Mill Goudy" pitchFamily="34" charset="-122"/>
                <a:cs typeface="Sorts Mill Goudy" pitchFamily="34" charset="-120"/>
              </a:rPr>
              <a:t>Key Takeaway</a:t>
            </a:r>
            <a:endParaRPr lang="en-US" sz="1600" dirty="0"/>
          </a:p>
        </p:txBody>
      </p:sp>
      <p:sp>
        <p:nvSpPr>
          <p:cNvPr id="43" name="Text 41"/>
          <p:cNvSpPr/>
          <p:nvPr/>
        </p:nvSpPr>
        <p:spPr>
          <a:xfrm>
            <a:off x="6325420" y="6068763"/>
            <a:ext cx="5465097" cy="327742"/>
          </a:xfrm>
          <a:prstGeom prst="rect">
            <a:avLst/>
          </a:prstGeom>
          <a:noFill/>
          <a:ln/>
        </p:spPr>
        <p:txBody>
          <a:bodyPr wrap="square" lIns="0" tIns="0" rIns="0" bIns="0" rtlCol="0" anchor="ctr"/>
          <a:lstStyle/>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Task alignment matters more than model sophistication</a:t>
            </a:r>
            <a:r>
              <a:rPr lang="en-US" sz="903" dirty="0">
                <a:solidFill>
                  <a:srgbClr val="1F2937"/>
                </a:solidFill>
                <a:latin typeface="Sorts Mill Goudy" pitchFamily="34" charset="0"/>
                <a:ea typeface="Sorts Mill Goudy" pitchFamily="34" charset="-122"/>
                <a:cs typeface="Sorts Mill Goudy" pitchFamily="34" charset="-120"/>
              </a:rPr>
              <a:t> — understand your requirements before selecting your approach.</a:t>
            </a:r>
            <a:endParaRPr lang="en-US" sz="1600" dirty="0"/>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6.5 LESSON 5</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Deterministic Logic in AI Pipelines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49804"/>
            <a:ext cx="11546795" cy="910545"/>
          </a:xfrm>
          <a:custGeom>
            <a:avLst/>
            <a:gdLst/>
            <a:ahLst/>
            <a:cxnLst/>
            <a:rect l="l" t="t" r="r" b="b"/>
            <a:pathLst>
              <a:path w="11546795" h="910545">
                <a:moveTo>
                  <a:pt x="63501" y="0"/>
                </a:moveTo>
                <a:lnTo>
                  <a:pt x="11483293" y="0"/>
                </a:lnTo>
                <a:cubicBezTo>
                  <a:pt x="11518364" y="0"/>
                  <a:pt x="11546795" y="28431"/>
                  <a:pt x="11546795" y="63501"/>
                </a:cubicBezTo>
                <a:lnTo>
                  <a:pt x="11546795" y="847043"/>
                </a:lnTo>
                <a:cubicBezTo>
                  <a:pt x="11546795" y="882114"/>
                  <a:pt x="11518364" y="910545"/>
                  <a:pt x="11483293" y="910545"/>
                </a:cubicBezTo>
                <a:lnTo>
                  <a:pt x="63501" y="910545"/>
                </a:lnTo>
                <a:cubicBezTo>
                  <a:pt x="28431" y="910545"/>
                  <a:pt x="0" y="882114"/>
                  <a:pt x="0" y="847043"/>
                </a:cubicBezTo>
                <a:lnTo>
                  <a:pt x="0" y="63501"/>
                </a:lnTo>
                <a:cubicBezTo>
                  <a:pt x="0" y="28454"/>
                  <a:pt x="28454" y="0"/>
                  <a:pt x="63501" y="0"/>
                </a:cubicBezTo>
                <a:close/>
              </a:path>
            </a:pathLst>
          </a:custGeom>
          <a:solidFill>
            <a:srgbClr val="8B0000">
              <a:alpha val="10196"/>
            </a:srgbClr>
          </a:solidFill>
          <a:ln w="21771">
            <a:solidFill>
              <a:srgbClr val="8B0000"/>
            </a:solidFill>
            <a:prstDash val="solid"/>
          </a:ln>
        </p:spPr>
      </p:sp>
      <p:sp>
        <p:nvSpPr>
          <p:cNvPr id="6" name="Text 4"/>
          <p:cNvSpPr/>
          <p:nvPr/>
        </p:nvSpPr>
        <p:spPr>
          <a:xfrm>
            <a:off x="489857" y="1315362"/>
            <a:ext cx="11310938" cy="254000"/>
          </a:xfrm>
          <a:prstGeom prst="rect">
            <a:avLst/>
          </a:prstGeom>
          <a:noFill/>
          <a:ln/>
        </p:spPr>
        <p:txBody>
          <a:bodyPr wrap="square" lIns="0" tIns="0" rIns="0" bIns="0" rtlCol="0" anchor="ctr"/>
          <a:lstStyle/>
          <a:p>
            <a:pP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Sequential Priority Logic</a:t>
            </a:r>
            <a:endParaRPr lang="en-US" sz="1600" dirty="0"/>
          </a:p>
        </p:txBody>
      </p:sp>
      <p:sp>
        <p:nvSpPr>
          <p:cNvPr id="7" name="Text 5"/>
          <p:cNvSpPr/>
          <p:nvPr/>
        </p:nvSpPr>
        <p:spPr>
          <a:xfrm>
            <a:off x="489857" y="1664612"/>
            <a:ext cx="11287125" cy="230188"/>
          </a:xfrm>
          <a:prstGeom prst="rect">
            <a:avLst/>
          </a:prstGeom>
          <a:noFill/>
          <a:ln/>
        </p:spPr>
        <p:txBody>
          <a:bodyPr wrap="square" lIns="0" tIns="0" rIns="0" bIns="0" rtlCol="0" anchor="ctr"/>
          <a:lstStyle/>
          <a:p>
            <a:pPr>
              <a:lnSpc>
                <a:spcPct val="140000"/>
              </a:lnSpc>
            </a:pPr>
            <a:r>
              <a:rPr lang="en-US" sz="1125" dirty="0">
                <a:solidFill>
                  <a:srgbClr val="1F2937"/>
                </a:solidFill>
                <a:latin typeface="Sorts Mill Goudy" pitchFamily="34" charset="0"/>
                <a:ea typeface="Sorts Mill Goudy" pitchFamily="34" charset="-122"/>
                <a:cs typeface="Sorts Mill Goudy" pitchFamily="34" charset="-120"/>
              </a:rPr>
              <a:t>Implementing </a:t>
            </a:r>
            <a:r>
              <a:rPr lang="en-US" sz="1125" b="1" dirty="0">
                <a:solidFill>
                  <a:srgbClr val="1F2937"/>
                </a:solidFill>
                <a:latin typeface="Sorts Mill Goudy" pitchFamily="34" charset="0"/>
                <a:ea typeface="Sorts Mill Goudy" pitchFamily="34" charset="-122"/>
                <a:cs typeface="Sorts Mill Goudy" pitchFamily="34" charset="-120"/>
              </a:rPr>
              <a:t>Sequential Priority Logic</a:t>
            </a:r>
            <a:r>
              <a:rPr lang="en-US" sz="1125" dirty="0">
                <a:solidFill>
                  <a:srgbClr val="1F2937"/>
                </a:solidFill>
                <a:latin typeface="Sorts Mill Goudy" pitchFamily="34" charset="0"/>
                <a:ea typeface="Sorts Mill Goudy" pitchFamily="34" charset="-122"/>
                <a:cs typeface="Sorts Mill Goudy" pitchFamily="34" charset="-120"/>
              </a:rPr>
              <a:t> taught how to build robust decision-making systems in AI pipelines.</a:t>
            </a:r>
            <a:endParaRPr lang="en-US" sz="1600" dirty="0"/>
          </a:p>
        </p:txBody>
      </p:sp>
      <p:sp>
        <p:nvSpPr>
          <p:cNvPr id="8" name="Shape 6"/>
          <p:cNvSpPr/>
          <p:nvPr/>
        </p:nvSpPr>
        <p:spPr>
          <a:xfrm>
            <a:off x="317500" y="2243770"/>
            <a:ext cx="5683250" cy="2524125"/>
          </a:xfrm>
          <a:custGeom>
            <a:avLst/>
            <a:gdLst/>
            <a:ahLst/>
            <a:cxnLst/>
            <a:rect l="l" t="t" r="r" b="b"/>
            <a:pathLst>
              <a:path w="5683250" h="2524125">
                <a:moveTo>
                  <a:pt x="31750" y="0"/>
                </a:moveTo>
                <a:lnTo>
                  <a:pt x="5651500" y="0"/>
                </a:lnTo>
                <a:cubicBezTo>
                  <a:pt x="5669035" y="0"/>
                  <a:pt x="5683250" y="14215"/>
                  <a:pt x="5683250" y="31750"/>
                </a:cubicBezTo>
                <a:lnTo>
                  <a:pt x="5683250" y="2460618"/>
                </a:lnTo>
                <a:cubicBezTo>
                  <a:pt x="5683250" y="2495692"/>
                  <a:pt x="5654817" y="2524125"/>
                  <a:pt x="5619743" y="2524125"/>
                </a:cubicBezTo>
                <a:lnTo>
                  <a:pt x="63507" y="2524125"/>
                </a:lnTo>
                <a:cubicBezTo>
                  <a:pt x="28433" y="2524125"/>
                  <a:pt x="0" y="2495692"/>
                  <a:pt x="0" y="2460618"/>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9" name="Shape 7"/>
          <p:cNvSpPr/>
          <p:nvPr/>
        </p:nvSpPr>
        <p:spPr>
          <a:xfrm>
            <a:off x="317500" y="2243770"/>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10" name="Text 8"/>
          <p:cNvSpPr/>
          <p:nvPr/>
        </p:nvSpPr>
        <p:spPr>
          <a:xfrm>
            <a:off x="476250" y="2418395"/>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Problem Solved</a:t>
            </a:r>
            <a:endParaRPr lang="en-US" sz="1600" dirty="0"/>
          </a:p>
        </p:txBody>
      </p:sp>
      <p:sp>
        <p:nvSpPr>
          <p:cNvPr id="11" name="Shape 9"/>
          <p:cNvSpPr/>
          <p:nvPr/>
        </p:nvSpPr>
        <p:spPr>
          <a:xfrm>
            <a:off x="483054" y="2774449"/>
            <a:ext cx="5355545" cy="1474107"/>
          </a:xfrm>
          <a:custGeom>
            <a:avLst/>
            <a:gdLst/>
            <a:ahLst/>
            <a:cxnLst/>
            <a:rect l="l" t="t" r="r" b="b"/>
            <a:pathLst>
              <a:path w="5355545" h="1474107">
                <a:moveTo>
                  <a:pt x="63505" y="0"/>
                </a:moveTo>
                <a:lnTo>
                  <a:pt x="5292040" y="0"/>
                </a:lnTo>
                <a:cubicBezTo>
                  <a:pt x="5327113" y="0"/>
                  <a:pt x="5355545" y="28432"/>
                  <a:pt x="5355545" y="63505"/>
                </a:cubicBezTo>
                <a:lnTo>
                  <a:pt x="5355545" y="1410603"/>
                </a:lnTo>
                <a:cubicBezTo>
                  <a:pt x="5355545" y="1445675"/>
                  <a:pt x="5327113" y="1474107"/>
                  <a:pt x="5292040" y="1474107"/>
                </a:cubicBezTo>
                <a:lnTo>
                  <a:pt x="63505" y="1474107"/>
                </a:lnTo>
                <a:cubicBezTo>
                  <a:pt x="28432" y="1474107"/>
                  <a:pt x="0" y="1445675"/>
                  <a:pt x="0" y="1410603"/>
                </a:cubicBezTo>
                <a:lnTo>
                  <a:pt x="0" y="63505"/>
                </a:lnTo>
                <a:cubicBezTo>
                  <a:pt x="0" y="28455"/>
                  <a:pt x="28455" y="0"/>
                  <a:pt x="63505" y="0"/>
                </a:cubicBezTo>
                <a:close/>
              </a:path>
            </a:pathLst>
          </a:custGeom>
          <a:solidFill>
            <a:srgbClr val="8B0000">
              <a:alpha val="5098"/>
            </a:srgbClr>
          </a:solidFill>
          <a:ln w="21771">
            <a:solidFill>
              <a:srgbClr val="8B0000"/>
            </a:solidFill>
            <a:prstDash val="solid"/>
          </a:ln>
        </p:spPr>
      </p:sp>
      <p:sp>
        <p:nvSpPr>
          <p:cNvPr id="12" name="Text 10"/>
          <p:cNvSpPr/>
          <p:nvPr/>
        </p:nvSpPr>
        <p:spPr>
          <a:xfrm>
            <a:off x="616857" y="2908226"/>
            <a:ext cx="5151438" cy="412750"/>
          </a:xfrm>
          <a:prstGeom prst="rect">
            <a:avLst/>
          </a:prstGeom>
          <a:noFill/>
          <a:ln/>
        </p:spPr>
        <p:txBody>
          <a:bodyPr wrap="square" lIns="0" tIns="0" rIns="0" bIns="0" rtlCol="0" anchor="ctr"/>
          <a:lstStyle/>
          <a:p>
            <a:pPr>
              <a:lnSpc>
                <a:spcPct val="140000"/>
              </a:lnSpc>
            </a:pPr>
            <a:r>
              <a:rPr lang="en-US" sz="1000" b="1" dirty="0">
                <a:solidFill>
                  <a:srgbClr val="1F2937"/>
                </a:solidFill>
                <a:latin typeface="Sorts Mill Goudy" pitchFamily="34" charset="0"/>
                <a:ea typeface="Sorts Mill Goudy" pitchFamily="34" charset="-122"/>
                <a:cs typeface="Sorts Mill Goudy" pitchFamily="34" charset="-120"/>
              </a:rPr>
              <a:t>Weighted Jury Consensus</a:t>
            </a:r>
            <a:r>
              <a:rPr lang="en-US" sz="1000" dirty="0">
                <a:solidFill>
                  <a:srgbClr val="1F2937"/>
                </a:solidFill>
                <a:latin typeface="Sorts Mill Goudy" pitchFamily="34" charset="0"/>
                <a:ea typeface="Sorts Mill Goudy" pitchFamily="34" charset="-122"/>
                <a:cs typeface="Sorts Mill Goudy" pitchFamily="34" charset="-120"/>
              </a:rPr>
              <a:t> allowed definitive evidence to be outvoted by multiple neutral sentences — the </a:t>
            </a:r>
            <a:r>
              <a:rPr lang="en-US" sz="1000" b="1" dirty="0">
                <a:solidFill>
                  <a:srgbClr val="1F2937"/>
                </a:solidFill>
                <a:latin typeface="Sorts Mill Goudy" pitchFamily="34" charset="0"/>
                <a:ea typeface="Sorts Mill Goudy" pitchFamily="34" charset="-122"/>
                <a:cs typeface="Sorts Mill Goudy" pitchFamily="34" charset="-120"/>
              </a:rPr>
              <a:t>Dilution Problem</a:t>
            </a:r>
            <a:r>
              <a:rPr lang="en-US" sz="1000"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13" name="Shape 11"/>
          <p:cNvSpPr/>
          <p:nvPr/>
        </p:nvSpPr>
        <p:spPr>
          <a:xfrm>
            <a:off x="616857" y="3416226"/>
            <a:ext cx="5087938" cy="698500"/>
          </a:xfrm>
          <a:custGeom>
            <a:avLst/>
            <a:gdLst/>
            <a:ahLst/>
            <a:cxnLst/>
            <a:rect l="l" t="t" r="r" b="b"/>
            <a:pathLst>
              <a:path w="5087938" h="698500">
                <a:moveTo>
                  <a:pt x="31747" y="0"/>
                </a:moveTo>
                <a:lnTo>
                  <a:pt x="5056191" y="0"/>
                </a:lnTo>
                <a:cubicBezTo>
                  <a:pt x="5073724" y="0"/>
                  <a:pt x="5087938" y="14214"/>
                  <a:pt x="5087938" y="31747"/>
                </a:cubicBezTo>
                <a:lnTo>
                  <a:pt x="5087938" y="666753"/>
                </a:lnTo>
                <a:cubicBezTo>
                  <a:pt x="5087937" y="684286"/>
                  <a:pt x="5073724" y="698500"/>
                  <a:pt x="5056191" y="698500"/>
                </a:cubicBezTo>
                <a:lnTo>
                  <a:pt x="31747" y="698500"/>
                </a:lnTo>
                <a:cubicBezTo>
                  <a:pt x="14214" y="698500"/>
                  <a:pt x="0" y="684286"/>
                  <a:pt x="0" y="666753"/>
                </a:cubicBezTo>
                <a:lnTo>
                  <a:pt x="0" y="31747"/>
                </a:lnTo>
                <a:cubicBezTo>
                  <a:pt x="0" y="14225"/>
                  <a:pt x="14225" y="0"/>
                  <a:pt x="31747" y="0"/>
                </a:cubicBezTo>
                <a:close/>
              </a:path>
            </a:pathLst>
          </a:custGeom>
          <a:solidFill>
            <a:srgbClr val="FFFFFF"/>
          </a:solidFill>
          <a:ln/>
        </p:spPr>
      </p:sp>
      <p:sp>
        <p:nvSpPr>
          <p:cNvPr id="14" name="Text 12"/>
          <p:cNvSpPr/>
          <p:nvPr/>
        </p:nvSpPr>
        <p:spPr>
          <a:xfrm>
            <a:off x="712107" y="3511476"/>
            <a:ext cx="4953000"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Example:</a:t>
            </a:r>
            <a:endParaRPr lang="en-US" sz="1600" dirty="0"/>
          </a:p>
        </p:txBody>
      </p:sp>
      <p:sp>
        <p:nvSpPr>
          <p:cNvPr id="15" name="Text 13"/>
          <p:cNvSpPr/>
          <p:nvPr/>
        </p:nvSpPr>
        <p:spPr>
          <a:xfrm>
            <a:off x="712107" y="3701976"/>
            <a:ext cx="495300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One SUPPORTS (0.90) + four NEI (0.60) → NEI</a:t>
            </a:r>
            <a:endParaRPr lang="en-US" sz="1600" dirty="0"/>
          </a:p>
        </p:txBody>
      </p:sp>
      <p:sp>
        <p:nvSpPr>
          <p:cNvPr id="16" name="Text 14"/>
          <p:cNvSpPr/>
          <p:nvPr/>
        </p:nvSpPr>
        <p:spPr>
          <a:xfrm>
            <a:off x="712107" y="3892476"/>
            <a:ext cx="4945063"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The "smoking gun" was ignored!</a:t>
            </a:r>
            <a:endParaRPr lang="en-US" sz="1600" dirty="0"/>
          </a:p>
        </p:txBody>
      </p:sp>
      <p:sp>
        <p:nvSpPr>
          <p:cNvPr id="17" name="Shape 15"/>
          <p:cNvSpPr/>
          <p:nvPr/>
        </p:nvSpPr>
        <p:spPr>
          <a:xfrm>
            <a:off x="6191250" y="2243770"/>
            <a:ext cx="5683250" cy="2524125"/>
          </a:xfrm>
          <a:custGeom>
            <a:avLst/>
            <a:gdLst/>
            <a:ahLst/>
            <a:cxnLst/>
            <a:rect l="l" t="t" r="r" b="b"/>
            <a:pathLst>
              <a:path w="5683250" h="2524125">
                <a:moveTo>
                  <a:pt x="31750" y="0"/>
                </a:moveTo>
                <a:lnTo>
                  <a:pt x="5651500" y="0"/>
                </a:lnTo>
                <a:cubicBezTo>
                  <a:pt x="5669035" y="0"/>
                  <a:pt x="5683250" y="14215"/>
                  <a:pt x="5683250" y="31750"/>
                </a:cubicBezTo>
                <a:lnTo>
                  <a:pt x="5683250" y="2460618"/>
                </a:lnTo>
                <a:cubicBezTo>
                  <a:pt x="5683250" y="2495692"/>
                  <a:pt x="5654817" y="2524125"/>
                  <a:pt x="5619743" y="2524125"/>
                </a:cubicBezTo>
                <a:lnTo>
                  <a:pt x="63507" y="2524125"/>
                </a:lnTo>
                <a:cubicBezTo>
                  <a:pt x="28433" y="2524125"/>
                  <a:pt x="0" y="2495692"/>
                  <a:pt x="0" y="2460618"/>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8" name="Shape 16"/>
          <p:cNvSpPr/>
          <p:nvPr/>
        </p:nvSpPr>
        <p:spPr>
          <a:xfrm>
            <a:off x="6191250" y="2243770"/>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22C55E"/>
          </a:solidFill>
          <a:ln/>
        </p:spPr>
      </p:sp>
      <p:sp>
        <p:nvSpPr>
          <p:cNvPr id="19" name="Text 17"/>
          <p:cNvSpPr/>
          <p:nvPr/>
        </p:nvSpPr>
        <p:spPr>
          <a:xfrm>
            <a:off x="6350000" y="2418395"/>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Paradigm Shift</a:t>
            </a:r>
            <a:endParaRPr lang="en-US" sz="1600" dirty="0"/>
          </a:p>
        </p:txBody>
      </p:sp>
      <p:sp>
        <p:nvSpPr>
          <p:cNvPr id="20" name="Shape 18"/>
          <p:cNvSpPr/>
          <p:nvPr/>
        </p:nvSpPr>
        <p:spPr>
          <a:xfrm>
            <a:off x="6365875" y="2767645"/>
            <a:ext cx="5349875" cy="730250"/>
          </a:xfrm>
          <a:custGeom>
            <a:avLst/>
            <a:gdLst/>
            <a:ahLst/>
            <a:cxnLst/>
            <a:rect l="l" t="t" r="r" b="b"/>
            <a:pathLst>
              <a:path w="5349875" h="730250">
                <a:moveTo>
                  <a:pt x="31750" y="0"/>
                </a:moveTo>
                <a:lnTo>
                  <a:pt x="5286372" y="0"/>
                </a:lnTo>
                <a:cubicBezTo>
                  <a:pt x="5321444" y="0"/>
                  <a:pt x="5349875" y="28431"/>
                  <a:pt x="5349875" y="63503"/>
                </a:cubicBezTo>
                <a:lnTo>
                  <a:pt x="5349875" y="666747"/>
                </a:lnTo>
                <a:cubicBezTo>
                  <a:pt x="5349875" y="701819"/>
                  <a:pt x="5321444" y="730250"/>
                  <a:pt x="5286372" y="730250"/>
                </a:cubicBezTo>
                <a:lnTo>
                  <a:pt x="31750" y="730250"/>
                </a:lnTo>
                <a:cubicBezTo>
                  <a:pt x="14227" y="730250"/>
                  <a:pt x="0" y="716023"/>
                  <a:pt x="0" y="698500"/>
                </a:cubicBezTo>
                <a:lnTo>
                  <a:pt x="0" y="31750"/>
                </a:lnTo>
                <a:cubicBezTo>
                  <a:pt x="0" y="14227"/>
                  <a:pt x="14227" y="0"/>
                  <a:pt x="31750" y="0"/>
                </a:cubicBezTo>
                <a:close/>
              </a:path>
            </a:pathLst>
          </a:custGeom>
          <a:solidFill>
            <a:srgbClr val="6B7280">
              <a:alpha val="10196"/>
            </a:srgbClr>
          </a:solidFill>
          <a:ln/>
        </p:spPr>
      </p:sp>
      <p:sp>
        <p:nvSpPr>
          <p:cNvPr id="21" name="Shape 19"/>
          <p:cNvSpPr/>
          <p:nvPr/>
        </p:nvSpPr>
        <p:spPr>
          <a:xfrm>
            <a:off x="6365875" y="2767645"/>
            <a:ext cx="31750" cy="730250"/>
          </a:xfrm>
          <a:custGeom>
            <a:avLst/>
            <a:gdLst/>
            <a:ahLst/>
            <a:cxnLst/>
            <a:rect l="l" t="t" r="r" b="b"/>
            <a:pathLst>
              <a:path w="31750" h="730250">
                <a:moveTo>
                  <a:pt x="31750" y="0"/>
                </a:moveTo>
                <a:lnTo>
                  <a:pt x="31750" y="0"/>
                </a:lnTo>
                <a:lnTo>
                  <a:pt x="31750" y="730250"/>
                </a:lnTo>
                <a:lnTo>
                  <a:pt x="31750" y="730250"/>
                </a:lnTo>
                <a:cubicBezTo>
                  <a:pt x="14227" y="730250"/>
                  <a:pt x="0" y="716023"/>
                  <a:pt x="0" y="698500"/>
                </a:cubicBezTo>
                <a:lnTo>
                  <a:pt x="0" y="31750"/>
                </a:lnTo>
                <a:cubicBezTo>
                  <a:pt x="0" y="14227"/>
                  <a:pt x="14227" y="0"/>
                  <a:pt x="31750" y="0"/>
                </a:cubicBezTo>
                <a:close/>
              </a:path>
            </a:pathLst>
          </a:custGeom>
          <a:solidFill>
            <a:srgbClr val="6B7280"/>
          </a:solidFill>
          <a:ln/>
        </p:spPr>
      </p:sp>
      <p:sp>
        <p:nvSpPr>
          <p:cNvPr id="22" name="Text 20"/>
          <p:cNvSpPr/>
          <p:nvPr/>
        </p:nvSpPr>
        <p:spPr>
          <a:xfrm>
            <a:off x="6477000" y="2862895"/>
            <a:ext cx="5207000" cy="190500"/>
          </a:xfrm>
          <a:prstGeom prst="rect">
            <a:avLst/>
          </a:prstGeom>
          <a:noFill/>
          <a:ln/>
        </p:spPr>
        <p:txBody>
          <a:bodyPr wrap="square" lIns="0" tIns="0" rIns="0" bIns="0" rtlCol="0" anchor="ctr"/>
          <a:lstStyle/>
          <a:p>
            <a:pPr>
              <a:lnSpc>
                <a:spcPct val="130000"/>
              </a:lnSpc>
            </a:pPr>
            <a:r>
              <a:rPr lang="en-US" sz="1000" b="1" dirty="0">
                <a:solidFill>
                  <a:srgbClr val="6B7280"/>
                </a:solidFill>
                <a:latin typeface="Sorts Mill Goudy" pitchFamily="34" charset="0"/>
                <a:ea typeface="Sorts Mill Goudy" pitchFamily="34" charset="-122"/>
                <a:cs typeface="Sorts Mill Goudy" pitchFamily="34" charset="-120"/>
              </a:rPr>
              <a:t>Statistical Consensus</a:t>
            </a:r>
            <a:endParaRPr lang="en-US" sz="1600" dirty="0"/>
          </a:p>
        </p:txBody>
      </p:sp>
      <p:sp>
        <p:nvSpPr>
          <p:cNvPr id="23" name="Text 21"/>
          <p:cNvSpPr/>
          <p:nvPr/>
        </p:nvSpPr>
        <p:spPr>
          <a:xfrm>
            <a:off x="6477000" y="3085145"/>
            <a:ext cx="5199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Aggregate all evidence, average the results</a:t>
            </a:r>
            <a:endParaRPr lang="en-US" sz="1600" dirty="0"/>
          </a:p>
        </p:txBody>
      </p:sp>
      <p:sp>
        <p:nvSpPr>
          <p:cNvPr id="24" name="Text 22"/>
          <p:cNvSpPr/>
          <p:nvPr/>
        </p:nvSpPr>
        <p:spPr>
          <a:xfrm>
            <a:off x="6477000" y="3275645"/>
            <a:ext cx="5191125" cy="127000"/>
          </a:xfrm>
          <a:prstGeom prst="rect">
            <a:avLst/>
          </a:prstGeom>
          <a:noFill/>
          <a:ln/>
        </p:spPr>
        <p:txBody>
          <a:bodyPr wrap="square" lIns="0" tIns="0" rIns="0" bIns="0" rtlCol="0" anchor="ctr"/>
          <a:lstStyle/>
          <a:p>
            <a:pPr>
              <a:lnSpc>
                <a:spcPct val="110000"/>
              </a:lnSpc>
            </a:pPr>
            <a:r>
              <a:rPr lang="en-US" sz="750" dirty="0">
                <a:solidFill>
                  <a:srgbClr val="8B0000"/>
                </a:solidFill>
                <a:latin typeface="Sorts Mill Goudy" pitchFamily="34" charset="0"/>
                <a:ea typeface="Sorts Mill Goudy" pitchFamily="34" charset="-122"/>
                <a:cs typeface="Sorts Mill Goudy" pitchFamily="34" charset="-120"/>
              </a:rPr>
              <a:t>Noise can overwhelm signal</a:t>
            </a:r>
            <a:endParaRPr lang="en-US" sz="1600" dirty="0"/>
          </a:p>
        </p:txBody>
      </p:sp>
      <p:sp>
        <p:nvSpPr>
          <p:cNvPr id="25" name="Shape 23"/>
          <p:cNvSpPr/>
          <p:nvPr/>
        </p:nvSpPr>
        <p:spPr>
          <a:xfrm>
            <a:off x="8961438" y="3593145"/>
            <a:ext cx="142875" cy="190500"/>
          </a:xfrm>
          <a:custGeom>
            <a:avLst/>
            <a:gdLst/>
            <a:ahLst/>
            <a:cxnLst/>
            <a:rect l="l" t="t" r="r" b="b"/>
            <a:pathLst>
              <a:path w="142875" h="190500">
                <a:moveTo>
                  <a:pt x="63029" y="187003"/>
                </a:moveTo>
                <a:cubicBezTo>
                  <a:pt x="67680" y="191653"/>
                  <a:pt x="75233" y="191653"/>
                  <a:pt x="79883" y="187003"/>
                </a:cubicBezTo>
                <a:lnTo>
                  <a:pt x="139415" y="127471"/>
                </a:lnTo>
                <a:cubicBezTo>
                  <a:pt x="144066" y="122820"/>
                  <a:pt x="144066" y="115267"/>
                  <a:pt x="139415" y="110617"/>
                </a:cubicBezTo>
                <a:cubicBezTo>
                  <a:pt x="134764" y="105966"/>
                  <a:pt x="127211" y="105966"/>
                  <a:pt x="122560" y="110617"/>
                </a:cubicBezTo>
                <a:lnTo>
                  <a:pt x="83344" y="149833"/>
                </a:lnTo>
                <a:lnTo>
                  <a:pt x="83344" y="11906"/>
                </a:lnTo>
                <a:cubicBezTo>
                  <a:pt x="83344" y="5321"/>
                  <a:pt x="78023" y="0"/>
                  <a:pt x="71438" y="0"/>
                </a:cubicBezTo>
                <a:cubicBezTo>
                  <a:pt x="64852" y="0"/>
                  <a:pt x="59531" y="5321"/>
                  <a:pt x="59531" y="11906"/>
                </a:cubicBezTo>
                <a:lnTo>
                  <a:pt x="59531" y="149833"/>
                </a:lnTo>
                <a:lnTo>
                  <a:pt x="20315" y="110617"/>
                </a:lnTo>
                <a:cubicBezTo>
                  <a:pt x="15664" y="105966"/>
                  <a:pt x="8111" y="105966"/>
                  <a:pt x="3460" y="110617"/>
                </a:cubicBezTo>
                <a:cubicBezTo>
                  <a:pt x="-1191" y="115267"/>
                  <a:pt x="-1191" y="122820"/>
                  <a:pt x="3460" y="127471"/>
                </a:cubicBezTo>
                <a:lnTo>
                  <a:pt x="62992" y="187003"/>
                </a:lnTo>
                <a:close/>
              </a:path>
            </a:pathLst>
          </a:custGeom>
          <a:solidFill>
            <a:srgbClr val="22C55E"/>
          </a:solidFill>
          <a:ln/>
        </p:spPr>
      </p:sp>
      <p:sp>
        <p:nvSpPr>
          <p:cNvPr id="26" name="Shape 24"/>
          <p:cNvSpPr/>
          <p:nvPr/>
        </p:nvSpPr>
        <p:spPr>
          <a:xfrm>
            <a:off x="6365875" y="3878895"/>
            <a:ext cx="5349875" cy="730250"/>
          </a:xfrm>
          <a:custGeom>
            <a:avLst/>
            <a:gdLst/>
            <a:ahLst/>
            <a:cxnLst/>
            <a:rect l="l" t="t" r="r" b="b"/>
            <a:pathLst>
              <a:path w="5349875" h="730250">
                <a:moveTo>
                  <a:pt x="31750" y="0"/>
                </a:moveTo>
                <a:lnTo>
                  <a:pt x="5286372" y="0"/>
                </a:lnTo>
                <a:cubicBezTo>
                  <a:pt x="5321444" y="0"/>
                  <a:pt x="5349875" y="28431"/>
                  <a:pt x="5349875" y="63503"/>
                </a:cubicBezTo>
                <a:lnTo>
                  <a:pt x="5349875" y="666747"/>
                </a:lnTo>
                <a:cubicBezTo>
                  <a:pt x="5349875" y="701819"/>
                  <a:pt x="5321444" y="730250"/>
                  <a:pt x="5286372" y="730250"/>
                </a:cubicBezTo>
                <a:lnTo>
                  <a:pt x="31750" y="730250"/>
                </a:lnTo>
                <a:cubicBezTo>
                  <a:pt x="14227" y="730250"/>
                  <a:pt x="0" y="716023"/>
                  <a:pt x="0" y="698500"/>
                </a:cubicBezTo>
                <a:lnTo>
                  <a:pt x="0" y="31750"/>
                </a:lnTo>
                <a:cubicBezTo>
                  <a:pt x="0" y="14227"/>
                  <a:pt x="14227" y="0"/>
                  <a:pt x="31750" y="0"/>
                </a:cubicBezTo>
                <a:close/>
              </a:path>
            </a:pathLst>
          </a:custGeom>
          <a:solidFill>
            <a:srgbClr val="22C55E">
              <a:alpha val="10196"/>
            </a:srgbClr>
          </a:solidFill>
          <a:ln/>
        </p:spPr>
      </p:sp>
      <p:sp>
        <p:nvSpPr>
          <p:cNvPr id="27" name="Shape 25"/>
          <p:cNvSpPr/>
          <p:nvPr/>
        </p:nvSpPr>
        <p:spPr>
          <a:xfrm>
            <a:off x="6365875" y="3878895"/>
            <a:ext cx="31750" cy="730250"/>
          </a:xfrm>
          <a:custGeom>
            <a:avLst/>
            <a:gdLst/>
            <a:ahLst/>
            <a:cxnLst/>
            <a:rect l="l" t="t" r="r" b="b"/>
            <a:pathLst>
              <a:path w="31750" h="730250">
                <a:moveTo>
                  <a:pt x="31750" y="0"/>
                </a:moveTo>
                <a:lnTo>
                  <a:pt x="31750" y="0"/>
                </a:lnTo>
                <a:lnTo>
                  <a:pt x="31750" y="730250"/>
                </a:lnTo>
                <a:lnTo>
                  <a:pt x="31750" y="730250"/>
                </a:lnTo>
                <a:cubicBezTo>
                  <a:pt x="14227" y="730250"/>
                  <a:pt x="0" y="716023"/>
                  <a:pt x="0" y="698500"/>
                </a:cubicBezTo>
                <a:lnTo>
                  <a:pt x="0" y="31750"/>
                </a:lnTo>
                <a:cubicBezTo>
                  <a:pt x="0" y="14227"/>
                  <a:pt x="14227" y="0"/>
                  <a:pt x="31750" y="0"/>
                </a:cubicBezTo>
                <a:close/>
              </a:path>
            </a:pathLst>
          </a:custGeom>
          <a:solidFill>
            <a:srgbClr val="22C55E"/>
          </a:solidFill>
          <a:ln/>
        </p:spPr>
      </p:sp>
      <p:sp>
        <p:nvSpPr>
          <p:cNvPr id="28" name="Text 26"/>
          <p:cNvSpPr/>
          <p:nvPr/>
        </p:nvSpPr>
        <p:spPr>
          <a:xfrm>
            <a:off x="6477000" y="3974145"/>
            <a:ext cx="5207000"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Sequential Priority</a:t>
            </a:r>
            <a:endParaRPr lang="en-US" sz="1600" dirty="0"/>
          </a:p>
        </p:txBody>
      </p:sp>
      <p:sp>
        <p:nvSpPr>
          <p:cNvPr id="29" name="Text 27"/>
          <p:cNvSpPr/>
          <p:nvPr/>
        </p:nvSpPr>
        <p:spPr>
          <a:xfrm>
            <a:off x="6477000" y="4196395"/>
            <a:ext cx="5199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Search for decisive evidence first</a:t>
            </a:r>
            <a:endParaRPr lang="en-US" sz="1600" dirty="0"/>
          </a:p>
        </p:txBody>
      </p:sp>
      <p:sp>
        <p:nvSpPr>
          <p:cNvPr id="30" name="Text 28"/>
          <p:cNvSpPr/>
          <p:nvPr/>
        </p:nvSpPr>
        <p:spPr>
          <a:xfrm>
            <a:off x="6477000" y="4386895"/>
            <a:ext cx="5191125" cy="127000"/>
          </a:xfrm>
          <a:prstGeom prst="rect">
            <a:avLst/>
          </a:prstGeom>
          <a:noFill/>
          <a:ln/>
        </p:spPr>
        <p:txBody>
          <a:bodyPr wrap="square" lIns="0" tIns="0" rIns="0" bIns="0" rtlCol="0" anchor="ctr"/>
          <a:lstStyle/>
          <a:p>
            <a:pPr>
              <a:lnSpc>
                <a:spcPct val="110000"/>
              </a:lnSpc>
            </a:pPr>
            <a:r>
              <a:rPr lang="en-US" sz="750" dirty="0">
                <a:solidFill>
                  <a:srgbClr val="22C55E"/>
                </a:solidFill>
                <a:latin typeface="Sorts Mill Goudy" pitchFamily="34" charset="0"/>
                <a:ea typeface="Sorts Mill Goudy" pitchFamily="34" charset="-122"/>
                <a:cs typeface="Sorts Mill Goudy" pitchFamily="34" charset="-120"/>
              </a:rPr>
              <a:t>One "smoking gun" overrides noise</a:t>
            </a:r>
            <a:endParaRPr lang="en-US" sz="1600" dirty="0"/>
          </a:p>
        </p:txBody>
      </p:sp>
      <p:sp>
        <p:nvSpPr>
          <p:cNvPr id="31" name="Shape 29"/>
          <p:cNvSpPr/>
          <p:nvPr/>
        </p:nvSpPr>
        <p:spPr>
          <a:xfrm>
            <a:off x="317500" y="4926644"/>
            <a:ext cx="11557000" cy="1865313"/>
          </a:xfrm>
          <a:custGeom>
            <a:avLst/>
            <a:gdLst/>
            <a:ahLst/>
            <a:cxnLst/>
            <a:rect l="l" t="t" r="r" b="b"/>
            <a:pathLst>
              <a:path w="11557000" h="1468438">
                <a:moveTo>
                  <a:pt x="63495" y="0"/>
                </a:moveTo>
                <a:lnTo>
                  <a:pt x="11493505" y="0"/>
                </a:lnTo>
                <a:cubicBezTo>
                  <a:pt x="11528572" y="0"/>
                  <a:pt x="11557000" y="28428"/>
                  <a:pt x="11557000" y="63495"/>
                </a:cubicBezTo>
                <a:lnTo>
                  <a:pt x="11557000" y="1404942"/>
                </a:lnTo>
                <a:cubicBezTo>
                  <a:pt x="11557000" y="1440010"/>
                  <a:pt x="11528572" y="1468438"/>
                  <a:pt x="11493505" y="1468438"/>
                </a:cubicBezTo>
                <a:lnTo>
                  <a:pt x="63495" y="1468438"/>
                </a:lnTo>
                <a:cubicBezTo>
                  <a:pt x="28428" y="1468438"/>
                  <a:pt x="0" y="1440010"/>
                  <a:pt x="0" y="1404942"/>
                </a:cubicBezTo>
                <a:lnTo>
                  <a:pt x="0" y="63495"/>
                </a:lnTo>
                <a:cubicBezTo>
                  <a:pt x="0" y="28428"/>
                  <a:pt x="28428" y="0"/>
                  <a:pt x="63495" y="0"/>
                </a:cubicBezTo>
                <a:close/>
              </a:path>
            </a:pathLst>
          </a:custGeom>
          <a:solidFill>
            <a:srgbClr val="FFFFFF"/>
          </a:solidFill>
          <a:ln/>
          <a:effectLst>
            <a:outerShdw blurRad="119063" dist="79375" dir="5400000" algn="bl" rotWithShape="0">
              <a:srgbClr val="000000">
                <a:alpha val="10196"/>
              </a:srgbClr>
            </a:outerShdw>
          </a:effectLst>
        </p:spPr>
      </p:sp>
      <p:sp>
        <p:nvSpPr>
          <p:cNvPr id="32" name="Text 30"/>
          <p:cNvSpPr/>
          <p:nvPr/>
        </p:nvSpPr>
        <p:spPr>
          <a:xfrm>
            <a:off x="436563" y="5085395"/>
            <a:ext cx="11318875" cy="222250"/>
          </a:xfrm>
          <a:prstGeom prst="rect">
            <a:avLst/>
          </a:prstGeom>
          <a:noFill/>
          <a:ln/>
        </p:spPr>
        <p:txBody>
          <a:bodyPr wrap="square" lIns="0" tIns="0" rIns="0" bIns="0" rtlCol="0" anchor="ctr"/>
          <a:lstStyle/>
          <a:p>
            <a:pPr algn="ct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Shift</a:t>
            </a:r>
            <a:endParaRPr lang="en-US" sz="1600" dirty="0"/>
          </a:p>
        </p:txBody>
      </p:sp>
      <p:sp>
        <p:nvSpPr>
          <p:cNvPr id="33" name="Shape 31"/>
          <p:cNvSpPr/>
          <p:nvPr/>
        </p:nvSpPr>
        <p:spPr>
          <a:xfrm>
            <a:off x="3835159" y="5441449"/>
            <a:ext cx="1863045" cy="783545"/>
          </a:xfrm>
          <a:custGeom>
            <a:avLst/>
            <a:gdLst/>
            <a:ahLst/>
            <a:cxnLst/>
            <a:rect l="l" t="t" r="r" b="b"/>
            <a:pathLst>
              <a:path w="1863045" h="783545">
                <a:moveTo>
                  <a:pt x="63498" y="0"/>
                </a:moveTo>
                <a:lnTo>
                  <a:pt x="1799546" y="0"/>
                </a:lnTo>
                <a:cubicBezTo>
                  <a:pt x="1834615" y="0"/>
                  <a:pt x="1863045" y="28429"/>
                  <a:pt x="1863045" y="63498"/>
                </a:cubicBezTo>
                <a:lnTo>
                  <a:pt x="1863045" y="720046"/>
                </a:lnTo>
                <a:cubicBezTo>
                  <a:pt x="1863045" y="755115"/>
                  <a:pt x="1834615" y="783545"/>
                  <a:pt x="1799546" y="783545"/>
                </a:cubicBezTo>
                <a:lnTo>
                  <a:pt x="63498" y="783545"/>
                </a:lnTo>
                <a:cubicBezTo>
                  <a:pt x="28429" y="783545"/>
                  <a:pt x="0" y="755115"/>
                  <a:pt x="0" y="720046"/>
                </a:cubicBezTo>
                <a:lnTo>
                  <a:pt x="0" y="63498"/>
                </a:lnTo>
                <a:cubicBezTo>
                  <a:pt x="0" y="28453"/>
                  <a:pt x="28453" y="0"/>
                  <a:pt x="63498" y="0"/>
                </a:cubicBezTo>
                <a:close/>
              </a:path>
            </a:pathLst>
          </a:custGeom>
          <a:solidFill>
            <a:srgbClr val="6B7280">
              <a:alpha val="10196"/>
            </a:srgbClr>
          </a:solidFill>
          <a:ln w="21771">
            <a:solidFill>
              <a:srgbClr val="6B7280"/>
            </a:solidFill>
            <a:prstDash val="solid"/>
          </a:ln>
        </p:spPr>
      </p:sp>
      <p:sp>
        <p:nvSpPr>
          <p:cNvPr id="34" name="Text 32"/>
          <p:cNvSpPr/>
          <p:nvPr/>
        </p:nvSpPr>
        <p:spPr>
          <a:xfrm>
            <a:off x="3937213" y="5575226"/>
            <a:ext cx="1658938" cy="190500"/>
          </a:xfrm>
          <a:prstGeom prst="rect">
            <a:avLst/>
          </a:prstGeom>
          <a:noFill/>
          <a:ln/>
        </p:spPr>
        <p:txBody>
          <a:bodyPr wrap="square" lIns="0" tIns="0" rIns="0" bIns="0" rtlCol="0" anchor="ctr"/>
          <a:lstStyle/>
          <a:p>
            <a:pPr algn="ctr">
              <a:lnSpc>
                <a:spcPct val="130000"/>
              </a:lnSpc>
            </a:pPr>
            <a:r>
              <a:rPr lang="en-US" sz="1000" b="1" dirty="0">
                <a:solidFill>
                  <a:srgbClr val="6B7280"/>
                </a:solidFill>
                <a:latin typeface="Sorts Mill Goudy" pitchFamily="34" charset="0"/>
                <a:ea typeface="Sorts Mill Goudy" pitchFamily="34" charset="-122"/>
                <a:cs typeface="Sorts Mill Goudy" pitchFamily="34" charset="-120"/>
              </a:rPr>
              <a:t>From Probabilistic Averaging</a:t>
            </a:r>
            <a:endParaRPr lang="en-US" sz="1600" dirty="0"/>
          </a:p>
        </p:txBody>
      </p:sp>
      <p:sp>
        <p:nvSpPr>
          <p:cNvPr id="35" name="Shape 33"/>
          <p:cNvSpPr/>
          <p:nvPr/>
        </p:nvSpPr>
        <p:spPr>
          <a:xfrm>
            <a:off x="4680220" y="5829226"/>
            <a:ext cx="178594" cy="238125"/>
          </a:xfrm>
          <a:custGeom>
            <a:avLst/>
            <a:gdLst/>
            <a:ahLst/>
            <a:cxnLst/>
            <a:rect l="l" t="t" r="r" b="b"/>
            <a:pathLst>
              <a:path w="178594" h="238125">
                <a:moveTo>
                  <a:pt x="29766" y="0"/>
                </a:moveTo>
                <a:cubicBezTo>
                  <a:pt x="13348" y="0"/>
                  <a:pt x="0" y="13348"/>
                  <a:pt x="0" y="29766"/>
                </a:cubicBezTo>
                <a:lnTo>
                  <a:pt x="0" y="208359"/>
                </a:lnTo>
                <a:cubicBezTo>
                  <a:pt x="0" y="224777"/>
                  <a:pt x="13348" y="238125"/>
                  <a:pt x="29766" y="238125"/>
                </a:cubicBezTo>
                <a:lnTo>
                  <a:pt x="148828" y="238125"/>
                </a:lnTo>
                <a:cubicBezTo>
                  <a:pt x="165246" y="238125"/>
                  <a:pt x="178594" y="224777"/>
                  <a:pt x="178594" y="208359"/>
                </a:cubicBezTo>
                <a:lnTo>
                  <a:pt x="178594" y="29766"/>
                </a:lnTo>
                <a:cubicBezTo>
                  <a:pt x="178594" y="13348"/>
                  <a:pt x="165246" y="0"/>
                  <a:pt x="148828" y="0"/>
                </a:cubicBezTo>
                <a:lnTo>
                  <a:pt x="29766" y="0"/>
                </a:lnTo>
                <a:close/>
                <a:moveTo>
                  <a:pt x="44648" y="29766"/>
                </a:moveTo>
                <a:lnTo>
                  <a:pt x="133945" y="29766"/>
                </a:lnTo>
                <a:cubicBezTo>
                  <a:pt x="142177" y="29766"/>
                  <a:pt x="148828" y="36416"/>
                  <a:pt x="148828" y="44648"/>
                </a:cubicBezTo>
                <a:lnTo>
                  <a:pt x="148828" y="59531"/>
                </a:lnTo>
                <a:cubicBezTo>
                  <a:pt x="148828" y="67763"/>
                  <a:pt x="142177" y="74414"/>
                  <a:pt x="133945" y="74414"/>
                </a:cubicBezTo>
                <a:lnTo>
                  <a:pt x="44648" y="74414"/>
                </a:lnTo>
                <a:cubicBezTo>
                  <a:pt x="36416" y="74414"/>
                  <a:pt x="29766" y="67763"/>
                  <a:pt x="29766" y="59531"/>
                </a:cubicBezTo>
                <a:lnTo>
                  <a:pt x="29766" y="44648"/>
                </a:lnTo>
                <a:cubicBezTo>
                  <a:pt x="29766" y="36416"/>
                  <a:pt x="36416" y="29766"/>
                  <a:pt x="44648" y="29766"/>
                </a:cubicBezTo>
                <a:close/>
                <a:moveTo>
                  <a:pt x="52090" y="107900"/>
                </a:moveTo>
                <a:cubicBezTo>
                  <a:pt x="52090" y="114061"/>
                  <a:pt x="47088" y="119062"/>
                  <a:pt x="40928" y="119062"/>
                </a:cubicBezTo>
                <a:cubicBezTo>
                  <a:pt x="34767" y="119062"/>
                  <a:pt x="29766" y="114061"/>
                  <a:pt x="29766" y="107900"/>
                </a:cubicBezTo>
                <a:cubicBezTo>
                  <a:pt x="29766" y="101740"/>
                  <a:pt x="34767" y="96738"/>
                  <a:pt x="40928" y="96738"/>
                </a:cubicBezTo>
                <a:cubicBezTo>
                  <a:pt x="47088" y="96738"/>
                  <a:pt x="52090" y="101740"/>
                  <a:pt x="52090" y="107900"/>
                </a:cubicBezTo>
                <a:close/>
                <a:moveTo>
                  <a:pt x="89297" y="119062"/>
                </a:moveTo>
                <a:cubicBezTo>
                  <a:pt x="83136" y="119062"/>
                  <a:pt x="78135" y="114061"/>
                  <a:pt x="78135" y="107900"/>
                </a:cubicBezTo>
                <a:cubicBezTo>
                  <a:pt x="78135" y="101740"/>
                  <a:pt x="83136" y="96738"/>
                  <a:pt x="89297" y="96738"/>
                </a:cubicBezTo>
                <a:cubicBezTo>
                  <a:pt x="95457" y="96738"/>
                  <a:pt x="100459" y="101740"/>
                  <a:pt x="100459" y="107900"/>
                </a:cubicBezTo>
                <a:cubicBezTo>
                  <a:pt x="100459" y="114061"/>
                  <a:pt x="95457" y="119062"/>
                  <a:pt x="89297" y="119062"/>
                </a:cubicBezTo>
                <a:close/>
                <a:moveTo>
                  <a:pt x="148828" y="107900"/>
                </a:moveTo>
                <a:cubicBezTo>
                  <a:pt x="148828" y="114061"/>
                  <a:pt x="143827" y="119062"/>
                  <a:pt x="137666" y="119062"/>
                </a:cubicBezTo>
                <a:cubicBezTo>
                  <a:pt x="131505" y="119062"/>
                  <a:pt x="126504" y="114061"/>
                  <a:pt x="126504" y="107900"/>
                </a:cubicBezTo>
                <a:cubicBezTo>
                  <a:pt x="126504" y="101740"/>
                  <a:pt x="131505" y="96738"/>
                  <a:pt x="137666" y="96738"/>
                </a:cubicBezTo>
                <a:cubicBezTo>
                  <a:pt x="143827" y="96738"/>
                  <a:pt x="148828" y="101740"/>
                  <a:pt x="148828" y="107900"/>
                </a:cubicBezTo>
                <a:close/>
                <a:moveTo>
                  <a:pt x="40928" y="163711"/>
                </a:moveTo>
                <a:cubicBezTo>
                  <a:pt x="34767" y="163711"/>
                  <a:pt x="29766" y="158709"/>
                  <a:pt x="29766" y="152549"/>
                </a:cubicBezTo>
                <a:cubicBezTo>
                  <a:pt x="29766" y="146388"/>
                  <a:pt x="34767" y="141387"/>
                  <a:pt x="40928" y="141387"/>
                </a:cubicBezTo>
                <a:cubicBezTo>
                  <a:pt x="47088" y="141387"/>
                  <a:pt x="52090" y="146388"/>
                  <a:pt x="52090" y="152549"/>
                </a:cubicBezTo>
                <a:cubicBezTo>
                  <a:pt x="52090" y="158709"/>
                  <a:pt x="47088" y="163711"/>
                  <a:pt x="40928" y="163711"/>
                </a:cubicBezTo>
                <a:close/>
                <a:moveTo>
                  <a:pt x="100459" y="152549"/>
                </a:moveTo>
                <a:cubicBezTo>
                  <a:pt x="100459" y="158709"/>
                  <a:pt x="95457" y="163711"/>
                  <a:pt x="89297" y="163711"/>
                </a:cubicBezTo>
                <a:cubicBezTo>
                  <a:pt x="83136" y="163711"/>
                  <a:pt x="78135" y="158709"/>
                  <a:pt x="78135" y="152549"/>
                </a:cubicBezTo>
                <a:cubicBezTo>
                  <a:pt x="78135" y="146388"/>
                  <a:pt x="83136" y="141387"/>
                  <a:pt x="89297" y="141387"/>
                </a:cubicBezTo>
                <a:cubicBezTo>
                  <a:pt x="95457" y="141387"/>
                  <a:pt x="100459" y="146388"/>
                  <a:pt x="100459" y="152549"/>
                </a:cubicBezTo>
                <a:close/>
                <a:moveTo>
                  <a:pt x="137666" y="163711"/>
                </a:moveTo>
                <a:cubicBezTo>
                  <a:pt x="131505" y="163711"/>
                  <a:pt x="126504" y="158709"/>
                  <a:pt x="126504" y="152549"/>
                </a:cubicBezTo>
                <a:cubicBezTo>
                  <a:pt x="126504" y="146388"/>
                  <a:pt x="131505" y="141387"/>
                  <a:pt x="137666" y="141387"/>
                </a:cubicBezTo>
                <a:cubicBezTo>
                  <a:pt x="143827" y="141387"/>
                  <a:pt x="148828" y="146388"/>
                  <a:pt x="148828" y="152549"/>
                </a:cubicBezTo>
                <a:cubicBezTo>
                  <a:pt x="148828" y="158709"/>
                  <a:pt x="143827" y="163711"/>
                  <a:pt x="137666" y="163711"/>
                </a:cubicBezTo>
                <a:close/>
                <a:moveTo>
                  <a:pt x="29766" y="197197"/>
                </a:moveTo>
                <a:cubicBezTo>
                  <a:pt x="29766" y="191012"/>
                  <a:pt x="34742" y="186035"/>
                  <a:pt x="40928" y="186035"/>
                </a:cubicBezTo>
                <a:lnTo>
                  <a:pt x="93018" y="186035"/>
                </a:lnTo>
                <a:cubicBezTo>
                  <a:pt x="99203" y="186035"/>
                  <a:pt x="104180" y="191012"/>
                  <a:pt x="104180" y="197197"/>
                </a:cubicBezTo>
                <a:cubicBezTo>
                  <a:pt x="104180" y="203383"/>
                  <a:pt x="99203" y="208359"/>
                  <a:pt x="93018" y="208359"/>
                </a:cubicBezTo>
                <a:lnTo>
                  <a:pt x="40928" y="208359"/>
                </a:lnTo>
                <a:cubicBezTo>
                  <a:pt x="34742" y="208359"/>
                  <a:pt x="29766" y="203383"/>
                  <a:pt x="29766" y="197197"/>
                </a:cubicBezTo>
                <a:close/>
                <a:moveTo>
                  <a:pt x="137666" y="186035"/>
                </a:moveTo>
                <a:cubicBezTo>
                  <a:pt x="143852" y="186035"/>
                  <a:pt x="148828" y="191012"/>
                  <a:pt x="148828" y="197197"/>
                </a:cubicBezTo>
                <a:cubicBezTo>
                  <a:pt x="148828" y="203383"/>
                  <a:pt x="143852" y="208359"/>
                  <a:pt x="137666" y="208359"/>
                </a:cubicBezTo>
                <a:cubicBezTo>
                  <a:pt x="131480" y="208359"/>
                  <a:pt x="126504" y="203383"/>
                  <a:pt x="126504" y="197197"/>
                </a:cubicBezTo>
                <a:cubicBezTo>
                  <a:pt x="126504" y="191012"/>
                  <a:pt x="131480" y="186035"/>
                  <a:pt x="137666" y="186035"/>
                </a:cubicBezTo>
                <a:close/>
              </a:path>
            </a:pathLst>
          </a:custGeom>
          <a:solidFill>
            <a:srgbClr val="6B7280"/>
          </a:solidFill>
          <a:ln/>
        </p:spPr>
      </p:sp>
      <p:sp>
        <p:nvSpPr>
          <p:cNvPr id="36" name="Shape 34"/>
          <p:cNvSpPr/>
          <p:nvPr/>
        </p:nvSpPr>
        <p:spPr>
          <a:xfrm>
            <a:off x="5929029" y="5714721"/>
            <a:ext cx="238125" cy="238125"/>
          </a:xfrm>
          <a:custGeom>
            <a:avLst/>
            <a:gdLst/>
            <a:ahLst/>
            <a:cxnLst/>
            <a:rect l="l" t="t" r="r" b="b"/>
            <a:pathLst>
              <a:path w="238125" h="238125">
                <a:moveTo>
                  <a:pt x="233753" y="129573"/>
                </a:moveTo>
                <a:cubicBezTo>
                  <a:pt x="239567" y="123760"/>
                  <a:pt x="239567" y="114319"/>
                  <a:pt x="233753" y="108505"/>
                </a:cubicBezTo>
                <a:lnTo>
                  <a:pt x="159339" y="34091"/>
                </a:lnTo>
                <a:cubicBezTo>
                  <a:pt x="153526" y="28277"/>
                  <a:pt x="144084" y="28277"/>
                  <a:pt x="138271" y="34091"/>
                </a:cubicBezTo>
                <a:cubicBezTo>
                  <a:pt x="132457" y="39905"/>
                  <a:pt x="132457" y="49346"/>
                  <a:pt x="138271" y="55159"/>
                </a:cubicBezTo>
                <a:lnTo>
                  <a:pt x="187291" y="104180"/>
                </a:lnTo>
                <a:lnTo>
                  <a:pt x="14883" y="104180"/>
                </a:lnTo>
                <a:cubicBezTo>
                  <a:pt x="6651" y="104180"/>
                  <a:pt x="0" y="110830"/>
                  <a:pt x="0" y="119062"/>
                </a:cubicBezTo>
                <a:cubicBezTo>
                  <a:pt x="0" y="127295"/>
                  <a:pt x="6651" y="133945"/>
                  <a:pt x="14883" y="133945"/>
                </a:cubicBezTo>
                <a:lnTo>
                  <a:pt x="187291" y="133945"/>
                </a:lnTo>
                <a:lnTo>
                  <a:pt x="138271" y="182966"/>
                </a:lnTo>
                <a:cubicBezTo>
                  <a:pt x="132457" y="188779"/>
                  <a:pt x="132457" y="198220"/>
                  <a:pt x="138271" y="204034"/>
                </a:cubicBezTo>
                <a:cubicBezTo>
                  <a:pt x="144084" y="209848"/>
                  <a:pt x="153526" y="209848"/>
                  <a:pt x="159339" y="204034"/>
                </a:cubicBezTo>
                <a:lnTo>
                  <a:pt x="233753" y="129620"/>
                </a:lnTo>
                <a:close/>
              </a:path>
            </a:pathLst>
          </a:custGeom>
          <a:solidFill>
            <a:srgbClr val="22C55E"/>
          </a:solidFill>
          <a:ln/>
        </p:spPr>
      </p:sp>
      <p:sp>
        <p:nvSpPr>
          <p:cNvPr id="37" name="Shape 35"/>
          <p:cNvSpPr/>
          <p:nvPr/>
        </p:nvSpPr>
        <p:spPr>
          <a:xfrm>
            <a:off x="6392239" y="5441449"/>
            <a:ext cx="1966232" cy="783545"/>
          </a:xfrm>
          <a:custGeom>
            <a:avLst/>
            <a:gdLst/>
            <a:ahLst/>
            <a:cxnLst/>
            <a:rect l="l" t="t" r="r" b="b"/>
            <a:pathLst>
              <a:path w="1966232" h="783545">
                <a:moveTo>
                  <a:pt x="63498" y="0"/>
                </a:moveTo>
                <a:lnTo>
                  <a:pt x="1902734" y="0"/>
                </a:lnTo>
                <a:cubicBezTo>
                  <a:pt x="1937803" y="0"/>
                  <a:pt x="1966232" y="28429"/>
                  <a:pt x="1966232" y="63498"/>
                </a:cubicBezTo>
                <a:lnTo>
                  <a:pt x="1966232" y="720046"/>
                </a:lnTo>
                <a:cubicBezTo>
                  <a:pt x="1966232" y="755115"/>
                  <a:pt x="1937803" y="783545"/>
                  <a:pt x="1902734" y="783545"/>
                </a:cubicBezTo>
                <a:lnTo>
                  <a:pt x="63498" y="783545"/>
                </a:lnTo>
                <a:cubicBezTo>
                  <a:pt x="28429" y="783545"/>
                  <a:pt x="0" y="755115"/>
                  <a:pt x="0" y="720046"/>
                </a:cubicBezTo>
                <a:lnTo>
                  <a:pt x="0" y="63498"/>
                </a:lnTo>
                <a:cubicBezTo>
                  <a:pt x="0" y="28453"/>
                  <a:pt x="28453" y="0"/>
                  <a:pt x="63498" y="0"/>
                </a:cubicBezTo>
                <a:close/>
              </a:path>
            </a:pathLst>
          </a:custGeom>
          <a:solidFill>
            <a:srgbClr val="22C55E">
              <a:alpha val="10196"/>
            </a:srgbClr>
          </a:solidFill>
          <a:ln w="21771">
            <a:solidFill>
              <a:srgbClr val="22C55E"/>
            </a:solidFill>
            <a:prstDash val="solid"/>
          </a:ln>
        </p:spPr>
      </p:sp>
      <p:sp>
        <p:nvSpPr>
          <p:cNvPr id="38" name="Text 36"/>
          <p:cNvSpPr/>
          <p:nvPr/>
        </p:nvSpPr>
        <p:spPr>
          <a:xfrm>
            <a:off x="6494293" y="5575226"/>
            <a:ext cx="1762125" cy="190500"/>
          </a:xfrm>
          <a:prstGeom prst="rect">
            <a:avLst/>
          </a:prstGeom>
          <a:noFill/>
          <a:ln/>
        </p:spPr>
        <p:txBody>
          <a:bodyPr wrap="square" lIns="0" tIns="0" rIns="0" bIns="0" rtlCol="0" anchor="ctr"/>
          <a:lstStyle/>
          <a:p>
            <a:pPr algn="ct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To Hierarchical Priority Search</a:t>
            </a:r>
            <a:endParaRPr lang="en-US" sz="1600" dirty="0"/>
          </a:p>
        </p:txBody>
      </p:sp>
      <p:sp>
        <p:nvSpPr>
          <p:cNvPr id="39" name="Shape 37"/>
          <p:cNvSpPr/>
          <p:nvPr/>
        </p:nvSpPr>
        <p:spPr>
          <a:xfrm>
            <a:off x="7242544" y="5829226"/>
            <a:ext cx="267891" cy="238125"/>
          </a:xfrm>
          <a:custGeom>
            <a:avLst/>
            <a:gdLst/>
            <a:ahLst/>
            <a:cxnLst/>
            <a:rect l="l" t="t" r="r" b="b"/>
            <a:pathLst>
              <a:path w="267891" h="238125">
                <a:moveTo>
                  <a:pt x="114691" y="174222"/>
                </a:moveTo>
                <a:lnTo>
                  <a:pt x="70042" y="218870"/>
                </a:lnTo>
                <a:cubicBezTo>
                  <a:pt x="64229" y="224684"/>
                  <a:pt x="54787" y="224684"/>
                  <a:pt x="48974" y="218870"/>
                </a:cubicBezTo>
                <a:lnTo>
                  <a:pt x="4325" y="174222"/>
                </a:lnTo>
                <a:cubicBezTo>
                  <a:pt x="-1488" y="168408"/>
                  <a:pt x="-1488" y="158967"/>
                  <a:pt x="4325" y="153153"/>
                </a:cubicBezTo>
                <a:cubicBezTo>
                  <a:pt x="10139" y="147340"/>
                  <a:pt x="19580" y="147340"/>
                  <a:pt x="25394" y="153153"/>
                </a:cubicBezTo>
                <a:lnTo>
                  <a:pt x="44648" y="172408"/>
                </a:lnTo>
                <a:lnTo>
                  <a:pt x="44648" y="29766"/>
                </a:lnTo>
                <a:cubicBezTo>
                  <a:pt x="44648" y="21534"/>
                  <a:pt x="51299" y="14883"/>
                  <a:pt x="59531" y="14883"/>
                </a:cubicBezTo>
                <a:cubicBezTo>
                  <a:pt x="67763" y="14883"/>
                  <a:pt x="74414" y="21534"/>
                  <a:pt x="74414" y="29766"/>
                </a:cubicBezTo>
                <a:lnTo>
                  <a:pt x="74414" y="172408"/>
                </a:lnTo>
                <a:lnTo>
                  <a:pt x="93669" y="153153"/>
                </a:lnTo>
                <a:cubicBezTo>
                  <a:pt x="99482" y="147340"/>
                  <a:pt x="108924" y="147340"/>
                  <a:pt x="114737" y="153153"/>
                </a:cubicBezTo>
                <a:cubicBezTo>
                  <a:pt x="120551" y="158967"/>
                  <a:pt x="120551" y="168408"/>
                  <a:pt x="114737" y="174222"/>
                </a:cubicBezTo>
                <a:close/>
                <a:moveTo>
                  <a:pt x="148828" y="223242"/>
                </a:moveTo>
                <a:cubicBezTo>
                  <a:pt x="140596" y="223242"/>
                  <a:pt x="133945" y="216591"/>
                  <a:pt x="133945" y="208359"/>
                </a:cubicBezTo>
                <a:cubicBezTo>
                  <a:pt x="133945" y="200127"/>
                  <a:pt x="140596" y="193477"/>
                  <a:pt x="148828" y="193477"/>
                </a:cubicBezTo>
                <a:lnTo>
                  <a:pt x="163711" y="193477"/>
                </a:lnTo>
                <a:cubicBezTo>
                  <a:pt x="171943" y="193477"/>
                  <a:pt x="178594" y="200127"/>
                  <a:pt x="178594" y="208359"/>
                </a:cubicBezTo>
                <a:cubicBezTo>
                  <a:pt x="178594" y="216591"/>
                  <a:pt x="171943" y="223242"/>
                  <a:pt x="163711" y="223242"/>
                </a:cubicBezTo>
                <a:lnTo>
                  <a:pt x="148828" y="223242"/>
                </a:lnTo>
                <a:close/>
                <a:moveTo>
                  <a:pt x="148828" y="163711"/>
                </a:moveTo>
                <a:cubicBezTo>
                  <a:pt x="140596" y="163711"/>
                  <a:pt x="133945" y="157060"/>
                  <a:pt x="133945" y="148828"/>
                </a:cubicBezTo>
                <a:cubicBezTo>
                  <a:pt x="133945" y="140596"/>
                  <a:pt x="140596" y="133945"/>
                  <a:pt x="148828" y="133945"/>
                </a:cubicBezTo>
                <a:lnTo>
                  <a:pt x="193477" y="133945"/>
                </a:lnTo>
                <a:cubicBezTo>
                  <a:pt x="201709" y="133945"/>
                  <a:pt x="208359" y="140596"/>
                  <a:pt x="208359" y="148828"/>
                </a:cubicBezTo>
                <a:cubicBezTo>
                  <a:pt x="208359" y="157060"/>
                  <a:pt x="201709" y="163711"/>
                  <a:pt x="193477" y="163711"/>
                </a:cubicBezTo>
                <a:lnTo>
                  <a:pt x="148828" y="163711"/>
                </a:lnTo>
                <a:close/>
                <a:moveTo>
                  <a:pt x="148828" y="104180"/>
                </a:moveTo>
                <a:cubicBezTo>
                  <a:pt x="140596" y="104180"/>
                  <a:pt x="133945" y="97529"/>
                  <a:pt x="133945" y="89297"/>
                </a:cubicBezTo>
                <a:cubicBezTo>
                  <a:pt x="133945" y="81065"/>
                  <a:pt x="140596" y="74414"/>
                  <a:pt x="148828" y="74414"/>
                </a:cubicBezTo>
                <a:lnTo>
                  <a:pt x="223242" y="74414"/>
                </a:lnTo>
                <a:cubicBezTo>
                  <a:pt x="231474" y="74414"/>
                  <a:pt x="238125" y="81065"/>
                  <a:pt x="238125" y="89297"/>
                </a:cubicBezTo>
                <a:cubicBezTo>
                  <a:pt x="238125" y="97529"/>
                  <a:pt x="231474" y="104180"/>
                  <a:pt x="223242" y="104180"/>
                </a:cubicBezTo>
                <a:lnTo>
                  <a:pt x="148828" y="104180"/>
                </a:lnTo>
                <a:close/>
                <a:moveTo>
                  <a:pt x="148828" y="44648"/>
                </a:moveTo>
                <a:cubicBezTo>
                  <a:pt x="140596" y="44648"/>
                  <a:pt x="133945" y="37998"/>
                  <a:pt x="133945" y="29766"/>
                </a:cubicBezTo>
                <a:cubicBezTo>
                  <a:pt x="133945" y="21534"/>
                  <a:pt x="140596" y="14883"/>
                  <a:pt x="148828" y="14883"/>
                </a:cubicBezTo>
                <a:lnTo>
                  <a:pt x="253008" y="14883"/>
                </a:lnTo>
                <a:cubicBezTo>
                  <a:pt x="261240" y="14883"/>
                  <a:pt x="267891" y="21534"/>
                  <a:pt x="267891" y="29766"/>
                </a:cubicBezTo>
                <a:cubicBezTo>
                  <a:pt x="267891" y="37998"/>
                  <a:pt x="261240" y="44648"/>
                  <a:pt x="253008" y="44648"/>
                </a:cubicBezTo>
                <a:lnTo>
                  <a:pt x="148828" y="44648"/>
                </a:lnTo>
                <a:close/>
              </a:path>
            </a:pathLst>
          </a:custGeom>
          <a:solidFill>
            <a:srgbClr val="22C55E"/>
          </a:solidFill>
          <a:ln/>
        </p:spPr>
      </p:sp>
      <p:sp>
        <p:nvSpPr>
          <p:cNvPr id="40" name="Shape 38"/>
          <p:cNvSpPr/>
          <p:nvPr/>
        </p:nvSpPr>
        <p:spPr>
          <a:xfrm>
            <a:off x="333375" y="6268940"/>
            <a:ext cx="11541125" cy="523018"/>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22C55E">
              <a:alpha val="10196"/>
            </a:srgbClr>
          </a:solidFill>
          <a:ln/>
        </p:spPr>
      </p:sp>
      <p:sp>
        <p:nvSpPr>
          <p:cNvPr id="42" name="Text 40"/>
          <p:cNvSpPr/>
          <p:nvPr/>
        </p:nvSpPr>
        <p:spPr>
          <a:xfrm>
            <a:off x="476250" y="6252208"/>
            <a:ext cx="113347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Learned to prioritize a single "smoking gun" piece of evidence over a probabilistic average essential when dealing with noisy web-scraped data. Sometimes </a:t>
            </a:r>
            <a:r>
              <a:rPr lang="en-US" sz="1000" b="1" dirty="0">
                <a:solidFill>
                  <a:srgbClr val="1F2937"/>
                </a:solidFill>
                <a:latin typeface="Sorts Mill Goudy" pitchFamily="34" charset="0"/>
                <a:ea typeface="Sorts Mill Goudy" pitchFamily="34" charset="-122"/>
                <a:cs typeface="Sorts Mill Goudy" pitchFamily="34" charset="-120"/>
              </a:rPr>
              <a:t>deterministic rules outperform probabilistic aggregation</a:t>
            </a:r>
            <a:r>
              <a:rPr lang="en-US" sz="1000" dirty="0">
                <a:solidFill>
                  <a:srgbClr val="1F2937"/>
                </a:solidFill>
                <a:latin typeface="Sorts Mill Goudy" pitchFamily="34" charset="0"/>
                <a:ea typeface="Sorts Mill Goudy" pitchFamily="34" charset="-122"/>
                <a:cs typeface="Sorts Mill Goudy" pitchFamily="34" charset="-120"/>
              </a:rPr>
              <a:t>, especially in high-stakes verification scenarios where false positives are costly.</a:t>
            </a:r>
            <a:endParaRPr lang="en-US" sz="1600" dirty="0"/>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0842" y="320842"/>
            <a:ext cx="11606463" cy="160421"/>
          </a:xfrm>
          <a:prstGeom prst="rect">
            <a:avLst/>
          </a:prstGeom>
          <a:noFill/>
          <a:ln/>
        </p:spPr>
        <p:txBody>
          <a:bodyPr wrap="square" lIns="0" tIns="0" rIns="0" bIns="0" rtlCol="0" anchor="ctr"/>
          <a:lstStyle/>
          <a:p>
            <a:pPr>
              <a:lnSpc>
                <a:spcPct val="120000"/>
              </a:lnSpc>
            </a:pPr>
            <a:r>
              <a:rPr lang="en-US" sz="884" b="1" kern="0" spc="44" dirty="0">
                <a:solidFill>
                  <a:srgbClr val="8B0000"/>
                </a:solidFill>
                <a:latin typeface="Sorts Mill Goudy" pitchFamily="34" charset="0"/>
                <a:ea typeface="Sorts Mill Goudy" pitchFamily="34" charset="-122"/>
                <a:cs typeface="Sorts Mill Goudy" pitchFamily="34" charset="-120"/>
              </a:rPr>
              <a:t>6.6 LESSON 6</a:t>
            </a:r>
            <a:endParaRPr lang="en-US" sz="1600" dirty="0"/>
          </a:p>
        </p:txBody>
      </p:sp>
      <p:sp>
        <p:nvSpPr>
          <p:cNvPr id="3" name="Text 1"/>
          <p:cNvSpPr/>
          <p:nvPr/>
        </p:nvSpPr>
        <p:spPr>
          <a:xfrm>
            <a:off x="320842" y="545432"/>
            <a:ext cx="11694695" cy="320842"/>
          </a:xfrm>
          <a:prstGeom prst="rect">
            <a:avLst/>
          </a:prstGeom>
          <a:noFill/>
          <a:ln/>
        </p:spPr>
        <p:txBody>
          <a:bodyPr wrap="square" lIns="0" tIns="0" rIns="0" bIns="0" rtlCol="0" anchor="ctr"/>
          <a:lstStyle/>
          <a:p>
            <a:pPr>
              <a:lnSpc>
                <a:spcPct val="90000"/>
              </a:lnSpc>
            </a:pPr>
            <a:r>
              <a:rPr lang="en-US" sz="2274" b="1" dirty="0">
                <a:solidFill>
                  <a:srgbClr val="1F2937"/>
                </a:solidFill>
                <a:latin typeface="Sorts Mill Goudy" pitchFamily="34" charset="0"/>
                <a:ea typeface="Sorts Mill Goudy" pitchFamily="34" charset="-122"/>
                <a:cs typeface="Sorts Mill Goudy" pitchFamily="34" charset="-120"/>
              </a:rPr>
              <a:t>Intellectual Honesty &amp; The Provenance Gap</a:t>
            </a:r>
            <a:endParaRPr lang="en-US" sz="1600" dirty="0"/>
          </a:p>
        </p:txBody>
      </p:sp>
      <p:sp>
        <p:nvSpPr>
          <p:cNvPr id="4" name="Shape 2"/>
          <p:cNvSpPr/>
          <p:nvPr/>
        </p:nvSpPr>
        <p:spPr>
          <a:xfrm>
            <a:off x="320842" y="962526"/>
            <a:ext cx="770021" cy="32084"/>
          </a:xfrm>
          <a:custGeom>
            <a:avLst/>
            <a:gdLst/>
            <a:ahLst/>
            <a:cxnLst/>
            <a:rect l="l" t="t" r="r" b="b"/>
            <a:pathLst>
              <a:path w="770021" h="32084">
                <a:moveTo>
                  <a:pt x="0" y="0"/>
                </a:moveTo>
                <a:lnTo>
                  <a:pt x="770021" y="0"/>
                </a:lnTo>
                <a:lnTo>
                  <a:pt x="770021" y="32084"/>
                </a:lnTo>
                <a:lnTo>
                  <a:pt x="0" y="32084"/>
                </a:lnTo>
                <a:lnTo>
                  <a:pt x="0" y="0"/>
                </a:lnTo>
                <a:close/>
              </a:path>
            </a:pathLst>
          </a:custGeom>
          <a:solidFill>
            <a:srgbClr val="8B0000"/>
          </a:solidFill>
          <a:ln/>
        </p:spPr>
      </p:sp>
      <p:sp>
        <p:nvSpPr>
          <p:cNvPr id="5" name="Shape 3"/>
          <p:cNvSpPr/>
          <p:nvPr/>
        </p:nvSpPr>
        <p:spPr>
          <a:xfrm>
            <a:off x="320842" y="1122947"/>
            <a:ext cx="11550316" cy="842211"/>
          </a:xfrm>
          <a:custGeom>
            <a:avLst/>
            <a:gdLst/>
            <a:ahLst/>
            <a:cxnLst/>
            <a:rect l="l" t="t" r="r" b="b"/>
            <a:pathLst>
              <a:path w="11550316" h="842211">
                <a:moveTo>
                  <a:pt x="64168" y="0"/>
                </a:moveTo>
                <a:lnTo>
                  <a:pt x="11486148" y="0"/>
                </a:lnTo>
                <a:cubicBezTo>
                  <a:pt x="11521587" y="0"/>
                  <a:pt x="11550316" y="28729"/>
                  <a:pt x="11550316" y="64168"/>
                </a:cubicBezTo>
                <a:lnTo>
                  <a:pt x="11550316" y="778043"/>
                </a:lnTo>
                <a:cubicBezTo>
                  <a:pt x="11550316" y="813482"/>
                  <a:pt x="11521587" y="842211"/>
                  <a:pt x="11486148" y="842211"/>
                </a:cubicBezTo>
                <a:lnTo>
                  <a:pt x="64168" y="842211"/>
                </a:lnTo>
                <a:cubicBezTo>
                  <a:pt x="28729" y="842211"/>
                  <a:pt x="0" y="813482"/>
                  <a:pt x="0" y="778043"/>
                </a:cubicBezTo>
                <a:lnTo>
                  <a:pt x="0" y="64168"/>
                </a:lnTo>
                <a:cubicBezTo>
                  <a:pt x="0" y="28753"/>
                  <a:pt x="28753" y="0"/>
                  <a:pt x="64168" y="0"/>
                </a:cubicBezTo>
                <a:close/>
              </a:path>
            </a:pathLst>
          </a:custGeom>
          <a:solidFill>
            <a:srgbClr val="8B0000"/>
          </a:solidFill>
          <a:ln/>
          <a:effectLst>
            <a:outerShdw blurRad="120316" dist="80211" dir="5400000" algn="bl" rotWithShape="0">
              <a:srgbClr val="000000">
                <a:alpha val="10196"/>
              </a:srgbClr>
            </a:outerShdw>
          </a:effectLst>
        </p:spPr>
      </p:sp>
      <p:sp>
        <p:nvSpPr>
          <p:cNvPr id="6" name="Text 4"/>
          <p:cNvSpPr/>
          <p:nvPr/>
        </p:nvSpPr>
        <p:spPr>
          <a:xfrm>
            <a:off x="449179" y="1251284"/>
            <a:ext cx="11389895" cy="256674"/>
          </a:xfrm>
          <a:prstGeom prst="rect">
            <a:avLst/>
          </a:prstGeom>
          <a:noFill/>
          <a:ln/>
        </p:spPr>
        <p:txBody>
          <a:bodyPr wrap="square" lIns="0" tIns="0" rIns="0" bIns="0" rtlCol="0" anchor="ctr"/>
          <a:lstStyle/>
          <a:p>
            <a:pPr>
              <a:lnSpc>
                <a:spcPct val="110000"/>
              </a:lnSpc>
            </a:pPr>
            <a:r>
              <a:rPr lang="en-US" sz="1516" b="1" dirty="0">
                <a:solidFill>
                  <a:srgbClr val="FFFFFF"/>
                </a:solidFill>
                <a:latin typeface="Sorts Mill Goudy" pitchFamily="34" charset="0"/>
                <a:ea typeface="Sorts Mill Goudy" pitchFamily="34" charset="-122"/>
                <a:cs typeface="Sorts Mill Goudy" pitchFamily="34" charset="-120"/>
              </a:rPr>
              <a:t>Developing Critical AI Awareness</a:t>
            </a:r>
            <a:endParaRPr lang="en-US" sz="1600" dirty="0"/>
          </a:p>
        </p:txBody>
      </p:sp>
      <p:sp>
        <p:nvSpPr>
          <p:cNvPr id="7" name="Text 5"/>
          <p:cNvSpPr/>
          <p:nvPr/>
        </p:nvSpPr>
        <p:spPr>
          <a:xfrm>
            <a:off x="449179" y="1604211"/>
            <a:ext cx="11365832" cy="232611"/>
          </a:xfrm>
          <a:prstGeom prst="rect">
            <a:avLst/>
          </a:prstGeom>
          <a:noFill/>
          <a:ln/>
        </p:spPr>
        <p:txBody>
          <a:bodyPr wrap="square" lIns="0" tIns="0" rIns="0" bIns="0" rtlCol="0" anchor="ctr"/>
          <a:lstStyle/>
          <a:p>
            <a:pPr>
              <a:lnSpc>
                <a:spcPct val="140000"/>
              </a:lnSpc>
            </a:pPr>
            <a:r>
              <a:rPr lang="en-US" sz="1137" dirty="0">
                <a:solidFill>
                  <a:srgbClr val="FFFFFF"/>
                </a:solidFill>
                <a:latin typeface="Sorts Mill Goudy" pitchFamily="34" charset="0"/>
                <a:ea typeface="Sorts Mill Goudy" pitchFamily="34" charset="-122"/>
                <a:cs typeface="Sorts Mill Goudy" pitchFamily="34" charset="-120"/>
              </a:rPr>
              <a:t>Developing a critical eye for AI hallucinations and the </a:t>
            </a:r>
            <a:r>
              <a:rPr lang="en-US" sz="1137" b="1" dirty="0">
                <a:solidFill>
                  <a:srgbClr val="FFFFFF"/>
                </a:solidFill>
                <a:latin typeface="Sorts Mill Goudy" pitchFamily="34" charset="0"/>
                <a:ea typeface="Sorts Mill Goudy" pitchFamily="34" charset="-122"/>
                <a:cs typeface="Sorts Mill Goudy" pitchFamily="34" charset="-120"/>
              </a:rPr>
              <a:t>"Provenance Gap"</a:t>
            </a:r>
            <a:r>
              <a:rPr lang="en-US" sz="1137" dirty="0">
                <a:solidFill>
                  <a:srgbClr val="FFFFFF"/>
                </a:solidFill>
                <a:latin typeface="Sorts Mill Goudy" pitchFamily="34" charset="0"/>
                <a:ea typeface="Sorts Mill Goudy" pitchFamily="34" charset="-122"/>
                <a:cs typeface="Sorts Mill Goudy" pitchFamily="34" charset="-120"/>
              </a:rPr>
              <a:t> — when models appear correct while being wrong.</a:t>
            </a:r>
            <a:endParaRPr lang="en-US" sz="1600" dirty="0"/>
          </a:p>
        </p:txBody>
      </p:sp>
      <p:sp>
        <p:nvSpPr>
          <p:cNvPr id="8" name="Shape 6"/>
          <p:cNvSpPr/>
          <p:nvPr/>
        </p:nvSpPr>
        <p:spPr>
          <a:xfrm>
            <a:off x="320842" y="2111542"/>
            <a:ext cx="5694947" cy="2743200"/>
          </a:xfrm>
          <a:custGeom>
            <a:avLst/>
            <a:gdLst/>
            <a:ahLst/>
            <a:cxnLst/>
            <a:rect l="l" t="t" r="r" b="b"/>
            <a:pathLst>
              <a:path w="5694947" h="2743200">
                <a:moveTo>
                  <a:pt x="32084" y="0"/>
                </a:moveTo>
                <a:lnTo>
                  <a:pt x="5662863" y="0"/>
                </a:lnTo>
                <a:cubicBezTo>
                  <a:pt x="5680583" y="0"/>
                  <a:pt x="5694947" y="14365"/>
                  <a:pt x="5694947" y="32084"/>
                </a:cubicBezTo>
                <a:lnTo>
                  <a:pt x="5694947" y="2679037"/>
                </a:lnTo>
                <a:cubicBezTo>
                  <a:pt x="5694947" y="2714473"/>
                  <a:pt x="5666220" y="2743200"/>
                  <a:pt x="5630784" y="2743200"/>
                </a:cubicBezTo>
                <a:lnTo>
                  <a:pt x="64163" y="2743200"/>
                </a:lnTo>
                <a:cubicBezTo>
                  <a:pt x="28727" y="2743200"/>
                  <a:pt x="0" y="2714473"/>
                  <a:pt x="0" y="2679037"/>
                </a:cubicBezTo>
                <a:lnTo>
                  <a:pt x="0" y="32084"/>
                </a:lnTo>
                <a:cubicBezTo>
                  <a:pt x="0" y="14376"/>
                  <a:pt x="14376" y="0"/>
                  <a:pt x="32084" y="0"/>
                </a:cubicBezTo>
                <a:close/>
              </a:path>
            </a:pathLst>
          </a:custGeom>
          <a:solidFill>
            <a:srgbClr val="FFFFFF"/>
          </a:solidFill>
          <a:ln/>
          <a:effectLst>
            <a:outerShdw blurRad="120316" dist="80211" dir="5400000" algn="bl" rotWithShape="0">
              <a:srgbClr val="000000">
                <a:alpha val="10196"/>
              </a:srgbClr>
            </a:outerShdw>
          </a:effectLst>
        </p:spPr>
      </p:sp>
      <p:sp>
        <p:nvSpPr>
          <p:cNvPr id="9" name="Shape 7"/>
          <p:cNvSpPr/>
          <p:nvPr/>
        </p:nvSpPr>
        <p:spPr>
          <a:xfrm>
            <a:off x="320842" y="2111542"/>
            <a:ext cx="5694947" cy="32084"/>
          </a:xfrm>
          <a:custGeom>
            <a:avLst/>
            <a:gdLst/>
            <a:ahLst/>
            <a:cxnLst/>
            <a:rect l="l" t="t" r="r" b="b"/>
            <a:pathLst>
              <a:path w="5694947" h="32084">
                <a:moveTo>
                  <a:pt x="32084" y="0"/>
                </a:moveTo>
                <a:lnTo>
                  <a:pt x="5662863" y="0"/>
                </a:lnTo>
                <a:cubicBezTo>
                  <a:pt x="5680583" y="0"/>
                  <a:pt x="5694947" y="14365"/>
                  <a:pt x="5694947" y="32084"/>
                </a:cubicBezTo>
                <a:lnTo>
                  <a:pt x="5694947" y="32084"/>
                </a:lnTo>
                <a:lnTo>
                  <a:pt x="0" y="32084"/>
                </a:lnTo>
                <a:lnTo>
                  <a:pt x="0" y="32084"/>
                </a:lnTo>
                <a:cubicBezTo>
                  <a:pt x="0" y="14376"/>
                  <a:pt x="14376" y="0"/>
                  <a:pt x="32084" y="0"/>
                </a:cubicBezTo>
                <a:close/>
              </a:path>
            </a:pathLst>
          </a:custGeom>
          <a:solidFill>
            <a:srgbClr val="8B0000"/>
          </a:solidFill>
          <a:ln/>
        </p:spPr>
      </p:sp>
      <p:sp>
        <p:nvSpPr>
          <p:cNvPr id="10" name="Text 8"/>
          <p:cNvSpPr/>
          <p:nvPr/>
        </p:nvSpPr>
        <p:spPr>
          <a:xfrm>
            <a:off x="449179" y="2255921"/>
            <a:ext cx="5518484" cy="224589"/>
          </a:xfrm>
          <a:prstGeom prst="rect">
            <a:avLst/>
          </a:prstGeom>
          <a:noFill/>
          <a:ln/>
        </p:spPr>
        <p:txBody>
          <a:bodyPr wrap="square" lIns="0" tIns="0" rIns="0" bIns="0" rtlCol="0" anchor="ctr"/>
          <a:lstStyle/>
          <a:p>
            <a:pPr>
              <a:lnSpc>
                <a:spcPct val="120000"/>
              </a:lnSpc>
            </a:pPr>
            <a:r>
              <a:rPr lang="en-US" sz="1263" b="1" dirty="0">
                <a:solidFill>
                  <a:srgbClr val="1F2937"/>
                </a:solidFill>
                <a:latin typeface="Sorts Mill Goudy" pitchFamily="34" charset="0"/>
                <a:ea typeface="Sorts Mill Goudy" pitchFamily="34" charset="-122"/>
                <a:cs typeface="Sorts Mill Goudy" pitchFamily="34" charset="-120"/>
              </a:rPr>
              <a:t>The Two Memory Types</a:t>
            </a:r>
            <a:endParaRPr lang="en-US" sz="1600" dirty="0"/>
          </a:p>
        </p:txBody>
      </p:sp>
      <p:sp>
        <p:nvSpPr>
          <p:cNvPr id="11" name="Shape 9"/>
          <p:cNvSpPr/>
          <p:nvPr/>
        </p:nvSpPr>
        <p:spPr>
          <a:xfrm>
            <a:off x="456054" y="2583638"/>
            <a:ext cx="5427961" cy="968256"/>
          </a:xfrm>
          <a:custGeom>
            <a:avLst/>
            <a:gdLst/>
            <a:ahLst/>
            <a:cxnLst/>
            <a:rect l="l" t="t" r="r" b="b"/>
            <a:pathLst>
              <a:path w="5427961" h="968256">
                <a:moveTo>
                  <a:pt x="64166" y="0"/>
                </a:moveTo>
                <a:lnTo>
                  <a:pt x="5363795" y="0"/>
                </a:lnTo>
                <a:cubicBezTo>
                  <a:pt x="5399233" y="0"/>
                  <a:pt x="5427961" y="28728"/>
                  <a:pt x="5427961" y="64166"/>
                </a:cubicBezTo>
                <a:lnTo>
                  <a:pt x="5427961" y="904089"/>
                </a:lnTo>
                <a:cubicBezTo>
                  <a:pt x="5427961" y="939527"/>
                  <a:pt x="5399233" y="968256"/>
                  <a:pt x="5363795" y="968256"/>
                </a:cubicBezTo>
                <a:lnTo>
                  <a:pt x="64166" y="968256"/>
                </a:lnTo>
                <a:cubicBezTo>
                  <a:pt x="28728" y="968256"/>
                  <a:pt x="0" y="939527"/>
                  <a:pt x="0" y="904089"/>
                </a:cubicBezTo>
                <a:lnTo>
                  <a:pt x="0" y="64166"/>
                </a:lnTo>
                <a:cubicBezTo>
                  <a:pt x="0" y="28752"/>
                  <a:pt x="28752" y="0"/>
                  <a:pt x="64166" y="0"/>
                </a:cubicBezTo>
                <a:close/>
              </a:path>
            </a:pathLst>
          </a:custGeom>
          <a:solidFill>
            <a:srgbClr val="8B0000">
              <a:alpha val="10196"/>
            </a:srgbClr>
          </a:solidFill>
          <a:ln w="21771">
            <a:solidFill>
              <a:srgbClr val="8B0000"/>
            </a:solidFill>
            <a:prstDash val="solid"/>
          </a:ln>
        </p:spPr>
      </p:sp>
      <p:sp>
        <p:nvSpPr>
          <p:cNvPr id="12" name="Shape 10"/>
          <p:cNvSpPr/>
          <p:nvPr/>
        </p:nvSpPr>
        <p:spPr>
          <a:xfrm>
            <a:off x="579235" y="2702813"/>
            <a:ext cx="160421" cy="160421"/>
          </a:xfrm>
          <a:custGeom>
            <a:avLst/>
            <a:gdLst/>
            <a:ahLst/>
            <a:cxnLst/>
            <a:rect l="l" t="t" r="r" b="b"/>
            <a:pathLst>
              <a:path w="160421" h="160421">
                <a:moveTo>
                  <a:pt x="37599" y="17546"/>
                </a:moveTo>
                <a:cubicBezTo>
                  <a:pt x="37599" y="7864"/>
                  <a:pt x="45463" y="0"/>
                  <a:pt x="55145" y="0"/>
                </a:cubicBezTo>
                <a:lnTo>
                  <a:pt x="62664" y="0"/>
                </a:lnTo>
                <a:cubicBezTo>
                  <a:pt x="68210" y="0"/>
                  <a:pt x="72691" y="4481"/>
                  <a:pt x="72691" y="10026"/>
                </a:cubicBezTo>
                <a:lnTo>
                  <a:pt x="72691" y="150395"/>
                </a:lnTo>
                <a:cubicBezTo>
                  <a:pt x="72691" y="155941"/>
                  <a:pt x="68210" y="160421"/>
                  <a:pt x="62664" y="160421"/>
                </a:cubicBezTo>
                <a:lnTo>
                  <a:pt x="52638" y="160421"/>
                </a:lnTo>
                <a:cubicBezTo>
                  <a:pt x="43301" y="160421"/>
                  <a:pt x="35437" y="154029"/>
                  <a:pt x="33212" y="145382"/>
                </a:cubicBezTo>
                <a:cubicBezTo>
                  <a:pt x="32993" y="145382"/>
                  <a:pt x="32805" y="145382"/>
                  <a:pt x="32586" y="145382"/>
                </a:cubicBezTo>
                <a:cubicBezTo>
                  <a:pt x="18737" y="145382"/>
                  <a:pt x="7520" y="134165"/>
                  <a:pt x="7520" y="120316"/>
                </a:cubicBezTo>
                <a:cubicBezTo>
                  <a:pt x="7520" y="114676"/>
                  <a:pt x="9400" y="109475"/>
                  <a:pt x="12533" y="105276"/>
                </a:cubicBezTo>
                <a:cubicBezTo>
                  <a:pt x="6454" y="100702"/>
                  <a:pt x="2507" y="93433"/>
                  <a:pt x="2507" y="85224"/>
                </a:cubicBezTo>
                <a:cubicBezTo>
                  <a:pt x="2507" y="75542"/>
                  <a:pt x="8021" y="67114"/>
                  <a:pt x="16042" y="62946"/>
                </a:cubicBezTo>
                <a:cubicBezTo>
                  <a:pt x="13818" y="59187"/>
                  <a:pt x="12533" y="54800"/>
                  <a:pt x="12533" y="50132"/>
                </a:cubicBezTo>
                <a:cubicBezTo>
                  <a:pt x="12533" y="36283"/>
                  <a:pt x="23750" y="25066"/>
                  <a:pt x="37599" y="25066"/>
                </a:cubicBezTo>
                <a:lnTo>
                  <a:pt x="37599" y="17546"/>
                </a:lnTo>
                <a:close/>
                <a:moveTo>
                  <a:pt x="122822" y="17546"/>
                </a:moveTo>
                <a:lnTo>
                  <a:pt x="122822" y="25066"/>
                </a:lnTo>
                <a:cubicBezTo>
                  <a:pt x="136671" y="25066"/>
                  <a:pt x="147888" y="36283"/>
                  <a:pt x="147888" y="50132"/>
                </a:cubicBezTo>
                <a:cubicBezTo>
                  <a:pt x="147888" y="54831"/>
                  <a:pt x="146604" y="59218"/>
                  <a:pt x="144379" y="62946"/>
                </a:cubicBezTo>
                <a:cubicBezTo>
                  <a:pt x="152431" y="67114"/>
                  <a:pt x="157914" y="75511"/>
                  <a:pt x="157914" y="85224"/>
                </a:cubicBezTo>
                <a:cubicBezTo>
                  <a:pt x="157914" y="93433"/>
                  <a:pt x="153967" y="100702"/>
                  <a:pt x="147888" y="105276"/>
                </a:cubicBezTo>
                <a:cubicBezTo>
                  <a:pt x="151021" y="109475"/>
                  <a:pt x="152901" y="114676"/>
                  <a:pt x="152901" y="120316"/>
                </a:cubicBezTo>
                <a:cubicBezTo>
                  <a:pt x="152901" y="134165"/>
                  <a:pt x="141684" y="145382"/>
                  <a:pt x="127836" y="145382"/>
                </a:cubicBezTo>
                <a:cubicBezTo>
                  <a:pt x="127616" y="145382"/>
                  <a:pt x="127428" y="145382"/>
                  <a:pt x="127209" y="145382"/>
                </a:cubicBezTo>
                <a:cubicBezTo>
                  <a:pt x="124984" y="154029"/>
                  <a:pt x="117120" y="160421"/>
                  <a:pt x="107783" y="160421"/>
                </a:cubicBezTo>
                <a:lnTo>
                  <a:pt x="97757" y="160421"/>
                </a:lnTo>
                <a:cubicBezTo>
                  <a:pt x="92211" y="160421"/>
                  <a:pt x="87730" y="155941"/>
                  <a:pt x="87730" y="150395"/>
                </a:cubicBezTo>
                <a:lnTo>
                  <a:pt x="87730" y="10026"/>
                </a:lnTo>
                <a:cubicBezTo>
                  <a:pt x="87730" y="4481"/>
                  <a:pt x="92211" y="0"/>
                  <a:pt x="97757" y="0"/>
                </a:cubicBezTo>
                <a:lnTo>
                  <a:pt x="105276" y="0"/>
                </a:lnTo>
                <a:cubicBezTo>
                  <a:pt x="114958" y="0"/>
                  <a:pt x="122822" y="7864"/>
                  <a:pt x="122822" y="17546"/>
                </a:cubicBezTo>
                <a:close/>
              </a:path>
            </a:pathLst>
          </a:custGeom>
          <a:solidFill>
            <a:srgbClr val="8B0000"/>
          </a:solidFill>
          <a:ln/>
        </p:spPr>
      </p:sp>
      <p:sp>
        <p:nvSpPr>
          <p:cNvPr id="13" name="Text 11"/>
          <p:cNvSpPr/>
          <p:nvPr/>
        </p:nvSpPr>
        <p:spPr>
          <a:xfrm>
            <a:off x="823877" y="2686771"/>
            <a:ext cx="1700463" cy="192505"/>
          </a:xfrm>
          <a:prstGeom prst="rect">
            <a:avLst/>
          </a:prstGeom>
          <a:noFill/>
          <a:ln/>
        </p:spPr>
        <p:txBody>
          <a:bodyPr wrap="square" lIns="0" tIns="0" rIns="0" bIns="0" rtlCol="0" anchor="ctr"/>
          <a:lstStyle/>
          <a:p>
            <a:pPr>
              <a:lnSpc>
                <a:spcPct val="130000"/>
              </a:lnSpc>
            </a:pPr>
            <a:r>
              <a:rPr lang="en-US" sz="1011" b="1" dirty="0">
                <a:solidFill>
                  <a:srgbClr val="1F2937"/>
                </a:solidFill>
                <a:latin typeface="Sorts Mill Goudy" pitchFamily="34" charset="0"/>
                <a:ea typeface="Sorts Mill Goudy" pitchFamily="34" charset="-122"/>
                <a:cs typeface="Sorts Mill Goudy" pitchFamily="34" charset="-120"/>
              </a:rPr>
              <a:t>Parametric Memory (Internal)</a:t>
            </a:r>
            <a:endParaRPr lang="en-US" sz="1600" dirty="0"/>
          </a:p>
        </p:txBody>
      </p:sp>
      <p:sp>
        <p:nvSpPr>
          <p:cNvPr id="14" name="Text 12"/>
          <p:cNvSpPr/>
          <p:nvPr/>
        </p:nvSpPr>
        <p:spPr>
          <a:xfrm>
            <a:off x="559182" y="2943444"/>
            <a:ext cx="5277853"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Model's training knowledge — can be outdated or wrong</a:t>
            </a:r>
            <a:endParaRPr lang="en-US" sz="1600" dirty="0"/>
          </a:p>
        </p:txBody>
      </p:sp>
      <p:sp>
        <p:nvSpPr>
          <p:cNvPr id="15" name="Shape 13"/>
          <p:cNvSpPr/>
          <p:nvPr/>
        </p:nvSpPr>
        <p:spPr>
          <a:xfrm>
            <a:off x="559182" y="3190092"/>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16" name="Shape 14"/>
          <p:cNvSpPr/>
          <p:nvPr/>
        </p:nvSpPr>
        <p:spPr>
          <a:xfrm>
            <a:off x="635382" y="3263440"/>
            <a:ext cx="96253" cy="96253"/>
          </a:xfrm>
          <a:custGeom>
            <a:avLst/>
            <a:gdLst/>
            <a:ahLst/>
            <a:cxnLst/>
            <a:rect l="l" t="t" r="r" b="b"/>
            <a:pathLst>
              <a:path w="96253" h="96253">
                <a:moveTo>
                  <a:pt x="48126" y="0"/>
                </a:moveTo>
                <a:cubicBezTo>
                  <a:pt x="50890" y="0"/>
                  <a:pt x="53428" y="1523"/>
                  <a:pt x="54744" y="3948"/>
                </a:cubicBezTo>
                <a:lnTo>
                  <a:pt x="95350" y="79145"/>
                </a:lnTo>
                <a:cubicBezTo>
                  <a:pt x="96610" y="81476"/>
                  <a:pt x="96553" y="84296"/>
                  <a:pt x="95200" y="86571"/>
                </a:cubicBezTo>
                <a:cubicBezTo>
                  <a:pt x="93846" y="88846"/>
                  <a:pt x="91384" y="90237"/>
                  <a:pt x="88733" y="90237"/>
                </a:cubicBezTo>
                <a:lnTo>
                  <a:pt x="7520" y="90237"/>
                </a:lnTo>
                <a:cubicBezTo>
                  <a:pt x="4869" y="90237"/>
                  <a:pt x="2425" y="88846"/>
                  <a:pt x="1053" y="86571"/>
                </a:cubicBezTo>
                <a:cubicBezTo>
                  <a:pt x="-320" y="84296"/>
                  <a:pt x="-357" y="81476"/>
                  <a:pt x="902" y="79145"/>
                </a:cubicBezTo>
                <a:lnTo>
                  <a:pt x="41509" y="3948"/>
                </a:lnTo>
                <a:cubicBezTo>
                  <a:pt x="42825" y="1523"/>
                  <a:pt x="45363" y="0"/>
                  <a:pt x="48126" y="0"/>
                </a:cubicBezTo>
                <a:close/>
                <a:moveTo>
                  <a:pt x="48126" y="31583"/>
                </a:moveTo>
                <a:cubicBezTo>
                  <a:pt x="45626" y="31583"/>
                  <a:pt x="43614" y="33594"/>
                  <a:pt x="43614" y="36095"/>
                </a:cubicBezTo>
                <a:lnTo>
                  <a:pt x="43614" y="57150"/>
                </a:lnTo>
                <a:cubicBezTo>
                  <a:pt x="43614" y="59650"/>
                  <a:pt x="45626" y="61662"/>
                  <a:pt x="48126" y="61662"/>
                </a:cubicBezTo>
                <a:cubicBezTo>
                  <a:pt x="50627" y="61662"/>
                  <a:pt x="52638" y="59650"/>
                  <a:pt x="52638" y="57150"/>
                </a:cubicBezTo>
                <a:lnTo>
                  <a:pt x="52638" y="36095"/>
                </a:lnTo>
                <a:cubicBezTo>
                  <a:pt x="52638" y="33594"/>
                  <a:pt x="50627" y="31583"/>
                  <a:pt x="48126" y="31583"/>
                </a:cubicBezTo>
                <a:close/>
                <a:moveTo>
                  <a:pt x="53146" y="72189"/>
                </a:moveTo>
                <a:cubicBezTo>
                  <a:pt x="53260" y="70326"/>
                  <a:pt x="52331" y="68554"/>
                  <a:pt x="50734" y="67588"/>
                </a:cubicBezTo>
                <a:cubicBezTo>
                  <a:pt x="49136" y="66621"/>
                  <a:pt x="47135" y="66621"/>
                  <a:pt x="45538" y="67588"/>
                </a:cubicBezTo>
                <a:cubicBezTo>
                  <a:pt x="43941" y="68554"/>
                  <a:pt x="43012" y="70326"/>
                  <a:pt x="43126" y="72189"/>
                </a:cubicBezTo>
                <a:cubicBezTo>
                  <a:pt x="43012" y="74053"/>
                  <a:pt x="43941" y="75825"/>
                  <a:pt x="45538" y="76791"/>
                </a:cubicBezTo>
                <a:cubicBezTo>
                  <a:pt x="47135" y="77757"/>
                  <a:pt x="49136" y="77757"/>
                  <a:pt x="50734" y="76791"/>
                </a:cubicBezTo>
                <a:cubicBezTo>
                  <a:pt x="52331" y="75825"/>
                  <a:pt x="53260" y="74053"/>
                  <a:pt x="53146" y="72189"/>
                </a:cubicBezTo>
                <a:close/>
              </a:path>
            </a:pathLst>
          </a:custGeom>
          <a:solidFill>
            <a:srgbClr val="8B0000"/>
          </a:solidFill>
          <a:ln/>
        </p:spPr>
      </p:sp>
      <p:sp>
        <p:nvSpPr>
          <p:cNvPr id="17" name="Text 15"/>
          <p:cNvSpPr/>
          <p:nvPr/>
        </p:nvSpPr>
        <p:spPr>
          <a:xfrm>
            <a:off x="763930" y="3254260"/>
            <a:ext cx="5000915" cy="128337"/>
          </a:xfrm>
          <a:prstGeom prst="rect">
            <a:avLst/>
          </a:prstGeom>
          <a:noFill/>
          <a:ln/>
        </p:spPr>
        <p:txBody>
          <a:bodyPr wrap="square" lIns="0" tIns="0" rIns="0" bIns="0" rtlCol="0" anchor="ctr"/>
          <a:lstStyle/>
          <a:p>
            <a:pPr>
              <a:lnSpc>
                <a:spcPct val="110000"/>
              </a:lnSpc>
            </a:pPr>
            <a:r>
              <a:rPr lang="en-US" sz="758" b="1" dirty="0">
                <a:solidFill>
                  <a:srgbClr val="8B0000"/>
                </a:solidFill>
                <a:latin typeface="Sorts Mill Goudy" pitchFamily="34" charset="0"/>
                <a:ea typeface="Sorts Mill Goudy" pitchFamily="34" charset="-122"/>
                <a:cs typeface="Sorts Mill Goudy" pitchFamily="34" charset="-120"/>
              </a:rPr>
              <a:t>Danger: Model "knows" answer without checking evidence</a:t>
            </a:r>
            <a:endParaRPr lang="en-US" sz="1600" dirty="0"/>
          </a:p>
        </p:txBody>
      </p:sp>
      <p:sp>
        <p:nvSpPr>
          <p:cNvPr id="18" name="Shape 16"/>
          <p:cNvSpPr/>
          <p:nvPr/>
        </p:nvSpPr>
        <p:spPr>
          <a:xfrm>
            <a:off x="456054" y="3659901"/>
            <a:ext cx="5427961" cy="968256"/>
          </a:xfrm>
          <a:custGeom>
            <a:avLst/>
            <a:gdLst/>
            <a:ahLst/>
            <a:cxnLst/>
            <a:rect l="l" t="t" r="r" b="b"/>
            <a:pathLst>
              <a:path w="5427961" h="968256">
                <a:moveTo>
                  <a:pt x="64166" y="0"/>
                </a:moveTo>
                <a:lnTo>
                  <a:pt x="5363795" y="0"/>
                </a:lnTo>
                <a:cubicBezTo>
                  <a:pt x="5399233" y="0"/>
                  <a:pt x="5427961" y="28728"/>
                  <a:pt x="5427961" y="64166"/>
                </a:cubicBezTo>
                <a:lnTo>
                  <a:pt x="5427961" y="904089"/>
                </a:lnTo>
                <a:cubicBezTo>
                  <a:pt x="5427961" y="939527"/>
                  <a:pt x="5399233" y="968256"/>
                  <a:pt x="5363795" y="968256"/>
                </a:cubicBezTo>
                <a:lnTo>
                  <a:pt x="64166" y="968256"/>
                </a:lnTo>
                <a:cubicBezTo>
                  <a:pt x="28728" y="968256"/>
                  <a:pt x="0" y="939527"/>
                  <a:pt x="0" y="904089"/>
                </a:cubicBezTo>
                <a:lnTo>
                  <a:pt x="0" y="64166"/>
                </a:lnTo>
                <a:cubicBezTo>
                  <a:pt x="0" y="28752"/>
                  <a:pt x="28752" y="0"/>
                  <a:pt x="64166" y="0"/>
                </a:cubicBezTo>
                <a:close/>
              </a:path>
            </a:pathLst>
          </a:custGeom>
          <a:solidFill>
            <a:srgbClr val="22C55E">
              <a:alpha val="10196"/>
            </a:srgbClr>
          </a:solidFill>
          <a:ln w="21771">
            <a:solidFill>
              <a:srgbClr val="22C55E"/>
            </a:solidFill>
            <a:prstDash val="solid"/>
          </a:ln>
        </p:spPr>
      </p:sp>
      <p:sp>
        <p:nvSpPr>
          <p:cNvPr id="19" name="Shape 17"/>
          <p:cNvSpPr/>
          <p:nvPr/>
        </p:nvSpPr>
        <p:spPr>
          <a:xfrm>
            <a:off x="599287" y="3779075"/>
            <a:ext cx="120316" cy="160421"/>
          </a:xfrm>
          <a:custGeom>
            <a:avLst/>
            <a:gdLst/>
            <a:ahLst/>
            <a:cxnLst/>
            <a:rect l="l" t="t" r="r" b="b"/>
            <a:pathLst>
              <a:path w="120316" h="160421">
                <a:moveTo>
                  <a:pt x="0" y="20053"/>
                </a:moveTo>
                <a:cubicBezTo>
                  <a:pt x="0" y="8992"/>
                  <a:pt x="8992" y="0"/>
                  <a:pt x="20053" y="0"/>
                </a:cubicBezTo>
                <a:lnTo>
                  <a:pt x="66894" y="0"/>
                </a:lnTo>
                <a:cubicBezTo>
                  <a:pt x="72221" y="0"/>
                  <a:pt x="77328" y="2099"/>
                  <a:pt x="81088" y="5859"/>
                </a:cubicBezTo>
                <a:lnTo>
                  <a:pt x="114457" y="39259"/>
                </a:lnTo>
                <a:cubicBezTo>
                  <a:pt x="118217" y="43019"/>
                  <a:pt x="120316" y="48126"/>
                  <a:pt x="120316" y="53453"/>
                </a:cubicBezTo>
                <a:lnTo>
                  <a:pt x="120316" y="140368"/>
                </a:lnTo>
                <a:cubicBezTo>
                  <a:pt x="120316" y="151429"/>
                  <a:pt x="111323" y="160421"/>
                  <a:pt x="100263" y="160421"/>
                </a:cubicBezTo>
                <a:lnTo>
                  <a:pt x="20053" y="160421"/>
                </a:lnTo>
                <a:cubicBezTo>
                  <a:pt x="8992" y="160421"/>
                  <a:pt x="0" y="151429"/>
                  <a:pt x="0" y="140368"/>
                </a:cubicBezTo>
                <a:lnTo>
                  <a:pt x="0" y="20053"/>
                </a:lnTo>
                <a:close/>
                <a:moveTo>
                  <a:pt x="65171" y="18329"/>
                </a:moveTo>
                <a:lnTo>
                  <a:pt x="65171" y="47625"/>
                </a:lnTo>
                <a:cubicBezTo>
                  <a:pt x="65171" y="51792"/>
                  <a:pt x="68524" y="55145"/>
                  <a:pt x="72691" y="55145"/>
                </a:cubicBezTo>
                <a:lnTo>
                  <a:pt x="101986" y="55145"/>
                </a:lnTo>
                <a:lnTo>
                  <a:pt x="65171" y="18329"/>
                </a:lnTo>
                <a:close/>
                <a:moveTo>
                  <a:pt x="37599" y="80211"/>
                </a:moveTo>
                <a:cubicBezTo>
                  <a:pt x="33431" y="80211"/>
                  <a:pt x="30079" y="83563"/>
                  <a:pt x="30079" y="87730"/>
                </a:cubicBezTo>
                <a:cubicBezTo>
                  <a:pt x="30079" y="91897"/>
                  <a:pt x="33431" y="95250"/>
                  <a:pt x="37599" y="95250"/>
                </a:cubicBezTo>
                <a:lnTo>
                  <a:pt x="82717" y="95250"/>
                </a:lnTo>
                <a:cubicBezTo>
                  <a:pt x="86884" y="95250"/>
                  <a:pt x="90237" y="91897"/>
                  <a:pt x="90237" y="87730"/>
                </a:cubicBezTo>
                <a:cubicBezTo>
                  <a:pt x="90237" y="83563"/>
                  <a:pt x="86884" y="80211"/>
                  <a:pt x="82717" y="80211"/>
                </a:cubicBezTo>
                <a:lnTo>
                  <a:pt x="37599" y="80211"/>
                </a:lnTo>
                <a:close/>
                <a:moveTo>
                  <a:pt x="37599" y="110289"/>
                </a:moveTo>
                <a:cubicBezTo>
                  <a:pt x="33431" y="110289"/>
                  <a:pt x="30079" y="113642"/>
                  <a:pt x="30079" y="117809"/>
                </a:cubicBezTo>
                <a:cubicBezTo>
                  <a:pt x="30079" y="121976"/>
                  <a:pt x="33431" y="125329"/>
                  <a:pt x="37599" y="125329"/>
                </a:cubicBezTo>
                <a:lnTo>
                  <a:pt x="82717" y="125329"/>
                </a:lnTo>
                <a:cubicBezTo>
                  <a:pt x="86884" y="125329"/>
                  <a:pt x="90237" y="121976"/>
                  <a:pt x="90237" y="117809"/>
                </a:cubicBezTo>
                <a:cubicBezTo>
                  <a:pt x="90237" y="113642"/>
                  <a:pt x="86884" y="110289"/>
                  <a:pt x="82717" y="110289"/>
                </a:cubicBezTo>
                <a:lnTo>
                  <a:pt x="37599" y="110289"/>
                </a:lnTo>
                <a:close/>
              </a:path>
            </a:pathLst>
          </a:custGeom>
          <a:solidFill>
            <a:srgbClr val="22C55E"/>
          </a:solidFill>
          <a:ln/>
        </p:spPr>
      </p:sp>
      <p:sp>
        <p:nvSpPr>
          <p:cNvPr id="20" name="Text 18"/>
          <p:cNvSpPr/>
          <p:nvPr/>
        </p:nvSpPr>
        <p:spPr>
          <a:xfrm>
            <a:off x="823877" y="3763033"/>
            <a:ext cx="1812758" cy="192505"/>
          </a:xfrm>
          <a:prstGeom prst="rect">
            <a:avLst/>
          </a:prstGeom>
          <a:noFill/>
          <a:ln/>
        </p:spPr>
        <p:txBody>
          <a:bodyPr wrap="square" lIns="0" tIns="0" rIns="0" bIns="0" rtlCol="0" anchor="ctr"/>
          <a:lstStyle/>
          <a:p>
            <a:pPr>
              <a:lnSpc>
                <a:spcPct val="130000"/>
              </a:lnSpc>
            </a:pPr>
            <a:r>
              <a:rPr lang="en-US" sz="1011" b="1" dirty="0">
                <a:solidFill>
                  <a:srgbClr val="1F2937"/>
                </a:solidFill>
                <a:latin typeface="Sorts Mill Goudy" pitchFamily="34" charset="0"/>
                <a:ea typeface="Sorts Mill Goudy" pitchFamily="34" charset="-122"/>
                <a:cs typeface="Sorts Mill Goudy" pitchFamily="34" charset="-120"/>
              </a:rPr>
              <a:t>Contextual Evidence (External)</a:t>
            </a:r>
            <a:endParaRPr lang="en-US" sz="1600" dirty="0"/>
          </a:p>
        </p:txBody>
      </p:sp>
      <p:sp>
        <p:nvSpPr>
          <p:cNvPr id="21" name="Text 19"/>
          <p:cNvSpPr/>
          <p:nvPr/>
        </p:nvSpPr>
        <p:spPr>
          <a:xfrm>
            <a:off x="559182" y="4019707"/>
            <a:ext cx="5277853"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Actual text from provided sources — verifiable</a:t>
            </a:r>
            <a:endParaRPr lang="en-US" sz="1600" dirty="0"/>
          </a:p>
        </p:txBody>
      </p:sp>
      <p:sp>
        <p:nvSpPr>
          <p:cNvPr id="22" name="Shape 20"/>
          <p:cNvSpPr/>
          <p:nvPr/>
        </p:nvSpPr>
        <p:spPr>
          <a:xfrm>
            <a:off x="559182" y="4266354"/>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23" name="Shape 21"/>
          <p:cNvSpPr/>
          <p:nvPr/>
        </p:nvSpPr>
        <p:spPr>
          <a:xfrm>
            <a:off x="635382" y="4339671"/>
            <a:ext cx="96253" cy="96253"/>
          </a:xfrm>
          <a:custGeom>
            <a:avLst/>
            <a:gdLst/>
            <a:ahLst/>
            <a:cxnLst/>
            <a:rect l="l" t="t" r="r" b="b"/>
            <a:pathLst>
              <a:path w="96253" h="96253">
                <a:moveTo>
                  <a:pt x="48126" y="96253"/>
                </a:moveTo>
                <a:cubicBezTo>
                  <a:pt x="74688" y="96253"/>
                  <a:pt x="96253" y="74688"/>
                  <a:pt x="96253" y="48126"/>
                </a:cubicBezTo>
                <a:cubicBezTo>
                  <a:pt x="96253" y="21565"/>
                  <a:pt x="74688" y="0"/>
                  <a:pt x="48126" y="0"/>
                </a:cubicBezTo>
                <a:cubicBezTo>
                  <a:pt x="21565" y="0"/>
                  <a:pt x="0" y="21565"/>
                  <a:pt x="0" y="48126"/>
                </a:cubicBezTo>
                <a:cubicBezTo>
                  <a:pt x="0" y="74688"/>
                  <a:pt x="21565" y="96253"/>
                  <a:pt x="48126" y="96253"/>
                </a:cubicBezTo>
                <a:close/>
                <a:moveTo>
                  <a:pt x="63993" y="39986"/>
                </a:moveTo>
                <a:lnTo>
                  <a:pt x="48953" y="64049"/>
                </a:lnTo>
                <a:cubicBezTo>
                  <a:pt x="48164" y="65309"/>
                  <a:pt x="46810" y="66098"/>
                  <a:pt x="45325" y="66174"/>
                </a:cubicBezTo>
                <a:cubicBezTo>
                  <a:pt x="43840" y="66249"/>
                  <a:pt x="42411" y="65572"/>
                  <a:pt x="41528" y="64369"/>
                </a:cubicBezTo>
                <a:lnTo>
                  <a:pt x="32504" y="52337"/>
                </a:lnTo>
                <a:cubicBezTo>
                  <a:pt x="31000" y="50345"/>
                  <a:pt x="31414" y="47525"/>
                  <a:pt x="33406" y="46021"/>
                </a:cubicBezTo>
                <a:cubicBezTo>
                  <a:pt x="35399" y="44517"/>
                  <a:pt x="38219" y="44930"/>
                  <a:pt x="39723" y="46923"/>
                </a:cubicBezTo>
                <a:lnTo>
                  <a:pt x="44799" y="53691"/>
                </a:lnTo>
                <a:lnTo>
                  <a:pt x="56342" y="35211"/>
                </a:lnTo>
                <a:cubicBezTo>
                  <a:pt x="57658" y="33106"/>
                  <a:pt x="60440" y="32448"/>
                  <a:pt x="62564" y="33782"/>
                </a:cubicBezTo>
                <a:cubicBezTo>
                  <a:pt x="64689" y="35117"/>
                  <a:pt x="65328" y="37881"/>
                  <a:pt x="63993" y="40005"/>
                </a:cubicBezTo>
                <a:close/>
              </a:path>
            </a:pathLst>
          </a:custGeom>
          <a:solidFill>
            <a:srgbClr val="22C55E"/>
          </a:solidFill>
          <a:ln/>
        </p:spPr>
      </p:sp>
      <p:sp>
        <p:nvSpPr>
          <p:cNvPr id="24" name="Text 22"/>
          <p:cNvSpPr/>
          <p:nvPr/>
        </p:nvSpPr>
        <p:spPr>
          <a:xfrm>
            <a:off x="763930" y="4330522"/>
            <a:ext cx="5000915" cy="128337"/>
          </a:xfrm>
          <a:prstGeom prst="rect">
            <a:avLst/>
          </a:prstGeom>
          <a:noFill/>
          <a:ln/>
        </p:spPr>
        <p:txBody>
          <a:bodyPr wrap="square" lIns="0" tIns="0" rIns="0" bIns="0" rtlCol="0" anchor="ctr"/>
          <a:lstStyle/>
          <a:p>
            <a:pPr>
              <a:lnSpc>
                <a:spcPct val="110000"/>
              </a:lnSpc>
            </a:pPr>
            <a:r>
              <a:rPr lang="en-US" sz="758" b="1" dirty="0">
                <a:solidFill>
                  <a:srgbClr val="22C55E"/>
                </a:solidFill>
                <a:latin typeface="Sorts Mill Goudy" pitchFamily="34" charset="0"/>
                <a:ea typeface="Sorts Mill Goudy" pitchFamily="34" charset="-122"/>
                <a:cs typeface="Sorts Mill Goudy" pitchFamily="34" charset="-120"/>
              </a:rPr>
              <a:t>Safe: Evidence explicitly supports the claim</a:t>
            </a:r>
            <a:endParaRPr lang="en-US" sz="1600" dirty="0"/>
          </a:p>
        </p:txBody>
      </p:sp>
      <p:sp>
        <p:nvSpPr>
          <p:cNvPr id="25" name="Shape 23"/>
          <p:cNvSpPr/>
          <p:nvPr/>
        </p:nvSpPr>
        <p:spPr>
          <a:xfrm>
            <a:off x="6176211" y="2111542"/>
            <a:ext cx="5694947" cy="2743200"/>
          </a:xfrm>
          <a:custGeom>
            <a:avLst/>
            <a:gdLst/>
            <a:ahLst/>
            <a:cxnLst/>
            <a:rect l="l" t="t" r="r" b="b"/>
            <a:pathLst>
              <a:path w="5694947" h="2743200">
                <a:moveTo>
                  <a:pt x="32084" y="0"/>
                </a:moveTo>
                <a:lnTo>
                  <a:pt x="5662863" y="0"/>
                </a:lnTo>
                <a:cubicBezTo>
                  <a:pt x="5680583" y="0"/>
                  <a:pt x="5694947" y="14365"/>
                  <a:pt x="5694947" y="32084"/>
                </a:cubicBezTo>
                <a:lnTo>
                  <a:pt x="5694947" y="2679037"/>
                </a:lnTo>
                <a:cubicBezTo>
                  <a:pt x="5694947" y="2714473"/>
                  <a:pt x="5666220" y="2743200"/>
                  <a:pt x="5630784" y="2743200"/>
                </a:cubicBezTo>
                <a:lnTo>
                  <a:pt x="64163" y="2743200"/>
                </a:lnTo>
                <a:cubicBezTo>
                  <a:pt x="28727" y="2743200"/>
                  <a:pt x="0" y="2714473"/>
                  <a:pt x="0" y="2679037"/>
                </a:cubicBezTo>
                <a:lnTo>
                  <a:pt x="0" y="32084"/>
                </a:lnTo>
                <a:cubicBezTo>
                  <a:pt x="0" y="14376"/>
                  <a:pt x="14376" y="0"/>
                  <a:pt x="32084" y="0"/>
                </a:cubicBezTo>
                <a:close/>
              </a:path>
            </a:pathLst>
          </a:custGeom>
          <a:solidFill>
            <a:srgbClr val="FFFFFF"/>
          </a:solidFill>
          <a:ln/>
          <a:effectLst>
            <a:outerShdw blurRad="120316" dist="80211" dir="5400000" algn="bl" rotWithShape="0">
              <a:srgbClr val="000000">
                <a:alpha val="10196"/>
              </a:srgbClr>
            </a:outerShdw>
          </a:effectLst>
        </p:spPr>
      </p:sp>
      <p:sp>
        <p:nvSpPr>
          <p:cNvPr id="26" name="Shape 24"/>
          <p:cNvSpPr/>
          <p:nvPr/>
        </p:nvSpPr>
        <p:spPr>
          <a:xfrm>
            <a:off x="6176211" y="2111542"/>
            <a:ext cx="5694947" cy="32084"/>
          </a:xfrm>
          <a:custGeom>
            <a:avLst/>
            <a:gdLst/>
            <a:ahLst/>
            <a:cxnLst/>
            <a:rect l="l" t="t" r="r" b="b"/>
            <a:pathLst>
              <a:path w="5694947" h="32084">
                <a:moveTo>
                  <a:pt x="32084" y="0"/>
                </a:moveTo>
                <a:lnTo>
                  <a:pt x="5662863" y="0"/>
                </a:lnTo>
                <a:cubicBezTo>
                  <a:pt x="5680583" y="0"/>
                  <a:pt x="5694947" y="14365"/>
                  <a:pt x="5694947" y="32084"/>
                </a:cubicBezTo>
                <a:lnTo>
                  <a:pt x="5694947" y="32084"/>
                </a:lnTo>
                <a:lnTo>
                  <a:pt x="0" y="32084"/>
                </a:lnTo>
                <a:lnTo>
                  <a:pt x="0" y="32084"/>
                </a:lnTo>
                <a:cubicBezTo>
                  <a:pt x="0" y="14376"/>
                  <a:pt x="14376" y="0"/>
                  <a:pt x="32084" y="0"/>
                </a:cubicBezTo>
                <a:close/>
              </a:path>
            </a:pathLst>
          </a:custGeom>
          <a:solidFill>
            <a:srgbClr val="F59E0B"/>
          </a:solidFill>
          <a:ln/>
        </p:spPr>
      </p:sp>
      <p:sp>
        <p:nvSpPr>
          <p:cNvPr id="27" name="Text 25"/>
          <p:cNvSpPr/>
          <p:nvPr/>
        </p:nvSpPr>
        <p:spPr>
          <a:xfrm>
            <a:off x="6304548" y="2255921"/>
            <a:ext cx="5518484" cy="224589"/>
          </a:xfrm>
          <a:prstGeom prst="rect">
            <a:avLst/>
          </a:prstGeom>
          <a:noFill/>
          <a:ln/>
        </p:spPr>
        <p:txBody>
          <a:bodyPr wrap="square" lIns="0" tIns="0" rIns="0" bIns="0" rtlCol="0" anchor="ctr"/>
          <a:lstStyle/>
          <a:p>
            <a:pPr>
              <a:lnSpc>
                <a:spcPct val="120000"/>
              </a:lnSpc>
            </a:pPr>
            <a:r>
              <a:rPr lang="en-US" sz="1263" b="1" dirty="0">
                <a:solidFill>
                  <a:srgbClr val="1F2937"/>
                </a:solidFill>
                <a:latin typeface="Sorts Mill Goudy" pitchFamily="34" charset="0"/>
                <a:ea typeface="Sorts Mill Goudy" pitchFamily="34" charset="-122"/>
                <a:cs typeface="Sorts Mill Goudy" pitchFamily="34" charset="-120"/>
              </a:rPr>
              <a:t>The Audit Discovery</a:t>
            </a:r>
            <a:endParaRPr lang="en-US" sz="1600" dirty="0"/>
          </a:p>
        </p:txBody>
      </p:sp>
      <p:sp>
        <p:nvSpPr>
          <p:cNvPr id="28" name="Shape 26"/>
          <p:cNvSpPr/>
          <p:nvPr/>
        </p:nvSpPr>
        <p:spPr>
          <a:xfrm>
            <a:off x="6311423" y="2583638"/>
            <a:ext cx="5427961" cy="575224"/>
          </a:xfrm>
          <a:custGeom>
            <a:avLst/>
            <a:gdLst/>
            <a:ahLst/>
            <a:cxnLst/>
            <a:rect l="l" t="t" r="r" b="b"/>
            <a:pathLst>
              <a:path w="5427961" h="575224">
                <a:moveTo>
                  <a:pt x="64166" y="0"/>
                </a:moveTo>
                <a:lnTo>
                  <a:pt x="5363795" y="0"/>
                </a:lnTo>
                <a:cubicBezTo>
                  <a:pt x="5399233" y="0"/>
                  <a:pt x="5427961" y="28728"/>
                  <a:pt x="5427961" y="64166"/>
                </a:cubicBezTo>
                <a:lnTo>
                  <a:pt x="5427961" y="511058"/>
                </a:lnTo>
                <a:cubicBezTo>
                  <a:pt x="5427961" y="546496"/>
                  <a:pt x="5399233" y="575224"/>
                  <a:pt x="5363795" y="575224"/>
                </a:cubicBezTo>
                <a:lnTo>
                  <a:pt x="64166" y="575224"/>
                </a:lnTo>
                <a:cubicBezTo>
                  <a:pt x="28728" y="575224"/>
                  <a:pt x="0" y="546496"/>
                  <a:pt x="0" y="511058"/>
                </a:cubicBezTo>
                <a:lnTo>
                  <a:pt x="0" y="64166"/>
                </a:lnTo>
                <a:cubicBezTo>
                  <a:pt x="0" y="28728"/>
                  <a:pt x="28728" y="0"/>
                  <a:pt x="64166" y="0"/>
                </a:cubicBezTo>
                <a:close/>
              </a:path>
            </a:pathLst>
          </a:custGeom>
          <a:solidFill>
            <a:srgbClr val="F59E0B">
              <a:alpha val="10196"/>
            </a:srgbClr>
          </a:solidFill>
          <a:ln w="21771">
            <a:solidFill>
              <a:srgbClr val="F59E0B"/>
            </a:solidFill>
            <a:prstDash val="solid"/>
          </a:ln>
        </p:spPr>
      </p:sp>
      <p:sp>
        <p:nvSpPr>
          <p:cNvPr id="29" name="Text 27"/>
          <p:cNvSpPr/>
          <p:nvPr/>
        </p:nvSpPr>
        <p:spPr>
          <a:xfrm>
            <a:off x="6414550" y="2686771"/>
            <a:ext cx="5277853" cy="368968"/>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By auditing the </a:t>
            </a:r>
            <a:r>
              <a:rPr lang="en-US" sz="884" b="1" dirty="0">
                <a:solidFill>
                  <a:srgbClr val="1F2937"/>
                </a:solidFill>
                <a:latin typeface="Sorts Mill Goudy" pitchFamily="34" charset="0"/>
                <a:ea typeface="Sorts Mill Goudy" pitchFamily="34" charset="-122"/>
                <a:cs typeface="Sorts Mill Goudy" pitchFamily="34" charset="-120"/>
              </a:rPr>
              <a:t>"Provenance Gap,"</a:t>
            </a:r>
            <a:r>
              <a:rPr lang="en-US" sz="884" dirty="0">
                <a:solidFill>
                  <a:srgbClr val="1F2937"/>
                </a:solidFill>
                <a:latin typeface="Sorts Mill Goudy" pitchFamily="34" charset="0"/>
                <a:ea typeface="Sorts Mill Goudy" pitchFamily="34" charset="-122"/>
                <a:cs typeface="Sorts Mill Goudy" pitchFamily="34" charset="-120"/>
              </a:rPr>
              <a:t> learned to distinguish when a model relies on internal training data vs. provided text evidence.</a:t>
            </a:r>
            <a:endParaRPr lang="en-US" sz="1600" dirty="0"/>
          </a:p>
        </p:txBody>
      </p:sp>
      <p:sp>
        <p:nvSpPr>
          <p:cNvPr id="30" name="Shape 28"/>
          <p:cNvSpPr/>
          <p:nvPr/>
        </p:nvSpPr>
        <p:spPr>
          <a:xfrm>
            <a:off x="6311423" y="3264864"/>
            <a:ext cx="5427961" cy="1457540"/>
          </a:xfrm>
          <a:custGeom>
            <a:avLst/>
            <a:gdLst/>
            <a:ahLst/>
            <a:cxnLst/>
            <a:rect l="l" t="t" r="r" b="b"/>
            <a:pathLst>
              <a:path w="5427961" h="1457540">
                <a:moveTo>
                  <a:pt x="64175" y="0"/>
                </a:moveTo>
                <a:lnTo>
                  <a:pt x="5363785" y="0"/>
                </a:lnTo>
                <a:cubicBezTo>
                  <a:pt x="5399229" y="0"/>
                  <a:pt x="5427961" y="28732"/>
                  <a:pt x="5427961" y="64175"/>
                </a:cubicBezTo>
                <a:lnTo>
                  <a:pt x="5427961" y="1393364"/>
                </a:lnTo>
                <a:cubicBezTo>
                  <a:pt x="5427961" y="1428808"/>
                  <a:pt x="5399229" y="1457540"/>
                  <a:pt x="5363785" y="1457540"/>
                </a:cubicBezTo>
                <a:lnTo>
                  <a:pt x="64175" y="1457540"/>
                </a:lnTo>
                <a:cubicBezTo>
                  <a:pt x="28732" y="1457540"/>
                  <a:pt x="0" y="1428808"/>
                  <a:pt x="0" y="1393364"/>
                </a:cubicBezTo>
                <a:lnTo>
                  <a:pt x="0" y="64175"/>
                </a:lnTo>
                <a:cubicBezTo>
                  <a:pt x="0" y="28756"/>
                  <a:pt x="28756" y="0"/>
                  <a:pt x="64175" y="0"/>
                </a:cubicBezTo>
                <a:close/>
              </a:path>
            </a:pathLst>
          </a:custGeom>
          <a:solidFill>
            <a:srgbClr val="8B0000">
              <a:alpha val="5098"/>
            </a:srgbClr>
          </a:solidFill>
          <a:ln w="21771">
            <a:solidFill>
              <a:srgbClr val="8B0000"/>
            </a:solidFill>
            <a:prstDash val="solid"/>
          </a:ln>
        </p:spPr>
      </p:sp>
      <p:sp>
        <p:nvSpPr>
          <p:cNvPr id="31" name="Text 29"/>
          <p:cNvSpPr/>
          <p:nvPr/>
        </p:nvSpPr>
        <p:spPr>
          <a:xfrm>
            <a:off x="6414550" y="3367996"/>
            <a:ext cx="5285874" cy="192505"/>
          </a:xfrm>
          <a:prstGeom prst="rect">
            <a:avLst/>
          </a:prstGeom>
          <a:noFill/>
          <a:ln/>
        </p:spPr>
        <p:txBody>
          <a:bodyPr wrap="square" lIns="0" tIns="0" rIns="0" bIns="0" rtlCol="0" anchor="ctr"/>
          <a:lstStyle/>
          <a:p>
            <a:pPr>
              <a:lnSpc>
                <a:spcPct val="130000"/>
              </a:lnSpc>
            </a:pPr>
            <a:r>
              <a:rPr lang="en-US" sz="1011" b="1" dirty="0">
                <a:solidFill>
                  <a:srgbClr val="8B0000"/>
                </a:solidFill>
                <a:latin typeface="Sorts Mill Goudy" pitchFamily="34" charset="0"/>
                <a:ea typeface="Sorts Mill Goudy" pitchFamily="34" charset="-122"/>
                <a:cs typeface="Sorts Mill Goudy" pitchFamily="34" charset="-120"/>
              </a:rPr>
              <a:t>The Ciobama Example</a:t>
            </a:r>
            <a:endParaRPr lang="en-US" sz="1600" dirty="0"/>
          </a:p>
        </p:txBody>
      </p:sp>
      <p:sp>
        <p:nvSpPr>
          <p:cNvPr id="32" name="Text 30"/>
          <p:cNvSpPr/>
          <p:nvPr/>
        </p:nvSpPr>
        <p:spPr>
          <a:xfrm>
            <a:off x="6414550" y="3624670"/>
            <a:ext cx="5277853" cy="160421"/>
          </a:xfrm>
          <a:prstGeom prst="rect">
            <a:avLst/>
          </a:prstGeom>
          <a:noFill/>
          <a:ln/>
        </p:spPr>
        <p:txBody>
          <a:bodyPr wrap="square" lIns="0" tIns="0" rIns="0" bIns="0" rtlCol="0" anchor="ctr"/>
          <a:lstStyle/>
          <a:p>
            <a:pPr>
              <a:lnSpc>
                <a:spcPct val="120000"/>
              </a:lnSpc>
            </a:pPr>
            <a:r>
              <a:rPr lang="en-US" sz="884" b="1" dirty="0">
                <a:solidFill>
                  <a:srgbClr val="1F2937"/>
                </a:solidFill>
                <a:latin typeface="Sorts Mill Goudy" pitchFamily="34" charset="0"/>
                <a:ea typeface="Sorts Mill Goudy" pitchFamily="34" charset="-122"/>
                <a:cs typeface="Sorts Mill Goudy" pitchFamily="34" charset="-120"/>
              </a:rPr>
              <a:t>The Claim:</a:t>
            </a:r>
            <a:r>
              <a:rPr lang="en-US" sz="884" dirty="0">
                <a:solidFill>
                  <a:srgbClr val="1F2937"/>
                </a:solidFill>
                <a:latin typeface="Sorts Mill Goudy" pitchFamily="34" charset="0"/>
                <a:ea typeface="Sorts Mill Goudy" pitchFamily="34" charset="-122"/>
                <a:cs typeface="Sorts Mill Goudy" pitchFamily="34" charset="-120"/>
              </a:rPr>
              <a:t> Obama's family name is "Ciobama"</a:t>
            </a:r>
            <a:endParaRPr lang="en-US" sz="1600" dirty="0"/>
          </a:p>
        </p:txBody>
      </p:sp>
      <p:sp>
        <p:nvSpPr>
          <p:cNvPr id="33" name="Text 31"/>
          <p:cNvSpPr/>
          <p:nvPr/>
        </p:nvSpPr>
        <p:spPr>
          <a:xfrm>
            <a:off x="6414550" y="3849259"/>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1. Retriever:</a:t>
            </a:r>
            <a:r>
              <a:rPr lang="en-US" sz="758" dirty="0">
                <a:solidFill>
                  <a:srgbClr val="1F2937"/>
                </a:solidFill>
                <a:latin typeface="Sorts Mill Goudy" pitchFamily="34" charset="0"/>
                <a:ea typeface="Sorts Mill Goudy" pitchFamily="34" charset="-122"/>
                <a:cs typeface="Sorts Mill Goudy" pitchFamily="34" charset="-120"/>
              </a:rPr>
              <a:t> Found vandalized snippet</a:t>
            </a:r>
            <a:endParaRPr lang="en-US" sz="1600" dirty="0"/>
          </a:p>
        </p:txBody>
      </p:sp>
      <p:sp>
        <p:nvSpPr>
          <p:cNvPr id="34" name="Text 32"/>
          <p:cNvSpPr/>
          <p:nvPr/>
        </p:nvSpPr>
        <p:spPr>
          <a:xfrm>
            <a:off x="6414550" y="4009680"/>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2. NLI:</a:t>
            </a:r>
            <a:r>
              <a:rPr lang="en-US" sz="758" dirty="0">
                <a:solidFill>
                  <a:srgbClr val="1F2937"/>
                </a:solidFill>
                <a:latin typeface="Sorts Mill Goudy" pitchFamily="34" charset="0"/>
                <a:ea typeface="Sorts Mill Goudy" pitchFamily="34" charset="-122"/>
                <a:cs typeface="Sorts Mill Goudy" pitchFamily="34" charset="-120"/>
              </a:rPr>
              <a:t> Confirmed textual entailment</a:t>
            </a:r>
            <a:endParaRPr lang="en-US" sz="1600" dirty="0"/>
          </a:p>
        </p:txBody>
      </p:sp>
      <p:sp>
        <p:nvSpPr>
          <p:cNvPr id="35" name="Text 33"/>
          <p:cNvSpPr/>
          <p:nvPr/>
        </p:nvSpPr>
        <p:spPr>
          <a:xfrm>
            <a:off x="6414550" y="4170101"/>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3. System:</a:t>
            </a:r>
            <a:r>
              <a:rPr lang="en-US" sz="758" dirty="0">
                <a:solidFill>
                  <a:srgbClr val="1F2937"/>
                </a:solidFill>
                <a:latin typeface="Sorts Mill Goudy" pitchFamily="34" charset="0"/>
                <a:ea typeface="Sorts Mill Goudy" pitchFamily="34" charset="-122"/>
                <a:cs typeface="Sorts Mill Goudy" pitchFamily="34" charset="-120"/>
              </a:rPr>
              <a:t> Returned SUPPORTS</a:t>
            </a:r>
            <a:endParaRPr lang="en-US" sz="1600" dirty="0"/>
          </a:p>
        </p:txBody>
      </p:sp>
      <p:sp>
        <p:nvSpPr>
          <p:cNvPr id="36" name="Shape 34"/>
          <p:cNvSpPr/>
          <p:nvPr/>
        </p:nvSpPr>
        <p:spPr>
          <a:xfrm>
            <a:off x="6414550" y="4362607"/>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37" name="Shape 35"/>
          <p:cNvSpPr/>
          <p:nvPr/>
        </p:nvSpPr>
        <p:spPr>
          <a:xfrm>
            <a:off x="6490750" y="4435924"/>
            <a:ext cx="96253" cy="96253"/>
          </a:xfrm>
          <a:custGeom>
            <a:avLst/>
            <a:gdLst/>
            <a:ahLst/>
            <a:cxnLst/>
            <a:rect l="l" t="t" r="r" b="b"/>
            <a:pathLst>
              <a:path w="96253" h="96253">
                <a:moveTo>
                  <a:pt x="48126" y="0"/>
                </a:moveTo>
                <a:cubicBezTo>
                  <a:pt x="50890" y="0"/>
                  <a:pt x="53428" y="1523"/>
                  <a:pt x="54744" y="3948"/>
                </a:cubicBezTo>
                <a:lnTo>
                  <a:pt x="95350" y="79145"/>
                </a:lnTo>
                <a:cubicBezTo>
                  <a:pt x="96610" y="81476"/>
                  <a:pt x="96553" y="84296"/>
                  <a:pt x="95200" y="86571"/>
                </a:cubicBezTo>
                <a:cubicBezTo>
                  <a:pt x="93846" y="88846"/>
                  <a:pt x="91384" y="90237"/>
                  <a:pt x="88733" y="90237"/>
                </a:cubicBezTo>
                <a:lnTo>
                  <a:pt x="7520" y="90237"/>
                </a:lnTo>
                <a:cubicBezTo>
                  <a:pt x="4869" y="90237"/>
                  <a:pt x="2425" y="88846"/>
                  <a:pt x="1053" y="86571"/>
                </a:cubicBezTo>
                <a:cubicBezTo>
                  <a:pt x="-320" y="84296"/>
                  <a:pt x="-357" y="81476"/>
                  <a:pt x="902" y="79145"/>
                </a:cubicBezTo>
                <a:lnTo>
                  <a:pt x="41509" y="3948"/>
                </a:lnTo>
                <a:cubicBezTo>
                  <a:pt x="42825" y="1523"/>
                  <a:pt x="45363" y="0"/>
                  <a:pt x="48126" y="0"/>
                </a:cubicBezTo>
                <a:close/>
                <a:moveTo>
                  <a:pt x="48126" y="31583"/>
                </a:moveTo>
                <a:cubicBezTo>
                  <a:pt x="45626" y="31583"/>
                  <a:pt x="43614" y="33594"/>
                  <a:pt x="43614" y="36095"/>
                </a:cubicBezTo>
                <a:lnTo>
                  <a:pt x="43614" y="57150"/>
                </a:lnTo>
                <a:cubicBezTo>
                  <a:pt x="43614" y="59650"/>
                  <a:pt x="45626" y="61662"/>
                  <a:pt x="48126" y="61662"/>
                </a:cubicBezTo>
                <a:cubicBezTo>
                  <a:pt x="50627" y="61662"/>
                  <a:pt x="52638" y="59650"/>
                  <a:pt x="52638" y="57150"/>
                </a:cubicBezTo>
                <a:lnTo>
                  <a:pt x="52638" y="36095"/>
                </a:lnTo>
                <a:cubicBezTo>
                  <a:pt x="52638" y="33594"/>
                  <a:pt x="50627" y="31583"/>
                  <a:pt x="48126" y="31583"/>
                </a:cubicBezTo>
                <a:close/>
                <a:moveTo>
                  <a:pt x="53146" y="72189"/>
                </a:moveTo>
                <a:cubicBezTo>
                  <a:pt x="53260" y="70326"/>
                  <a:pt x="52331" y="68554"/>
                  <a:pt x="50734" y="67588"/>
                </a:cubicBezTo>
                <a:cubicBezTo>
                  <a:pt x="49136" y="66621"/>
                  <a:pt x="47135" y="66621"/>
                  <a:pt x="45538" y="67588"/>
                </a:cubicBezTo>
                <a:cubicBezTo>
                  <a:pt x="43941" y="68554"/>
                  <a:pt x="43012" y="70326"/>
                  <a:pt x="43126" y="72189"/>
                </a:cubicBezTo>
                <a:cubicBezTo>
                  <a:pt x="43012" y="74053"/>
                  <a:pt x="43941" y="75825"/>
                  <a:pt x="45538" y="76791"/>
                </a:cubicBezTo>
                <a:cubicBezTo>
                  <a:pt x="47135" y="77757"/>
                  <a:pt x="49136" y="77757"/>
                  <a:pt x="50734" y="76791"/>
                </a:cubicBezTo>
                <a:cubicBezTo>
                  <a:pt x="52331" y="75825"/>
                  <a:pt x="53260" y="74053"/>
                  <a:pt x="53146" y="72189"/>
                </a:cubicBezTo>
                <a:close/>
              </a:path>
            </a:pathLst>
          </a:custGeom>
          <a:solidFill>
            <a:srgbClr val="8B0000"/>
          </a:solidFill>
          <a:ln/>
        </p:spPr>
      </p:sp>
      <p:sp>
        <p:nvSpPr>
          <p:cNvPr id="38" name="Text 36"/>
          <p:cNvSpPr/>
          <p:nvPr/>
        </p:nvSpPr>
        <p:spPr>
          <a:xfrm>
            <a:off x="6619298" y="4426775"/>
            <a:ext cx="5000915" cy="128337"/>
          </a:xfrm>
          <a:prstGeom prst="rect">
            <a:avLst/>
          </a:prstGeom>
          <a:noFill/>
          <a:ln/>
        </p:spPr>
        <p:txBody>
          <a:bodyPr wrap="square" lIns="0" tIns="0" rIns="0" bIns="0" rtlCol="0" anchor="ctr"/>
          <a:lstStyle/>
          <a:p>
            <a:pPr>
              <a:lnSpc>
                <a:spcPct val="110000"/>
              </a:lnSpc>
            </a:pPr>
            <a:r>
              <a:rPr lang="en-US" sz="758" b="1" dirty="0">
                <a:solidFill>
                  <a:srgbClr val="8B0000"/>
                </a:solidFill>
                <a:latin typeface="Sorts Mill Goudy" pitchFamily="34" charset="0"/>
                <a:ea typeface="Sorts Mill Goudy" pitchFamily="34" charset="-122"/>
                <a:cs typeface="Sorts Mill Goudy" pitchFamily="34" charset="-120"/>
              </a:rPr>
              <a:t>System verified provenance alignment, not factual truth</a:t>
            </a:r>
            <a:endParaRPr lang="en-US" sz="1600" dirty="0"/>
          </a:p>
        </p:txBody>
      </p:sp>
      <p:sp>
        <p:nvSpPr>
          <p:cNvPr id="39" name="Shape 37"/>
          <p:cNvSpPr/>
          <p:nvPr/>
        </p:nvSpPr>
        <p:spPr>
          <a:xfrm>
            <a:off x="336884" y="4985962"/>
            <a:ext cx="5694947" cy="818147"/>
          </a:xfrm>
          <a:custGeom>
            <a:avLst/>
            <a:gdLst/>
            <a:ahLst/>
            <a:cxnLst/>
            <a:rect l="l" t="t" r="r" b="b"/>
            <a:pathLst>
              <a:path w="5694947" h="818147">
                <a:moveTo>
                  <a:pt x="32084" y="0"/>
                </a:moveTo>
                <a:lnTo>
                  <a:pt x="5630780" y="0"/>
                </a:lnTo>
                <a:cubicBezTo>
                  <a:pt x="5666219" y="0"/>
                  <a:pt x="5694947" y="28729"/>
                  <a:pt x="5694947" y="64167"/>
                </a:cubicBezTo>
                <a:lnTo>
                  <a:pt x="5694947" y="753980"/>
                </a:lnTo>
                <a:cubicBezTo>
                  <a:pt x="5694947" y="789419"/>
                  <a:pt x="5666219" y="818147"/>
                  <a:pt x="5630780" y="818147"/>
                </a:cubicBezTo>
                <a:lnTo>
                  <a:pt x="32084" y="818147"/>
                </a:lnTo>
                <a:cubicBezTo>
                  <a:pt x="14365" y="818147"/>
                  <a:pt x="0" y="803783"/>
                  <a:pt x="0" y="786063"/>
                </a:cubicBezTo>
                <a:lnTo>
                  <a:pt x="0" y="32084"/>
                </a:lnTo>
                <a:cubicBezTo>
                  <a:pt x="0" y="14376"/>
                  <a:pt x="14376" y="0"/>
                  <a:pt x="32084" y="0"/>
                </a:cubicBezTo>
                <a:close/>
              </a:path>
            </a:pathLst>
          </a:custGeom>
          <a:solidFill>
            <a:srgbClr val="22C55E">
              <a:alpha val="10196"/>
            </a:srgbClr>
          </a:solidFill>
          <a:ln/>
        </p:spPr>
      </p:sp>
      <p:sp>
        <p:nvSpPr>
          <p:cNvPr id="40" name="Shape 38"/>
          <p:cNvSpPr/>
          <p:nvPr/>
        </p:nvSpPr>
        <p:spPr>
          <a:xfrm>
            <a:off x="336884" y="4985962"/>
            <a:ext cx="32084" cy="818147"/>
          </a:xfrm>
          <a:custGeom>
            <a:avLst/>
            <a:gdLst/>
            <a:ahLst/>
            <a:cxnLst/>
            <a:rect l="l" t="t" r="r" b="b"/>
            <a:pathLst>
              <a:path w="32084" h="818147">
                <a:moveTo>
                  <a:pt x="32084" y="0"/>
                </a:moveTo>
                <a:lnTo>
                  <a:pt x="32084" y="0"/>
                </a:lnTo>
                <a:lnTo>
                  <a:pt x="32084" y="818147"/>
                </a:lnTo>
                <a:lnTo>
                  <a:pt x="32084" y="818147"/>
                </a:lnTo>
                <a:cubicBezTo>
                  <a:pt x="14365" y="818147"/>
                  <a:pt x="0" y="803783"/>
                  <a:pt x="0" y="786063"/>
                </a:cubicBezTo>
                <a:lnTo>
                  <a:pt x="0" y="32084"/>
                </a:lnTo>
                <a:cubicBezTo>
                  <a:pt x="0" y="14376"/>
                  <a:pt x="14376" y="0"/>
                  <a:pt x="32084" y="0"/>
                </a:cubicBezTo>
                <a:close/>
              </a:path>
            </a:pathLst>
          </a:custGeom>
          <a:solidFill>
            <a:srgbClr val="22C55E"/>
          </a:solidFill>
          <a:ln/>
        </p:spPr>
      </p:sp>
      <p:sp>
        <p:nvSpPr>
          <p:cNvPr id="41" name="Text 39"/>
          <p:cNvSpPr/>
          <p:nvPr/>
        </p:nvSpPr>
        <p:spPr>
          <a:xfrm>
            <a:off x="449179" y="5082214"/>
            <a:ext cx="5550568" cy="192505"/>
          </a:xfrm>
          <a:prstGeom prst="rect">
            <a:avLst/>
          </a:prstGeom>
          <a:noFill/>
          <a:ln/>
        </p:spPr>
        <p:txBody>
          <a:bodyPr wrap="square" lIns="0" tIns="0" rIns="0" bIns="0" rtlCol="0" anchor="ctr"/>
          <a:lstStyle/>
          <a:p>
            <a:pPr>
              <a:lnSpc>
                <a:spcPct val="130000"/>
              </a:lnSpc>
            </a:pPr>
            <a:r>
              <a:rPr lang="en-US" sz="1011" b="1" dirty="0">
                <a:solidFill>
                  <a:srgbClr val="22C55E"/>
                </a:solidFill>
                <a:latin typeface="Sorts Mill Goudy" pitchFamily="34" charset="0"/>
                <a:ea typeface="Sorts Mill Goudy" pitchFamily="34" charset="-122"/>
                <a:cs typeface="Sorts Mill Goudy" pitchFamily="34" charset="-120"/>
              </a:rPr>
              <a:t>Intellectual Honesty</a:t>
            </a:r>
            <a:endParaRPr lang="en-US" sz="1600" dirty="0"/>
          </a:p>
        </p:txBody>
      </p:sp>
      <p:sp>
        <p:nvSpPr>
          <p:cNvPr id="42" name="Text 40"/>
          <p:cNvSpPr/>
          <p:nvPr/>
        </p:nvSpPr>
        <p:spPr>
          <a:xfrm>
            <a:off x="449179" y="5338888"/>
            <a:ext cx="5542547" cy="368968"/>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The critical importance of </a:t>
            </a:r>
            <a:r>
              <a:rPr lang="en-US" sz="884" b="1" dirty="0">
                <a:solidFill>
                  <a:srgbClr val="1F2937"/>
                </a:solidFill>
                <a:latin typeface="Sorts Mill Goudy" pitchFamily="34" charset="0"/>
                <a:ea typeface="Sorts Mill Goudy" pitchFamily="34" charset="-122"/>
                <a:cs typeface="Sorts Mill Goudy" pitchFamily="34" charset="-120"/>
              </a:rPr>
              <a:t>bypassing metrics when underlying models exhibit reproducibility gaps</a:t>
            </a:r>
            <a:r>
              <a:rPr lang="en-US" sz="884" dirty="0">
                <a:solidFill>
                  <a:srgbClr val="1F2937"/>
                </a:solidFill>
                <a:latin typeface="Sorts Mill Goudy" pitchFamily="34" charset="0"/>
                <a:ea typeface="Sorts Mill Goudy" pitchFamily="34" charset="-122"/>
                <a:cs typeface="Sorts Mill Goudy" pitchFamily="34" charset="-120"/>
              </a:rPr>
              <a:t>, prioritizing understanding over publication statistics.</a:t>
            </a:r>
            <a:endParaRPr lang="en-US" sz="1600" dirty="0"/>
          </a:p>
        </p:txBody>
      </p:sp>
      <p:sp>
        <p:nvSpPr>
          <p:cNvPr id="43" name="Shape 41"/>
          <p:cNvSpPr/>
          <p:nvPr/>
        </p:nvSpPr>
        <p:spPr>
          <a:xfrm>
            <a:off x="6176211" y="4985962"/>
            <a:ext cx="5694947" cy="818147"/>
          </a:xfrm>
          <a:custGeom>
            <a:avLst/>
            <a:gdLst/>
            <a:ahLst/>
            <a:cxnLst/>
            <a:rect l="l" t="t" r="r" b="b"/>
            <a:pathLst>
              <a:path w="5694947" h="818147">
                <a:moveTo>
                  <a:pt x="32084" y="0"/>
                </a:moveTo>
                <a:lnTo>
                  <a:pt x="5630780" y="0"/>
                </a:lnTo>
                <a:cubicBezTo>
                  <a:pt x="5666219" y="0"/>
                  <a:pt x="5694947" y="28729"/>
                  <a:pt x="5694947" y="64167"/>
                </a:cubicBezTo>
                <a:lnTo>
                  <a:pt x="5694947" y="753980"/>
                </a:lnTo>
                <a:cubicBezTo>
                  <a:pt x="5694947" y="789419"/>
                  <a:pt x="5666219" y="818147"/>
                  <a:pt x="5630780" y="818147"/>
                </a:cubicBezTo>
                <a:lnTo>
                  <a:pt x="32084" y="818147"/>
                </a:lnTo>
                <a:cubicBezTo>
                  <a:pt x="14365" y="818147"/>
                  <a:pt x="0" y="803783"/>
                  <a:pt x="0" y="786063"/>
                </a:cubicBezTo>
                <a:lnTo>
                  <a:pt x="0" y="32084"/>
                </a:lnTo>
                <a:cubicBezTo>
                  <a:pt x="0" y="14376"/>
                  <a:pt x="14376" y="0"/>
                  <a:pt x="32084" y="0"/>
                </a:cubicBezTo>
                <a:close/>
              </a:path>
            </a:pathLst>
          </a:custGeom>
          <a:solidFill>
            <a:srgbClr val="8B0000">
              <a:alpha val="10196"/>
            </a:srgbClr>
          </a:solidFill>
          <a:ln/>
        </p:spPr>
      </p:sp>
      <p:sp>
        <p:nvSpPr>
          <p:cNvPr id="44" name="Shape 42"/>
          <p:cNvSpPr/>
          <p:nvPr/>
        </p:nvSpPr>
        <p:spPr>
          <a:xfrm>
            <a:off x="6176211" y="4985962"/>
            <a:ext cx="32084" cy="818147"/>
          </a:xfrm>
          <a:custGeom>
            <a:avLst/>
            <a:gdLst/>
            <a:ahLst/>
            <a:cxnLst/>
            <a:rect l="l" t="t" r="r" b="b"/>
            <a:pathLst>
              <a:path w="32084" h="818147">
                <a:moveTo>
                  <a:pt x="32084" y="0"/>
                </a:moveTo>
                <a:lnTo>
                  <a:pt x="32084" y="0"/>
                </a:lnTo>
                <a:lnTo>
                  <a:pt x="32084" y="818147"/>
                </a:lnTo>
                <a:lnTo>
                  <a:pt x="32084" y="818147"/>
                </a:lnTo>
                <a:cubicBezTo>
                  <a:pt x="14365" y="818147"/>
                  <a:pt x="0" y="803783"/>
                  <a:pt x="0" y="786063"/>
                </a:cubicBezTo>
                <a:lnTo>
                  <a:pt x="0" y="32084"/>
                </a:lnTo>
                <a:cubicBezTo>
                  <a:pt x="0" y="14376"/>
                  <a:pt x="14376" y="0"/>
                  <a:pt x="32084" y="0"/>
                </a:cubicBezTo>
                <a:close/>
              </a:path>
            </a:pathLst>
          </a:custGeom>
          <a:solidFill>
            <a:srgbClr val="8B0000"/>
          </a:solidFill>
          <a:ln/>
        </p:spPr>
      </p:sp>
      <p:sp>
        <p:nvSpPr>
          <p:cNvPr id="45" name="Text 43"/>
          <p:cNvSpPr/>
          <p:nvPr/>
        </p:nvSpPr>
        <p:spPr>
          <a:xfrm>
            <a:off x="6288506" y="5082214"/>
            <a:ext cx="5550568" cy="192505"/>
          </a:xfrm>
          <a:prstGeom prst="rect">
            <a:avLst/>
          </a:prstGeom>
          <a:noFill/>
          <a:ln/>
        </p:spPr>
        <p:txBody>
          <a:bodyPr wrap="square" lIns="0" tIns="0" rIns="0" bIns="0" rtlCol="0" anchor="ctr"/>
          <a:lstStyle/>
          <a:p>
            <a:pPr>
              <a:lnSpc>
                <a:spcPct val="130000"/>
              </a:lnSpc>
            </a:pPr>
            <a:r>
              <a:rPr lang="en-US" sz="1011" b="1" dirty="0">
                <a:solidFill>
                  <a:srgbClr val="8B0000"/>
                </a:solidFill>
                <a:latin typeface="Sorts Mill Goudy" pitchFamily="34" charset="0"/>
                <a:ea typeface="Sorts Mill Goudy" pitchFamily="34" charset="-122"/>
                <a:cs typeface="Sorts Mill Goudy" pitchFamily="34" charset="-120"/>
              </a:rPr>
              <a:t>The Provenance Gap</a:t>
            </a:r>
            <a:endParaRPr lang="en-US" sz="1600" dirty="0"/>
          </a:p>
        </p:txBody>
      </p:sp>
      <p:sp>
        <p:nvSpPr>
          <p:cNvPr id="46" name="Text 44"/>
          <p:cNvSpPr/>
          <p:nvPr/>
        </p:nvSpPr>
        <p:spPr>
          <a:xfrm>
            <a:off x="6288506" y="5338888"/>
            <a:ext cx="5542547"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The difference between </a:t>
            </a:r>
            <a:r>
              <a:rPr lang="en-US" sz="884" b="1" dirty="0">
                <a:solidFill>
                  <a:srgbClr val="1F2937"/>
                </a:solidFill>
                <a:latin typeface="Sorts Mill Goudy" pitchFamily="34" charset="0"/>
                <a:ea typeface="Sorts Mill Goudy" pitchFamily="34" charset="-122"/>
                <a:cs typeface="Sorts Mill Goudy" pitchFamily="34" charset="-120"/>
              </a:rPr>
              <a:t>verifying sources</a:t>
            </a:r>
            <a:r>
              <a:rPr lang="en-US" sz="884" dirty="0">
                <a:solidFill>
                  <a:srgbClr val="1F2937"/>
                </a:solidFill>
                <a:latin typeface="Sorts Mill Goudy" pitchFamily="34" charset="0"/>
                <a:ea typeface="Sorts Mill Goudy" pitchFamily="34" charset="-122"/>
                <a:cs typeface="Sorts Mill Goudy" pitchFamily="34" charset="-120"/>
              </a:rPr>
              <a:t> and </a:t>
            </a:r>
            <a:r>
              <a:rPr lang="en-US" sz="884" b="1" dirty="0">
                <a:solidFill>
                  <a:srgbClr val="1F2937"/>
                </a:solidFill>
                <a:latin typeface="Sorts Mill Goudy" pitchFamily="34" charset="0"/>
                <a:ea typeface="Sorts Mill Goudy" pitchFamily="34" charset="-122"/>
                <a:cs typeface="Sorts Mill Goudy" pitchFamily="34" charset="-120"/>
              </a:rPr>
              <a:t>verifying truth</a:t>
            </a:r>
            <a:r>
              <a:rPr lang="en-US" sz="884" dirty="0">
                <a:solidFill>
                  <a:srgbClr val="1F2937"/>
                </a:solidFill>
                <a:latin typeface="Sorts Mill Goudy" pitchFamily="34" charset="0"/>
                <a:ea typeface="Sorts Mill Goudy" pitchFamily="34" charset="-122"/>
                <a:cs typeface="Sorts Mill Goudy" pitchFamily="34" charset="-120"/>
              </a:rPr>
              <a:t>. Models can appear correct while being wrong.</a:t>
            </a:r>
            <a:endParaRPr lang="en-US" sz="1600" dirty="0"/>
          </a:p>
        </p:txBody>
      </p:sp>
      <p:sp>
        <p:nvSpPr>
          <p:cNvPr id="47" name="Shape 45"/>
          <p:cNvSpPr/>
          <p:nvPr/>
        </p:nvSpPr>
        <p:spPr>
          <a:xfrm>
            <a:off x="336884" y="5928435"/>
            <a:ext cx="11534274" cy="609600"/>
          </a:xfrm>
          <a:custGeom>
            <a:avLst/>
            <a:gdLst/>
            <a:ahLst/>
            <a:cxnLst/>
            <a:rect l="l" t="t" r="r" b="b"/>
            <a:pathLst>
              <a:path w="11534274" h="609600">
                <a:moveTo>
                  <a:pt x="32084" y="0"/>
                </a:moveTo>
                <a:lnTo>
                  <a:pt x="11470107" y="0"/>
                </a:lnTo>
                <a:cubicBezTo>
                  <a:pt x="11505545" y="0"/>
                  <a:pt x="11534274" y="28728"/>
                  <a:pt x="11534274" y="64166"/>
                </a:cubicBezTo>
                <a:lnTo>
                  <a:pt x="11534274" y="545434"/>
                </a:lnTo>
                <a:cubicBezTo>
                  <a:pt x="11534274" y="580872"/>
                  <a:pt x="11505545" y="609600"/>
                  <a:pt x="11470107" y="609600"/>
                </a:cubicBezTo>
                <a:lnTo>
                  <a:pt x="32084" y="609600"/>
                </a:lnTo>
                <a:cubicBezTo>
                  <a:pt x="14365" y="609600"/>
                  <a:pt x="0" y="595235"/>
                  <a:pt x="0" y="577516"/>
                </a:cubicBezTo>
                <a:lnTo>
                  <a:pt x="0" y="32084"/>
                </a:lnTo>
                <a:cubicBezTo>
                  <a:pt x="0" y="14376"/>
                  <a:pt x="14376" y="0"/>
                  <a:pt x="32084" y="0"/>
                </a:cubicBezTo>
                <a:close/>
              </a:path>
            </a:pathLst>
          </a:custGeom>
          <a:solidFill>
            <a:srgbClr val="22C55E">
              <a:alpha val="10196"/>
            </a:srgbClr>
          </a:solidFill>
          <a:ln/>
        </p:spPr>
      </p:sp>
      <p:sp>
        <p:nvSpPr>
          <p:cNvPr id="48" name="Shape 46"/>
          <p:cNvSpPr/>
          <p:nvPr/>
        </p:nvSpPr>
        <p:spPr>
          <a:xfrm>
            <a:off x="336884" y="5928435"/>
            <a:ext cx="32084" cy="609600"/>
          </a:xfrm>
          <a:custGeom>
            <a:avLst/>
            <a:gdLst/>
            <a:ahLst/>
            <a:cxnLst/>
            <a:rect l="l" t="t" r="r" b="b"/>
            <a:pathLst>
              <a:path w="32084" h="609600">
                <a:moveTo>
                  <a:pt x="32084" y="0"/>
                </a:moveTo>
                <a:lnTo>
                  <a:pt x="32084" y="0"/>
                </a:lnTo>
                <a:lnTo>
                  <a:pt x="32084" y="609600"/>
                </a:lnTo>
                <a:lnTo>
                  <a:pt x="32084" y="609600"/>
                </a:lnTo>
                <a:cubicBezTo>
                  <a:pt x="14365" y="609600"/>
                  <a:pt x="0" y="595235"/>
                  <a:pt x="0" y="577516"/>
                </a:cubicBezTo>
                <a:lnTo>
                  <a:pt x="0" y="32084"/>
                </a:lnTo>
                <a:cubicBezTo>
                  <a:pt x="0" y="14376"/>
                  <a:pt x="14376" y="0"/>
                  <a:pt x="32084" y="0"/>
                </a:cubicBezTo>
                <a:close/>
              </a:path>
            </a:pathLst>
          </a:custGeom>
          <a:solidFill>
            <a:srgbClr val="22C55E"/>
          </a:solidFill>
          <a:ln/>
        </p:spPr>
      </p:sp>
      <p:sp>
        <p:nvSpPr>
          <p:cNvPr id="49" name="Text 47"/>
          <p:cNvSpPr/>
          <p:nvPr/>
        </p:nvSpPr>
        <p:spPr>
          <a:xfrm>
            <a:off x="449179" y="6024688"/>
            <a:ext cx="11389895" cy="417095"/>
          </a:xfrm>
          <a:prstGeom prst="rect">
            <a:avLst/>
          </a:prstGeom>
          <a:noFill/>
          <a:ln/>
        </p:spPr>
        <p:txBody>
          <a:bodyPr wrap="square" lIns="0" tIns="0" rIns="0" bIns="0" rtlCol="0" anchor="ctr"/>
          <a:lstStyle/>
          <a:p>
            <a:pPr>
              <a:lnSpc>
                <a:spcPct val="140000"/>
              </a:lnSpc>
            </a:pPr>
            <a:r>
              <a:rPr lang="en-US" sz="1011" b="1" dirty="0">
                <a:solidFill>
                  <a:srgbClr val="22C55E"/>
                </a:solidFill>
                <a:latin typeface="Sorts Mill Goudy" pitchFamily="34" charset="0"/>
                <a:ea typeface="Sorts Mill Goudy" pitchFamily="34" charset="-122"/>
                <a:cs typeface="Sorts Mill Goudy" pitchFamily="34" charset="-120"/>
              </a:rPr>
              <a:t>Key Insight:</a:t>
            </a:r>
            <a:r>
              <a:rPr lang="en-US" sz="1011" dirty="0">
                <a:solidFill>
                  <a:srgbClr val="1F2937"/>
                </a:solidFill>
                <a:latin typeface="Sorts Mill Goudy" pitchFamily="34" charset="0"/>
                <a:ea typeface="Sorts Mill Goudy" pitchFamily="34" charset="-122"/>
                <a:cs typeface="Sorts Mill Goudy" pitchFamily="34" charset="-120"/>
              </a:rPr>
              <a:t> Understanding the root cause of underperformance is more valuable than documenting it. These insights provide a grounded understanding of the challenges involved in making AI systems verifiable, transparent, and genuinely reproducible.</a:t>
            </a:r>
            <a:endParaRPr lang="en-US" sz="1600" dirty="0"/>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miro.medium.com/933fe4551554dca2eb9ad259dc91bbc21d655975.jp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5811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15811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7</a:t>
            </a:r>
            <a:endParaRPr lang="en-US" sz="1600" dirty="0"/>
          </a:p>
        </p:txBody>
      </p:sp>
      <p:sp>
        <p:nvSpPr>
          <p:cNvPr id="6" name="Text 3"/>
          <p:cNvSpPr/>
          <p:nvPr/>
        </p:nvSpPr>
        <p:spPr>
          <a:xfrm>
            <a:off x="381000" y="20764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Future Work &amp; Conclusion</a:t>
            </a:r>
            <a:endParaRPr lang="en-US" sz="1600" dirty="0"/>
          </a:p>
        </p:txBody>
      </p:sp>
      <p:sp>
        <p:nvSpPr>
          <p:cNvPr id="7" name="Shape 4"/>
          <p:cNvSpPr/>
          <p:nvPr/>
        </p:nvSpPr>
        <p:spPr>
          <a:xfrm>
            <a:off x="381000" y="28003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067050"/>
            <a:ext cx="7429500" cy="3048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Closing the 17.5% gap and final reflections</a:t>
            </a:r>
            <a:endParaRPr lang="en-US" sz="1600" dirty="0"/>
          </a:p>
        </p:txBody>
      </p:sp>
      <p:sp>
        <p:nvSpPr>
          <p:cNvPr id="9" name="Shape 6"/>
          <p:cNvSpPr/>
          <p:nvPr/>
        </p:nvSpPr>
        <p:spPr>
          <a:xfrm>
            <a:off x="400050"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8B0000"/>
          </a:solidFill>
          <a:ln/>
        </p:spPr>
      </p:sp>
      <p:sp>
        <p:nvSpPr>
          <p:cNvPr id="11" name="Text 8"/>
          <p:cNvSpPr/>
          <p:nvPr/>
        </p:nvSpPr>
        <p:spPr>
          <a:xfrm>
            <a:off x="647700" y="4133850"/>
            <a:ext cx="3333750" cy="381000"/>
          </a:xfrm>
          <a:prstGeom prst="rect">
            <a:avLst/>
          </a:prstGeom>
          <a:noFill/>
          <a:ln/>
        </p:spPr>
        <p:txBody>
          <a:bodyPr wrap="square" lIns="0" tIns="0" rIns="0" bIns="0" rtlCol="0" anchor="ctr"/>
          <a:lstStyle/>
          <a:p>
            <a:pPr>
              <a:lnSpc>
                <a:spcPct val="90000"/>
              </a:lnSpc>
            </a:pPr>
            <a:r>
              <a:rPr lang="en-US" sz="2700" b="1" dirty="0">
                <a:solidFill>
                  <a:srgbClr val="8B0000"/>
                </a:solidFill>
                <a:latin typeface="Sorts Mill Goudy" pitchFamily="34" charset="0"/>
                <a:ea typeface="Sorts Mill Goudy" pitchFamily="34" charset="-122"/>
                <a:cs typeface="Sorts Mill Goudy" pitchFamily="34" charset="-120"/>
              </a:rPr>
              <a:t>-37.5%</a:t>
            </a:r>
            <a:endParaRPr lang="en-US" sz="1600" dirty="0"/>
          </a:p>
        </p:txBody>
      </p:sp>
      <p:sp>
        <p:nvSpPr>
          <p:cNvPr id="12" name="Text 9"/>
          <p:cNvSpPr/>
          <p:nvPr/>
        </p:nvSpPr>
        <p:spPr>
          <a:xfrm>
            <a:off x="647700"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Performance Gap</a:t>
            </a:r>
            <a:endParaRPr lang="en-US" sz="1600" dirty="0"/>
          </a:p>
        </p:txBody>
      </p:sp>
      <p:sp>
        <p:nvSpPr>
          <p:cNvPr id="13" name="Text 10"/>
          <p:cNvSpPr/>
          <p:nvPr/>
        </p:nvSpPr>
        <p:spPr>
          <a:xfrm>
            <a:off x="647700"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To close</a:t>
            </a:r>
            <a:endParaRPr lang="en-US" sz="1600" dirty="0"/>
          </a:p>
        </p:txBody>
      </p:sp>
      <p:sp>
        <p:nvSpPr>
          <p:cNvPr id="14" name="Shape 11"/>
          <p:cNvSpPr/>
          <p:nvPr/>
        </p:nvSpPr>
        <p:spPr>
          <a:xfrm>
            <a:off x="4286250"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22C55E"/>
          </a:solidFill>
          <a:ln/>
        </p:spPr>
      </p:sp>
      <p:sp>
        <p:nvSpPr>
          <p:cNvPr id="16" name="Text 13"/>
          <p:cNvSpPr/>
          <p:nvPr/>
        </p:nvSpPr>
        <p:spPr>
          <a:xfrm>
            <a:off x="4533900" y="4133850"/>
            <a:ext cx="3333750" cy="381000"/>
          </a:xfrm>
          <a:prstGeom prst="rect">
            <a:avLst/>
          </a:prstGeom>
          <a:noFill/>
          <a:ln/>
        </p:spPr>
        <p:txBody>
          <a:bodyPr wrap="square" lIns="0" tIns="0" rIns="0" bIns="0" rtlCol="0" anchor="ctr"/>
          <a:lstStyle/>
          <a:p>
            <a:pPr>
              <a:lnSpc>
                <a:spcPct val="90000"/>
              </a:lnSpc>
            </a:pPr>
            <a:r>
              <a:rPr lang="en-US" sz="2700"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17" name="Text 14"/>
          <p:cNvSpPr/>
          <p:nvPr/>
        </p:nvSpPr>
        <p:spPr>
          <a:xfrm>
            <a:off x="4533900"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Current Success</a:t>
            </a:r>
            <a:endParaRPr lang="en-US" sz="1600" dirty="0"/>
          </a:p>
        </p:txBody>
      </p:sp>
      <p:sp>
        <p:nvSpPr>
          <p:cNvPr id="18" name="Text 15"/>
          <p:cNvSpPr/>
          <p:nvPr/>
        </p:nvSpPr>
        <p:spPr>
          <a:xfrm>
            <a:off x="4533900"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Processing rate</a:t>
            </a:r>
            <a:endParaRPr lang="en-US" sz="1600" dirty="0"/>
          </a:p>
        </p:txBody>
      </p:sp>
      <p:sp>
        <p:nvSpPr>
          <p:cNvPr id="19" name="Shape 16"/>
          <p:cNvSpPr/>
          <p:nvPr/>
        </p:nvSpPr>
        <p:spPr>
          <a:xfrm>
            <a:off x="8172451"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3B82F6"/>
          </a:solidFill>
          <a:ln/>
        </p:spPr>
      </p:sp>
      <p:sp>
        <p:nvSpPr>
          <p:cNvPr id="21" name="Text 18"/>
          <p:cNvSpPr/>
          <p:nvPr/>
        </p:nvSpPr>
        <p:spPr>
          <a:xfrm>
            <a:off x="8420101" y="4133850"/>
            <a:ext cx="3333750" cy="381000"/>
          </a:xfrm>
          <a:prstGeom prst="rect">
            <a:avLst/>
          </a:prstGeom>
          <a:noFill/>
          <a:ln/>
        </p:spPr>
        <p:txBody>
          <a:bodyPr wrap="square" lIns="0" tIns="0" rIns="0" bIns="0" rtlCol="0" anchor="ctr"/>
          <a:lstStyle/>
          <a:p>
            <a:pPr>
              <a:lnSpc>
                <a:spcPct val="90000"/>
              </a:lnSpc>
            </a:pPr>
            <a:r>
              <a:rPr lang="en-US" sz="2700" b="1" dirty="0">
                <a:solidFill>
                  <a:srgbClr val="3B82F6"/>
                </a:solidFill>
                <a:latin typeface="Sorts Mill Goudy" pitchFamily="34" charset="0"/>
                <a:ea typeface="Sorts Mill Goudy" pitchFamily="34" charset="-122"/>
                <a:cs typeface="Sorts Mill Goudy" pitchFamily="34" charset="-120"/>
              </a:rPr>
              <a:t>≥87.5%</a:t>
            </a:r>
            <a:endParaRPr lang="en-US" sz="1600" dirty="0"/>
          </a:p>
        </p:txBody>
      </p:sp>
      <p:sp>
        <p:nvSpPr>
          <p:cNvPr id="22" name="Text 19"/>
          <p:cNvSpPr/>
          <p:nvPr/>
        </p:nvSpPr>
        <p:spPr>
          <a:xfrm>
            <a:off x="8420101"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Target</a:t>
            </a:r>
            <a:endParaRPr lang="en-US" sz="1600" dirty="0"/>
          </a:p>
        </p:txBody>
      </p:sp>
      <p:sp>
        <p:nvSpPr>
          <p:cNvPr id="23" name="Text 20"/>
          <p:cNvSpPr/>
          <p:nvPr/>
        </p:nvSpPr>
        <p:spPr>
          <a:xfrm>
            <a:off x="8420101"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Match or exceed API</a:t>
            </a:r>
            <a:endParaRPr lang="en-US" sz="1600" dirty="0"/>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0797" y="340797"/>
            <a:ext cx="11570046" cy="170398"/>
          </a:xfrm>
          <a:prstGeom prst="rect">
            <a:avLst/>
          </a:prstGeom>
          <a:noFill/>
          <a:ln/>
        </p:spPr>
        <p:txBody>
          <a:bodyPr wrap="square" lIns="0" tIns="0" rIns="0" bIns="0" rtlCol="0" anchor="ctr"/>
          <a:lstStyle/>
          <a:p>
            <a:pPr>
              <a:lnSpc>
                <a:spcPct val="120000"/>
              </a:lnSpc>
            </a:pPr>
            <a:r>
              <a:rPr lang="en-US" sz="939" b="1" kern="0" spc="47" dirty="0">
                <a:solidFill>
                  <a:srgbClr val="8B0000"/>
                </a:solidFill>
                <a:latin typeface="Sorts Mill Goudy" pitchFamily="34" charset="0"/>
                <a:ea typeface="Sorts Mill Goudy" pitchFamily="34" charset="-122"/>
                <a:cs typeface="Sorts Mill Goudy" pitchFamily="34" charset="-120"/>
              </a:rPr>
              <a:t>7.1 FUTURE WORK</a:t>
            </a:r>
            <a:endParaRPr lang="en-US" sz="1600" dirty="0"/>
          </a:p>
        </p:txBody>
      </p:sp>
      <p:sp>
        <p:nvSpPr>
          <p:cNvPr id="3" name="Text 1"/>
          <p:cNvSpPr/>
          <p:nvPr/>
        </p:nvSpPr>
        <p:spPr>
          <a:xfrm>
            <a:off x="340797" y="579354"/>
            <a:ext cx="11663765" cy="340797"/>
          </a:xfrm>
          <a:prstGeom prst="rect">
            <a:avLst/>
          </a:prstGeom>
          <a:noFill/>
          <a:ln/>
        </p:spPr>
        <p:txBody>
          <a:bodyPr wrap="square" lIns="0" tIns="0" rIns="0" bIns="0" rtlCol="0" anchor="ctr"/>
          <a:lstStyle/>
          <a:p>
            <a:pPr>
              <a:lnSpc>
                <a:spcPct val="90000"/>
              </a:lnSpc>
            </a:pPr>
            <a:r>
              <a:rPr lang="en-US" sz="2415" b="1" dirty="0">
                <a:solidFill>
                  <a:srgbClr val="1F2937"/>
                </a:solidFill>
                <a:latin typeface="Sorts Mill Goudy" pitchFamily="34" charset="0"/>
                <a:ea typeface="Sorts Mill Goudy" pitchFamily="34" charset="-122"/>
                <a:cs typeface="Sorts Mill Goudy" pitchFamily="34" charset="-120"/>
              </a:rPr>
              <a:t>Closing the 37.5% Performance Gap</a:t>
            </a:r>
            <a:endParaRPr lang="en-US" sz="1600" dirty="0"/>
          </a:p>
        </p:txBody>
      </p:sp>
      <p:sp>
        <p:nvSpPr>
          <p:cNvPr id="4" name="Shape 2"/>
          <p:cNvSpPr/>
          <p:nvPr/>
        </p:nvSpPr>
        <p:spPr>
          <a:xfrm>
            <a:off x="340797" y="1022390"/>
            <a:ext cx="817912" cy="34080"/>
          </a:xfrm>
          <a:custGeom>
            <a:avLst/>
            <a:gdLst/>
            <a:ahLst/>
            <a:cxnLst/>
            <a:rect l="l" t="t" r="r" b="b"/>
            <a:pathLst>
              <a:path w="817912" h="34080">
                <a:moveTo>
                  <a:pt x="0" y="0"/>
                </a:moveTo>
                <a:lnTo>
                  <a:pt x="817912" y="0"/>
                </a:lnTo>
                <a:lnTo>
                  <a:pt x="817912" y="34080"/>
                </a:lnTo>
                <a:lnTo>
                  <a:pt x="0" y="34080"/>
                </a:lnTo>
                <a:lnTo>
                  <a:pt x="0" y="0"/>
                </a:lnTo>
                <a:close/>
              </a:path>
            </a:pathLst>
          </a:custGeom>
          <a:solidFill>
            <a:srgbClr val="8B0000"/>
          </a:solidFill>
          <a:ln/>
        </p:spPr>
      </p:sp>
      <p:sp>
        <p:nvSpPr>
          <p:cNvPr id="5" name="Shape 3"/>
          <p:cNvSpPr/>
          <p:nvPr/>
        </p:nvSpPr>
        <p:spPr>
          <a:xfrm>
            <a:off x="348099" y="1200091"/>
            <a:ext cx="11499453" cy="849557"/>
          </a:xfrm>
          <a:custGeom>
            <a:avLst/>
            <a:gdLst/>
            <a:ahLst/>
            <a:cxnLst/>
            <a:rect l="l" t="t" r="r" b="b"/>
            <a:pathLst>
              <a:path w="11499453" h="849557">
                <a:moveTo>
                  <a:pt x="68160" y="0"/>
                </a:moveTo>
                <a:lnTo>
                  <a:pt x="11431293" y="0"/>
                </a:lnTo>
                <a:cubicBezTo>
                  <a:pt x="11468936" y="0"/>
                  <a:pt x="11499453" y="30516"/>
                  <a:pt x="11499453" y="68160"/>
                </a:cubicBezTo>
                <a:lnTo>
                  <a:pt x="11499453" y="781397"/>
                </a:lnTo>
                <a:cubicBezTo>
                  <a:pt x="11499453" y="819041"/>
                  <a:pt x="11468936" y="849557"/>
                  <a:pt x="11431293" y="849557"/>
                </a:cubicBezTo>
                <a:lnTo>
                  <a:pt x="68160" y="849557"/>
                </a:lnTo>
                <a:cubicBezTo>
                  <a:pt x="30516" y="849557"/>
                  <a:pt x="0" y="819041"/>
                  <a:pt x="0" y="781397"/>
                </a:cubicBezTo>
                <a:lnTo>
                  <a:pt x="0" y="68160"/>
                </a:lnTo>
                <a:cubicBezTo>
                  <a:pt x="0" y="30541"/>
                  <a:pt x="30541" y="0"/>
                  <a:pt x="68160" y="0"/>
                </a:cubicBezTo>
                <a:close/>
              </a:path>
            </a:pathLst>
          </a:custGeom>
          <a:solidFill>
            <a:srgbClr val="8B0000">
              <a:alpha val="10196"/>
            </a:srgbClr>
          </a:solidFill>
          <a:ln w="21771">
            <a:solidFill>
              <a:srgbClr val="8B0000"/>
            </a:solidFill>
            <a:prstDash val="solid"/>
          </a:ln>
        </p:spPr>
      </p:sp>
      <p:sp>
        <p:nvSpPr>
          <p:cNvPr id="6" name="Text 4"/>
          <p:cNvSpPr/>
          <p:nvPr/>
        </p:nvSpPr>
        <p:spPr>
          <a:xfrm>
            <a:off x="491721" y="1343717"/>
            <a:ext cx="11297409" cy="238558"/>
          </a:xfrm>
          <a:prstGeom prst="rect">
            <a:avLst/>
          </a:prstGeom>
          <a:noFill/>
          <a:ln/>
        </p:spPr>
        <p:txBody>
          <a:bodyPr wrap="square" lIns="0" tIns="0" rIns="0" bIns="0" rtlCol="0" anchor="ctr"/>
          <a:lstStyle/>
          <a:p>
            <a:pPr>
              <a:lnSpc>
                <a:spcPct val="120000"/>
              </a:lnSpc>
            </a:pPr>
            <a:r>
              <a:rPr lang="en-US" sz="1342" b="1" dirty="0">
                <a:solidFill>
                  <a:srgbClr val="8B0000"/>
                </a:solidFill>
                <a:latin typeface="Sorts Mill Goudy" pitchFamily="34" charset="0"/>
                <a:ea typeface="Sorts Mill Goudy" pitchFamily="34" charset="-122"/>
                <a:cs typeface="Sorts Mill Goudy" pitchFamily="34" charset="-120"/>
              </a:rPr>
              <a:t>The Challenge</a:t>
            </a:r>
            <a:endParaRPr lang="en-US" sz="1600" dirty="0"/>
          </a:p>
        </p:txBody>
      </p:sp>
      <p:sp>
        <p:nvSpPr>
          <p:cNvPr id="7" name="Text 5"/>
          <p:cNvSpPr/>
          <p:nvPr/>
        </p:nvSpPr>
        <p:spPr>
          <a:xfrm>
            <a:off x="491721" y="1684514"/>
            <a:ext cx="11280369" cy="221518"/>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Current local pipeline achieves </a:t>
            </a:r>
            <a:r>
              <a:rPr lang="en-US" sz="1073" b="1" dirty="0">
                <a:solidFill>
                  <a:srgbClr val="1F2937"/>
                </a:solidFill>
                <a:latin typeface="Sorts Mill Goudy" pitchFamily="34" charset="0"/>
                <a:ea typeface="Sorts Mill Goudy" pitchFamily="34" charset="-122"/>
                <a:cs typeface="Sorts Mill Goudy" pitchFamily="34" charset="-120"/>
              </a:rPr>
              <a:t>~50% accuracy</a:t>
            </a:r>
            <a:r>
              <a:rPr lang="en-US" sz="1073" dirty="0">
                <a:solidFill>
                  <a:srgbClr val="1F2937"/>
                </a:solidFill>
                <a:latin typeface="Sorts Mill Goudy" pitchFamily="34" charset="0"/>
                <a:ea typeface="Sorts Mill Goudy" pitchFamily="34" charset="-122"/>
                <a:cs typeface="Sorts Mill Goudy" pitchFamily="34" charset="-120"/>
              </a:rPr>
              <a:t> vs original API's </a:t>
            </a:r>
            <a:r>
              <a:rPr lang="en-US" sz="1073" b="1" dirty="0">
                <a:solidFill>
                  <a:srgbClr val="1F2937"/>
                </a:solidFill>
                <a:latin typeface="Sorts Mill Goudy" pitchFamily="34" charset="0"/>
                <a:ea typeface="Sorts Mill Goudy" pitchFamily="34" charset="-122"/>
                <a:cs typeface="Sorts Mill Goudy" pitchFamily="34" charset="-120"/>
              </a:rPr>
              <a:t>87.5%</a:t>
            </a:r>
            <a:r>
              <a:rPr lang="en-US" sz="1073" dirty="0">
                <a:solidFill>
                  <a:srgbClr val="1F2937"/>
                </a:solidFill>
                <a:latin typeface="Sorts Mill Goudy" pitchFamily="34" charset="0"/>
                <a:ea typeface="Sorts Mill Goudy" pitchFamily="34" charset="-122"/>
                <a:cs typeface="Sorts Mill Goudy" pitchFamily="34" charset="-120"/>
              </a:rPr>
              <a:t> , a </a:t>
            </a:r>
            <a:r>
              <a:rPr lang="en-US" sz="1073" b="1" dirty="0">
                <a:solidFill>
                  <a:srgbClr val="1F2937"/>
                </a:solidFill>
                <a:latin typeface="Sorts Mill Goudy" pitchFamily="34" charset="0"/>
                <a:ea typeface="Sorts Mill Goudy" pitchFamily="34" charset="-122"/>
                <a:cs typeface="Sorts Mill Goudy" pitchFamily="34" charset="-120"/>
              </a:rPr>
              <a:t>37.5% performance gap</a:t>
            </a:r>
            <a:r>
              <a:rPr lang="en-US" sz="1073" dirty="0">
                <a:solidFill>
                  <a:srgbClr val="1F2937"/>
                </a:solidFill>
                <a:latin typeface="Sorts Mill Goudy" pitchFamily="34" charset="0"/>
                <a:ea typeface="Sorts Mill Goudy" pitchFamily="34" charset="-122"/>
                <a:cs typeface="Sorts Mill Goudy" pitchFamily="34" charset="-120"/>
              </a:rPr>
              <a:t> due to lack of private fine-tuned weights.</a:t>
            </a:r>
            <a:endParaRPr lang="en-US" sz="1600" dirty="0"/>
          </a:p>
        </p:txBody>
      </p:sp>
      <p:sp>
        <p:nvSpPr>
          <p:cNvPr id="8" name="Shape 6"/>
          <p:cNvSpPr/>
          <p:nvPr/>
        </p:nvSpPr>
        <p:spPr>
          <a:xfrm>
            <a:off x="340797" y="2210319"/>
            <a:ext cx="5674264" cy="2360017"/>
          </a:xfrm>
          <a:custGeom>
            <a:avLst/>
            <a:gdLst/>
            <a:ahLst/>
            <a:cxnLst/>
            <a:rect l="l" t="t" r="r" b="b"/>
            <a:pathLst>
              <a:path w="5674264" h="2360017">
                <a:moveTo>
                  <a:pt x="34080" y="0"/>
                </a:moveTo>
                <a:lnTo>
                  <a:pt x="5640184" y="0"/>
                </a:lnTo>
                <a:cubicBezTo>
                  <a:pt x="5659006" y="0"/>
                  <a:pt x="5674264" y="15258"/>
                  <a:pt x="5674264" y="34080"/>
                </a:cubicBezTo>
                <a:lnTo>
                  <a:pt x="5674264" y="2291859"/>
                </a:lnTo>
                <a:cubicBezTo>
                  <a:pt x="5674264" y="2329502"/>
                  <a:pt x="5643749" y="2360017"/>
                  <a:pt x="5606107" y="2360017"/>
                </a:cubicBezTo>
                <a:lnTo>
                  <a:pt x="68157" y="2360017"/>
                </a:lnTo>
                <a:cubicBezTo>
                  <a:pt x="30515" y="2360017"/>
                  <a:pt x="0" y="2329502"/>
                  <a:pt x="0" y="2291859"/>
                </a:cubicBezTo>
                <a:lnTo>
                  <a:pt x="0" y="34080"/>
                </a:lnTo>
                <a:cubicBezTo>
                  <a:pt x="0" y="15271"/>
                  <a:pt x="15271" y="0"/>
                  <a:pt x="34080" y="0"/>
                </a:cubicBezTo>
                <a:close/>
              </a:path>
            </a:pathLst>
          </a:custGeom>
          <a:solidFill>
            <a:srgbClr val="FFFFFF"/>
          </a:solidFill>
          <a:ln/>
          <a:effectLst>
            <a:outerShdw blurRad="127799" dist="85199" dir="5400000" algn="bl" rotWithShape="0">
              <a:srgbClr val="000000">
                <a:alpha val="10196"/>
              </a:srgbClr>
            </a:outerShdw>
          </a:effectLst>
        </p:spPr>
      </p:sp>
      <p:sp>
        <p:nvSpPr>
          <p:cNvPr id="9" name="Shape 7"/>
          <p:cNvSpPr/>
          <p:nvPr/>
        </p:nvSpPr>
        <p:spPr>
          <a:xfrm>
            <a:off x="340797" y="2210319"/>
            <a:ext cx="5674264" cy="34080"/>
          </a:xfrm>
          <a:custGeom>
            <a:avLst/>
            <a:gdLst/>
            <a:ahLst/>
            <a:cxnLst/>
            <a:rect l="l" t="t" r="r" b="b"/>
            <a:pathLst>
              <a:path w="5674264" h="34080">
                <a:moveTo>
                  <a:pt x="34080" y="0"/>
                </a:moveTo>
                <a:lnTo>
                  <a:pt x="5640184" y="0"/>
                </a:lnTo>
                <a:cubicBezTo>
                  <a:pt x="5659006" y="0"/>
                  <a:pt x="5674264" y="15258"/>
                  <a:pt x="5674264" y="34080"/>
                </a:cubicBezTo>
                <a:lnTo>
                  <a:pt x="5674264" y="34080"/>
                </a:lnTo>
                <a:lnTo>
                  <a:pt x="0" y="34080"/>
                </a:lnTo>
                <a:lnTo>
                  <a:pt x="0" y="34080"/>
                </a:lnTo>
                <a:cubicBezTo>
                  <a:pt x="0" y="15271"/>
                  <a:pt x="15271" y="0"/>
                  <a:pt x="34080" y="0"/>
                </a:cubicBezTo>
                <a:close/>
              </a:path>
            </a:pathLst>
          </a:custGeom>
          <a:solidFill>
            <a:srgbClr val="3B82F6"/>
          </a:solidFill>
          <a:ln/>
        </p:spPr>
      </p:sp>
      <p:sp>
        <p:nvSpPr>
          <p:cNvPr id="10" name="Shape 8"/>
          <p:cNvSpPr/>
          <p:nvPr/>
        </p:nvSpPr>
        <p:spPr>
          <a:xfrm>
            <a:off x="477115" y="2363678"/>
            <a:ext cx="408956" cy="408956"/>
          </a:xfrm>
          <a:custGeom>
            <a:avLst/>
            <a:gdLst/>
            <a:ahLst/>
            <a:cxnLst/>
            <a:rect l="l" t="t" r="r" b="b"/>
            <a:pathLst>
              <a:path w="408956" h="408956">
                <a:moveTo>
                  <a:pt x="204478" y="0"/>
                </a:moveTo>
                <a:lnTo>
                  <a:pt x="204478" y="0"/>
                </a:lnTo>
                <a:cubicBezTo>
                  <a:pt x="317332" y="0"/>
                  <a:pt x="408956" y="91624"/>
                  <a:pt x="408956" y="204478"/>
                </a:cubicBezTo>
                <a:lnTo>
                  <a:pt x="408956" y="204478"/>
                </a:lnTo>
                <a:cubicBezTo>
                  <a:pt x="408956" y="317332"/>
                  <a:pt x="317332" y="408956"/>
                  <a:pt x="204478" y="408956"/>
                </a:cubicBezTo>
                <a:lnTo>
                  <a:pt x="204478" y="408956"/>
                </a:lnTo>
                <a:cubicBezTo>
                  <a:pt x="91624" y="408956"/>
                  <a:pt x="0" y="317332"/>
                  <a:pt x="0" y="204478"/>
                </a:cubicBezTo>
                <a:lnTo>
                  <a:pt x="0" y="204478"/>
                </a:lnTo>
                <a:cubicBezTo>
                  <a:pt x="0" y="91624"/>
                  <a:pt x="91624" y="0"/>
                  <a:pt x="204478" y="0"/>
                </a:cubicBezTo>
                <a:close/>
              </a:path>
            </a:pathLst>
          </a:custGeom>
          <a:solidFill>
            <a:srgbClr val="3B82F6"/>
          </a:solidFill>
          <a:ln/>
        </p:spPr>
      </p:sp>
      <p:sp>
        <p:nvSpPr>
          <p:cNvPr id="11" name="Text 9"/>
          <p:cNvSpPr/>
          <p:nvPr/>
        </p:nvSpPr>
        <p:spPr>
          <a:xfrm>
            <a:off x="434516" y="2363678"/>
            <a:ext cx="494155" cy="408956"/>
          </a:xfrm>
          <a:prstGeom prst="rect">
            <a:avLst/>
          </a:prstGeom>
          <a:noFill/>
          <a:ln/>
        </p:spPr>
        <p:txBody>
          <a:bodyPr wrap="square" lIns="0" tIns="0" rIns="0" bIns="0" rtlCol="0" anchor="ctr"/>
          <a:lstStyle/>
          <a:p>
            <a:pPr algn="ctr">
              <a:lnSpc>
                <a:spcPct val="120000"/>
              </a:lnSpc>
            </a:pPr>
            <a:r>
              <a:rPr lang="en-US" sz="1342"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2" name="Text 10"/>
          <p:cNvSpPr/>
          <p:nvPr/>
        </p:nvSpPr>
        <p:spPr>
          <a:xfrm>
            <a:off x="988310" y="2448877"/>
            <a:ext cx="1312067" cy="238558"/>
          </a:xfrm>
          <a:prstGeom prst="rect">
            <a:avLst/>
          </a:prstGeom>
          <a:noFill/>
          <a:ln/>
        </p:spPr>
        <p:txBody>
          <a:bodyPr wrap="square" lIns="0" tIns="0" rIns="0" bIns="0" rtlCol="0" anchor="ctr"/>
          <a:lstStyle/>
          <a:p>
            <a:pPr>
              <a:lnSpc>
                <a:spcPct val="120000"/>
              </a:lnSpc>
            </a:pPr>
            <a:r>
              <a:rPr lang="en-US" sz="1342" b="1" dirty="0">
                <a:solidFill>
                  <a:srgbClr val="1F2937"/>
                </a:solidFill>
                <a:latin typeface="Sorts Mill Goudy" pitchFamily="34" charset="0"/>
                <a:ea typeface="Sorts Mill Goudy" pitchFamily="34" charset="-122"/>
                <a:cs typeface="Sorts Mill Goudy" pitchFamily="34" charset="-120"/>
              </a:rPr>
              <a:t>Hybrid Retrieval</a:t>
            </a:r>
            <a:endParaRPr lang="en-US" sz="1600" dirty="0"/>
          </a:p>
        </p:txBody>
      </p:sp>
      <p:sp>
        <p:nvSpPr>
          <p:cNvPr id="13" name="Text 11"/>
          <p:cNvSpPr/>
          <p:nvPr/>
        </p:nvSpPr>
        <p:spPr>
          <a:xfrm>
            <a:off x="477115" y="2874873"/>
            <a:ext cx="5469786" cy="443036"/>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Combining </a:t>
            </a:r>
            <a:r>
              <a:rPr lang="en-US" sz="1073" b="1" dirty="0">
                <a:solidFill>
                  <a:srgbClr val="1F2937"/>
                </a:solidFill>
                <a:latin typeface="Sorts Mill Goudy" pitchFamily="34" charset="0"/>
                <a:ea typeface="Sorts Mill Goudy" pitchFamily="34" charset="-122"/>
                <a:cs typeface="Sorts Mill Goudy" pitchFamily="34" charset="-120"/>
              </a:rPr>
              <a:t>lexical precision of keyword matching</a:t>
            </a:r>
            <a:r>
              <a:rPr lang="en-US" sz="1073" dirty="0">
                <a:solidFill>
                  <a:srgbClr val="1F2937"/>
                </a:solidFill>
                <a:latin typeface="Sorts Mill Goudy" pitchFamily="34" charset="0"/>
                <a:ea typeface="Sorts Mill Goudy" pitchFamily="34" charset="-122"/>
                <a:cs typeface="Sorts Mill Goudy" pitchFamily="34" charset="-120"/>
              </a:rPr>
              <a:t> with </a:t>
            </a:r>
            <a:r>
              <a:rPr lang="en-US" sz="1073" b="1" dirty="0">
                <a:solidFill>
                  <a:srgbClr val="1F2937"/>
                </a:solidFill>
                <a:latin typeface="Sorts Mill Goudy" pitchFamily="34" charset="0"/>
                <a:ea typeface="Sorts Mill Goudy" pitchFamily="34" charset="-122"/>
                <a:cs typeface="Sorts Mill Goudy" pitchFamily="34" charset="-120"/>
              </a:rPr>
              <a:t>semantic understanding of dense retrieval</a:t>
            </a:r>
            <a:r>
              <a:rPr lang="en-US" sz="1073"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14" name="Shape 12"/>
          <p:cNvSpPr/>
          <p:nvPr/>
        </p:nvSpPr>
        <p:spPr>
          <a:xfrm>
            <a:off x="477115" y="3420147"/>
            <a:ext cx="5401627" cy="647514"/>
          </a:xfrm>
          <a:custGeom>
            <a:avLst/>
            <a:gdLst/>
            <a:ahLst/>
            <a:cxnLst/>
            <a:rect l="l" t="t" r="r" b="b"/>
            <a:pathLst>
              <a:path w="5401627" h="647514">
                <a:moveTo>
                  <a:pt x="34079" y="0"/>
                </a:moveTo>
                <a:lnTo>
                  <a:pt x="5367548" y="0"/>
                </a:lnTo>
                <a:cubicBezTo>
                  <a:pt x="5386369" y="0"/>
                  <a:pt x="5401627" y="15258"/>
                  <a:pt x="5401627" y="34079"/>
                </a:cubicBezTo>
                <a:lnTo>
                  <a:pt x="5401627" y="613435"/>
                </a:lnTo>
                <a:cubicBezTo>
                  <a:pt x="5401627" y="632256"/>
                  <a:pt x="5386369" y="647514"/>
                  <a:pt x="5367548" y="647514"/>
                </a:cubicBezTo>
                <a:lnTo>
                  <a:pt x="34079" y="647514"/>
                </a:lnTo>
                <a:cubicBezTo>
                  <a:pt x="15258" y="647514"/>
                  <a:pt x="0" y="632256"/>
                  <a:pt x="0" y="613435"/>
                </a:cubicBezTo>
                <a:lnTo>
                  <a:pt x="0" y="34079"/>
                </a:lnTo>
                <a:cubicBezTo>
                  <a:pt x="0" y="15270"/>
                  <a:pt x="15270" y="0"/>
                  <a:pt x="34079" y="0"/>
                </a:cubicBezTo>
                <a:close/>
              </a:path>
            </a:pathLst>
          </a:custGeom>
          <a:solidFill>
            <a:srgbClr val="3B82F6">
              <a:alpha val="5098"/>
            </a:srgbClr>
          </a:solidFill>
          <a:ln/>
        </p:spPr>
      </p:sp>
      <p:sp>
        <p:nvSpPr>
          <p:cNvPr id="15" name="Text 13"/>
          <p:cNvSpPr/>
          <p:nvPr/>
        </p:nvSpPr>
        <p:spPr>
          <a:xfrm>
            <a:off x="545275" y="3488307"/>
            <a:ext cx="5324948" cy="170398"/>
          </a:xfrm>
          <a:prstGeom prst="rect">
            <a:avLst/>
          </a:prstGeom>
          <a:noFill/>
          <a:ln/>
        </p:spPr>
        <p:txBody>
          <a:bodyPr wrap="square" lIns="0" tIns="0" rIns="0" bIns="0" rtlCol="0" anchor="ctr"/>
          <a:lstStyle/>
          <a:p>
            <a:pPr>
              <a:lnSpc>
                <a:spcPct val="120000"/>
              </a:lnSpc>
            </a:pPr>
            <a:r>
              <a:rPr lang="en-US" sz="939" b="1" dirty="0">
                <a:solidFill>
                  <a:srgbClr val="3B82F6"/>
                </a:solidFill>
                <a:latin typeface="Sorts Mill Goudy" pitchFamily="34" charset="0"/>
                <a:ea typeface="Sorts Mill Goudy" pitchFamily="34" charset="-122"/>
                <a:cs typeface="Sorts Mill Goudy" pitchFamily="34" charset="-120"/>
              </a:rPr>
              <a:t>Requirements</a:t>
            </a:r>
            <a:endParaRPr lang="en-US" sz="1600" dirty="0"/>
          </a:p>
        </p:txBody>
      </p:sp>
      <p:sp>
        <p:nvSpPr>
          <p:cNvPr id="16" name="Text 14"/>
          <p:cNvSpPr/>
          <p:nvPr/>
        </p:nvSpPr>
        <p:spPr>
          <a:xfrm>
            <a:off x="545275" y="3692785"/>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Keyword matching for exact dates/names</a:t>
            </a:r>
            <a:endParaRPr lang="en-US" sz="1600" dirty="0"/>
          </a:p>
        </p:txBody>
      </p:sp>
      <p:sp>
        <p:nvSpPr>
          <p:cNvPr id="17" name="Text 15"/>
          <p:cNvSpPr/>
          <p:nvPr/>
        </p:nvSpPr>
        <p:spPr>
          <a:xfrm>
            <a:off x="545275" y="3863183"/>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Dense retrieval for thematic context</a:t>
            </a:r>
            <a:endParaRPr lang="en-US" sz="1600" dirty="0"/>
          </a:p>
        </p:txBody>
      </p:sp>
      <p:sp>
        <p:nvSpPr>
          <p:cNvPr id="18" name="Shape 16"/>
          <p:cNvSpPr/>
          <p:nvPr/>
        </p:nvSpPr>
        <p:spPr>
          <a:xfrm>
            <a:off x="484418" y="4143123"/>
            <a:ext cx="5382153" cy="287243"/>
          </a:xfrm>
          <a:custGeom>
            <a:avLst/>
            <a:gdLst/>
            <a:ahLst/>
            <a:cxnLst/>
            <a:rect l="l" t="t" r="r" b="b"/>
            <a:pathLst>
              <a:path w="5382153" h="287243">
                <a:moveTo>
                  <a:pt x="34079" y="0"/>
                </a:moveTo>
                <a:lnTo>
                  <a:pt x="5348074" y="0"/>
                </a:lnTo>
                <a:cubicBezTo>
                  <a:pt x="5366895" y="0"/>
                  <a:pt x="5382153" y="15257"/>
                  <a:pt x="5382153" y="34079"/>
                </a:cubicBezTo>
                <a:lnTo>
                  <a:pt x="5382153" y="253164"/>
                </a:lnTo>
                <a:cubicBezTo>
                  <a:pt x="5382153" y="271985"/>
                  <a:pt x="5366895" y="287243"/>
                  <a:pt x="5348074" y="287243"/>
                </a:cubicBezTo>
                <a:lnTo>
                  <a:pt x="34079" y="287243"/>
                </a:lnTo>
                <a:cubicBezTo>
                  <a:pt x="15257" y="287243"/>
                  <a:pt x="0" y="271985"/>
                  <a:pt x="0" y="253164"/>
                </a:cubicBezTo>
                <a:lnTo>
                  <a:pt x="0" y="34079"/>
                </a:lnTo>
                <a:cubicBezTo>
                  <a:pt x="0" y="15270"/>
                  <a:pt x="15270" y="0"/>
                  <a:pt x="34079" y="0"/>
                </a:cubicBezTo>
                <a:close/>
              </a:path>
            </a:pathLst>
          </a:custGeom>
          <a:solidFill>
            <a:srgbClr val="22C55E">
              <a:alpha val="10196"/>
            </a:srgbClr>
          </a:solidFill>
          <a:ln w="21771">
            <a:solidFill>
              <a:srgbClr val="22C55E"/>
            </a:solidFill>
            <a:prstDash val="solid"/>
          </a:ln>
        </p:spPr>
      </p:sp>
      <p:sp>
        <p:nvSpPr>
          <p:cNvPr id="19" name="Shape 17"/>
          <p:cNvSpPr/>
          <p:nvPr/>
        </p:nvSpPr>
        <p:spPr>
          <a:xfrm>
            <a:off x="572660" y="4228308"/>
            <a:ext cx="102239" cy="102239"/>
          </a:xfrm>
          <a:custGeom>
            <a:avLst/>
            <a:gdLst/>
            <a:ahLst/>
            <a:cxnLst/>
            <a:rect l="l" t="t" r="r" b="b"/>
            <a:pathLst>
              <a:path w="102239" h="102239">
                <a:moveTo>
                  <a:pt x="51119" y="102239"/>
                </a:moveTo>
                <a:cubicBezTo>
                  <a:pt x="79333" y="102239"/>
                  <a:pt x="102239" y="79333"/>
                  <a:pt x="102239" y="51119"/>
                </a:cubicBezTo>
                <a:cubicBezTo>
                  <a:pt x="102239" y="22906"/>
                  <a:pt x="79333" y="0"/>
                  <a:pt x="51119" y="0"/>
                </a:cubicBezTo>
                <a:cubicBezTo>
                  <a:pt x="22906" y="0"/>
                  <a:pt x="0" y="22906"/>
                  <a:pt x="0" y="51119"/>
                </a:cubicBezTo>
                <a:cubicBezTo>
                  <a:pt x="0" y="79333"/>
                  <a:pt x="22906" y="102239"/>
                  <a:pt x="51119" y="102239"/>
                </a:cubicBezTo>
                <a:close/>
                <a:moveTo>
                  <a:pt x="67973" y="42473"/>
                </a:moveTo>
                <a:lnTo>
                  <a:pt x="51998" y="68033"/>
                </a:lnTo>
                <a:cubicBezTo>
                  <a:pt x="51159" y="69371"/>
                  <a:pt x="49722" y="70209"/>
                  <a:pt x="48144" y="70289"/>
                </a:cubicBezTo>
                <a:cubicBezTo>
                  <a:pt x="46567" y="70369"/>
                  <a:pt x="45049" y="69650"/>
                  <a:pt x="44111" y="68372"/>
                </a:cubicBezTo>
                <a:lnTo>
                  <a:pt x="34526" y="55592"/>
                </a:lnTo>
                <a:cubicBezTo>
                  <a:pt x="32928" y="53476"/>
                  <a:pt x="33367" y="50481"/>
                  <a:pt x="35484" y="48883"/>
                </a:cubicBezTo>
                <a:cubicBezTo>
                  <a:pt x="37601" y="47286"/>
                  <a:pt x="40596" y="47725"/>
                  <a:pt x="42194" y="49842"/>
                </a:cubicBezTo>
                <a:lnTo>
                  <a:pt x="47585" y="57030"/>
                </a:lnTo>
                <a:lnTo>
                  <a:pt x="59846" y="37401"/>
                </a:lnTo>
                <a:cubicBezTo>
                  <a:pt x="61244" y="35165"/>
                  <a:pt x="64199" y="34466"/>
                  <a:pt x="66455" y="35883"/>
                </a:cubicBezTo>
                <a:cubicBezTo>
                  <a:pt x="68712" y="37301"/>
                  <a:pt x="69391" y="40237"/>
                  <a:pt x="67973" y="42493"/>
                </a:cubicBezTo>
                <a:close/>
              </a:path>
            </a:pathLst>
          </a:custGeom>
          <a:solidFill>
            <a:srgbClr val="22C55E"/>
          </a:solidFill>
          <a:ln/>
        </p:spPr>
      </p:sp>
      <p:sp>
        <p:nvSpPr>
          <p:cNvPr id="20" name="Text 18"/>
          <p:cNvSpPr/>
          <p:nvPr/>
        </p:nvSpPr>
        <p:spPr>
          <a:xfrm>
            <a:off x="710542" y="4218590"/>
            <a:ext cx="5131687" cy="136319"/>
          </a:xfrm>
          <a:prstGeom prst="rect">
            <a:avLst/>
          </a:prstGeom>
          <a:noFill/>
          <a:ln/>
        </p:spPr>
        <p:txBody>
          <a:bodyPr wrap="square" lIns="0" tIns="0" rIns="0" bIns="0" rtlCol="0" anchor="ctr"/>
          <a:lstStyle/>
          <a:p>
            <a:pPr>
              <a:lnSpc>
                <a:spcPct val="110000"/>
              </a:lnSpc>
            </a:pPr>
            <a:r>
              <a:rPr lang="en-US" sz="805" b="1" dirty="0">
                <a:solidFill>
                  <a:srgbClr val="22C55E"/>
                </a:solidFill>
                <a:latin typeface="Sorts Mill Goudy" pitchFamily="34" charset="0"/>
                <a:ea typeface="Sorts Mill Goudy" pitchFamily="34" charset="-122"/>
                <a:cs typeface="Sorts Mill Goudy" pitchFamily="34" charset="-120"/>
              </a:rPr>
              <a:t>Addresses the Modernization Trap</a:t>
            </a:r>
            <a:endParaRPr lang="en-US" sz="1600" dirty="0"/>
          </a:p>
        </p:txBody>
      </p:sp>
      <p:sp>
        <p:nvSpPr>
          <p:cNvPr id="21" name="Shape 19"/>
          <p:cNvSpPr/>
          <p:nvPr/>
        </p:nvSpPr>
        <p:spPr>
          <a:xfrm>
            <a:off x="6181656" y="2210319"/>
            <a:ext cx="5674264" cy="2360017"/>
          </a:xfrm>
          <a:custGeom>
            <a:avLst/>
            <a:gdLst/>
            <a:ahLst/>
            <a:cxnLst/>
            <a:rect l="l" t="t" r="r" b="b"/>
            <a:pathLst>
              <a:path w="5674264" h="2360017">
                <a:moveTo>
                  <a:pt x="34080" y="0"/>
                </a:moveTo>
                <a:lnTo>
                  <a:pt x="5640184" y="0"/>
                </a:lnTo>
                <a:cubicBezTo>
                  <a:pt x="5659006" y="0"/>
                  <a:pt x="5674264" y="15258"/>
                  <a:pt x="5674264" y="34080"/>
                </a:cubicBezTo>
                <a:lnTo>
                  <a:pt x="5674264" y="2291859"/>
                </a:lnTo>
                <a:cubicBezTo>
                  <a:pt x="5674264" y="2329502"/>
                  <a:pt x="5643749" y="2360017"/>
                  <a:pt x="5606107" y="2360017"/>
                </a:cubicBezTo>
                <a:lnTo>
                  <a:pt x="68157" y="2360017"/>
                </a:lnTo>
                <a:cubicBezTo>
                  <a:pt x="30515" y="2360017"/>
                  <a:pt x="0" y="2329502"/>
                  <a:pt x="0" y="2291859"/>
                </a:cubicBezTo>
                <a:lnTo>
                  <a:pt x="0" y="34080"/>
                </a:lnTo>
                <a:cubicBezTo>
                  <a:pt x="0" y="15271"/>
                  <a:pt x="15271" y="0"/>
                  <a:pt x="34080" y="0"/>
                </a:cubicBezTo>
                <a:close/>
              </a:path>
            </a:pathLst>
          </a:custGeom>
          <a:solidFill>
            <a:srgbClr val="FFFFFF"/>
          </a:solidFill>
          <a:ln/>
          <a:effectLst>
            <a:outerShdw blurRad="127799" dist="85199" dir="5400000" algn="bl" rotWithShape="0">
              <a:srgbClr val="000000">
                <a:alpha val="10196"/>
              </a:srgbClr>
            </a:outerShdw>
          </a:effectLst>
        </p:spPr>
      </p:sp>
      <p:sp>
        <p:nvSpPr>
          <p:cNvPr id="22" name="Shape 20"/>
          <p:cNvSpPr/>
          <p:nvPr/>
        </p:nvSpPr>
        <p:spPr>
          <a:xfrm>
            <a:off x="6181656" y="2210319"/>
            <a:ext cx="5674264" cy="34080"/>
          </a:xfrm>
          <a:custGeom>
            <a:avLst/>
            <a:gdLst/>
            <a:ahLst/>
            <a:cxnLst/>
            <a:rect l="l" t="t" r="r" b="b"/>
            <a:pathLst>
              <a:path w="5674264" h="34080">
                <a:moveTo>
                  <a:pt x="34080" y="0"/>
                </a:moveTo>
                <a:lnTo>
                  <a:pt x="5640184" y="0"/>
                </a:lnTo>
                <a:cubicBezTo>
                  <a:pt x="5659006" y="0"/>
                  <a:pt x="5674264" y="15258"/>
                  <a:pt x="5674264" y="34080"/>
                </a:cubicBezTo>
                <a:lnTo>
                  <a:pt x="5674264" y="34080"/>
                </a:lnTo>
                <a:lnTo>
                  <a:pt x="0" y="34080"/>
                </a:lnTo>
                <a:lnTo>
                  <a:pt x="0" y="34080"/>
                </a:lnTo>
                <a:cubicBezTo>
                  <a:pt x="0" y="15271"/>
                  <a:pt x="15271" y="0"/>
                  <a:pt x="34080" y="0"/>
                </a:cubicBezTo>
                <a:close/>
              </a:path>
            </a:pathLst>
          </a:custGeom>
          <a:solidFill>
            <a:srgbClr val="8B5CF6"/>
          </a:solidFill>
          <a:ln/>
        </p:spPr>
      </p:sp>
      <p:sp>
        <p:nvSpPr>
          <p:cNvPr id="23" name="Shape 21"/>
          <p:cNvSpPr/>
          <p:nvPr/>
        </p:nvSpPr>
        <p:spPr>
          <a:xfrm>
            <a:off x="6317974" y="2363678"/>
            <a:ext cx="408956" cy="408956"/>
          </a:xfrm>
          <a:custGeom>
            <a:avLst/>
            <a:gdLst/>
            <a:ahLst/>
            <a:cxnLst/>
            <a:rect l="l" t="t" r="r" b="b"/>
            <a:pathLst>
              <a:path w="408956" h="408956">
                <a:moveTo>
                  <a:pt x="204478" y="0"/>
                </a:moveTo>
                <a:lnTo>
                  <a:pt x="204478" y="0"/>
                </a:lnTo>
                <a:cubicBezTo>
                  <a:pt x="317332" y="0"/>
                  <a:pt x="408956" y="91624"/>
                  <a:pt x="408956" y="204478"/>
                </a:cubicBezTo>
                <a:lnTo>
                  <a:pt x="408956" y="204478"/>
                </a:lnTo>
                <a:cubicBezTo>
                  <a:pt x="408956" y="317332"/>
                  <a:pt x="317332" y="408956"/>
                  <a:pt x="204478" y="408956"/>
                </a:cubicBezTo>
                <a:lnTo>
                  <a:pt x="204478" y="408956"/>
                </a:lnTo>
                <a:cubicBezTo>
                  <a:pt x="91624" y="408956"/>
                  <a:pt x="0" y="317332"/>
                  <a:pt x="0" y="204478"/>
                </a:cubicBezTo>
                <a:lnTo>
                  <a:pt x="0" y="204478"/>
                </a:lnTo>
                <a:cubicBezTo>
                  <a:pt x="0" y="91624"/>
                  <a:pt x="91624" y="0"/>
                  <a:pt x="204478" y="0"/>
                </a:cubicBezTo>
                <a:close/>
              </a:path>
            </a:pathLst>
          </a:custGeom>
          <a:solidFill>
            <a:srgbClr val="8B5CF6"/>
          </a:solidFill>
          <a:ln/>
        </p:spPr>
      </p:sp>
      <p:sp>
        <p:nvSpPr>
          <p:cNvPr id="24" name="Text 22"/>
          <p:cNvSpPr/>
          <p:nvPr/>
        </p:nvSpPr>
        <p:spPr>
          <a:xfrm>
            <a:off x="6275375" y="2363678"/>
            <a:ext cx="494155" cy="408956"/>
          </a:xfrm>
          <a:prstGeom prst="rect">
            <a:avLst/>
          </a:prstGeom>
          <a:noFill/>
          <a:ln/>
        </p:spPr>
        <p:txBody>
          <a:bodyPr wrap="square" lIns="0" tIns="0" rIns="0" bIns="0" rtlCol="0" anchor="ctr"/>
          <a:lstStyle/>
          <a:p>
            <a:pPr algn="ctr">
              <a:lnSpc>
                <a:spcPct val="120000"/>
              </a:lnSpc>
            </a:pPr>
            <a:r>
              <a:rPr lang="en-US" sz="1342"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5" name="Text 23"/>
          <p:cNvSpPr/>
          <p:nvPr/>
        </p:nvSpPr>
        <p:spPr>
          <a:xfrm>
            <a:off x="6829169" y="2448877"/>
            <a:ext cx="1448386" cy="238558"/>
          </a:xfrm>
          <a:prstGeom prst="rect">
            <a:avLst/>
          </a:prstGeom>
          <a:noFill/>
          <a:ln/>
        </p:spPr>
        <p:txBody>
          <a:bodyPr wrap="square" lIns="0" tIns="0" rIns="0" bIns="0" rtlCol="0" anchor="ctr"/>
          <a:lstStyle/>
          <a:p>
            <a:pPr>
              <a:lnSpc>
                <a:spcPct val="120000"/>
              </a:lnSpc>
            </a:pPr>
            <a:r>
              <a:rPr lang="en-US" sz="1342" b="1" dirty="0">
                <a:solidFill>
                  <a:srgbClr val="1F2937"/>
                </a:solidFill>
                <a:latin typeface="Sorts Mill Goudy" pitchFamily="34" charset="0"/>
                <a:ea typeface="Sorts Mill Goudy" pitchFamily="34" charset="-122"/>
                <a:cs typeface="Sorts Mill Goudy" pitchFamily="34" charset="-120"/>
              </a:rPr>
              <a:t>Local Fine-Tuning</a:t>
            </a:r>
            <a:endParaRPr lang="en-US" sz="1600" dirty="0"/>
          </a:p>
        </p:txBody>
      </p:sp>
      <p:sp>
        <p:nvSpPr>
          <p:cNvPr id="26" name="Text 24"/>
          <p:cNvSpPr/>
          <p:nvPr/>
        </p:nvSpPr>
        <p:spPr>
          <a:xfrm>
            <a:off x="6317974" y="2874873"/>
            <a:ext cx="5469786" cy="443036"/>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Training </a:t>
            </a:r>
            <a:r>
              <a:rPr lang="en-US" sz="1073" b="1" dirty="0">
                <a:solidFill>
                  <a:srgbClr val="1F2937"/>
                </a:solidFill>
                <a:latin typeface="Sorts Mill Goudy" pitchFamily="34" charset="0"/>
                <a:ea typeface="Sorts Mill Goudy" pitchFamily="34" charset="-122"/>
                <a:cs typeface="Sorts Mill Goudy" pitchFamily="34" charset="-120"/>
              </a:rPr>
              <a:t>DeBERTa on domain-specific Wikidata entailment data</a:t>
            </a:r>
            <a:r>
              <a:rPr lang="en-US" sz="1073" dirty="0">
                <a:solidFill>
                  <a:srgbClr val="1F2937"/>
                </a:solidFill>
                <a:latin typeface="Sorts Mill Goudy" pitchFamily="34" charset="0"/>
                <a:ea typeface="Sorts Mill Goudy" pitchFamily="34" charset="-122"/>
                <a:cs typeface="Sorts Mill Goudy" pitchFamily="34" charset="-120"/>
              </a:rPr>
              <a:t> to close gap with private API.</a:t>
            </a:r>
            <a:endParaRPr lang="en-US" sz="1600" dirty="0"/>
          </a:p>
        </p:txBody>
      </p:sp>
      <p:sp>
        <p:nvSpPr>
          <p:cNvPr id="27" name="Shape 25"/>
          <p:cNvSpPr/>
          <p:nvPr/>
        </p:nvSpPr>
        <p:spPr>
          <a:xfrm>
            <a:off x="6317974" y="3420147"/>
            <a:ext cx="5401627" cy="647514"/>
          </a:xfrm>
          <a:custGeom>
            <a:avLst/>
            <a:gdLst/>
            <a:ahLst/>
            <a:cxnLst/>
            <a:rect l="l" t="t" r="r" b="b"/>
            <a:pathLst>
              <a:path w="5401627" h="647514">
                <a:moveTo>
                  <a:pt x="34079" y="0"/>
                </a:moveTo>
                <a:lnTo>
                  <a:pt x="5367548" y="0"/>
                </a:lnTo>
                <a:cubicBezTo>
                  <a:pt x="5386369" y="0"/>
                  <a:pt x="5401627" y="15258"/>
                  <a:pt x="5401627" y="34079"/>
                </a:cubicBezTo>
                <a:lnTo>
                  <a:pt x="5401627" y="613435"/>
                </a:lnTo>
                <a:cubicBezTo>
                  <a:pt x="5401627" y="632256"/>
                  <a:pt x="5386369" y="647514"/>
                  <a:pt x="5367548" y="647514"/>
                </a:cubicBezTo>
                <a:lnTo>
                  <a:pt x="34079" y="647514"/>
                </a:lnTo>
                <a:cubicBezTo>
                  <a:pt x="15258" y="647514"/>
                  <a:pt x="0" y="632256"/>
                  <a:pt x="0" y="613435"/>
                </a:cubicBezTo>
                <a:lnTo>
                  <a:pt x="0" y="34079"/>
                </a:lnTo>
                <a:cubicBezTo>
                  <a:pt x="0" y="15270"/>
                  <a:pt x="15270" y="0"/>
                  <a:pt x="34079" y="0"/>
                </a:cubicBezTo>
                <a:close/>
              </a:path>
            </a:pathLst>
          </a:custGeom>
          <a:solidFill>
            <a:srgbClr val="8B5CF6">
              <a:alpha val="5098"/>
            </a:srgbClr>
          </a:solidFill>
          <a:ln/>
        </p:spPr>
      </p:sp>
      <p:sp>
        <p:nvSpPr>
          <p:cNvPr id="28" name="Text 26"/>
          <p:cNvSpPr/>
          <p:nvPr/>
        </p:nvSpPr>
        <p:spPr>
          <a:xfrm>
            <a:off x="6386134" y="3488307"/>
            <a:ext cx="5324948" cy="170398"/>
          </a:xfrm>
          <a:prstGeom prst="rect">
            <a:avLst/>
          </a:prstGeom>
          <a:noFill/>
          <a:ln/>
        </p:spPr>
        <p:txBody>
          <a:bodyPr wrap="square" lIns="0" tIns="0" rIns="0" bIns="0" rtlCol="0" anchor="ctr"/>
          <a:lstStyle/>
          <a:p>
            <a:pPr>
              <a:lnSpc>
                <a:spcPct val="120000"/>
              </a:lnSpc>
            </a:pPr>
            <a:r>
              <a:rPr lang="en-US" sz="939" b="1" dirty="0">
                <a:solidFill>
                  <a:srgbClr val="8B5CF6"/>
                </a:solidFill>
                <a:latin typeface="Sorts Mill Goudy" pitchFamily="34" charset="0"/>
                <a:ea typeface="Sorts Mill Goudy" pitchFamily="34" charset="-122"/>
                <a:cs typeface="Sorts Mill Goudy" pitchFamily="34" charset="-120"/>
              </a:rPr>
              <a:t>Approach</a:t>
            </a:r>
            <a:endParaRPr lang="en-US" sz="1600" dirty="0"/>
          </a:p>
        </p:txBody>
      </p:sp>
      <p:sp>
        <p:nvSpPr>
          <p:cNvPr id="29" name="Text 27"/>
          <p:cNvSpPr/>
          <p:nvPr/>
        </p:nvSpPr>
        <p:spPr>
          <a:xfrm>
            <a:off x="6386134" y="3692785"/>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Build custom Wikidata entailment dataset</a:t>
            </a:r>
            <a:endParaRPr lang="en-US" sz="1600" dirty="0"/>
          </a:p>
        </p:txBody>
      </p:sp>
      <p:sp>
        <p:nvSpPr>
          <p:cNvPr id="30" name="Text 28"/>
          <p:cNvSpPr/>
          <p:nvPr/>
        </p:nvSpPr>
        <p:spPr>
          <a:xfrm>
            <a:off x="6386134" y="3863183"/>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Fine-tune for claim-specific verification</a:t>
            </a:r>
            <a:endParaRPr lang="en-US" sz="1600" dirty="0"/>
          </a:p>
        </p:txBody>
      </p:sp>
      <p:sp>
        <p:nvSpPr>
          <p:cNvPr id="31" name="Shape 29"/>
          <p:cNvSpPr/>
          <p:nvPr/>
        </p:nvSpPr>
        <p:spPr>
          <a:xfrm>
            <a:off x="6325277" y="4143123"/>
            <a:ext cx="5382153" cy="287243"/>
          </a:xfrm>
          <a:custGeom>
            <a:avLst/>
            <a:gdLst/>
            <a:ahLst/>
            <a:cxnLst/>
            <a:rect l="l" t="t" r="r" b="b"/>
            <a:pathLst>
              <a:path w="5382153" h="287243">
                <a:moveTo>
                  <a:pt x="34079" y="0"/>
                </a:moveTo>
                <a:lnTo>
                  <a:pt x="5348074" y="0"/>
                </a:lnTo>
                <a:cubicBezTo>
                  <a:pt x="5366895" y="0"/>
                  <a:pt x="5382153" y="15257"/>
                  <a:pt x="5382153" y="34079"/>
                </a:cubicBezTo>
                <a:lnTo>
                  <a:pt x="5382153" y="253164"/>
                </a:lnTo>
                <a:cubicBezTo>
                  <a:pt x="5382153" y="271985"/>
                  <a:pt x="5366895" y="287243"/>
                  <a:pt x="5348074" y="287243"/>
                </a:cubicBezTo>
                <a:lnTo>
                  <a:pt x="34079" y="287243"/>
                </a:lnTo>
                <a:cubicBezTo>
                  <a:pt x="15257" y="287243"/>
                  <a:pt x="0" y="271985"/>
                  <a:pt x="0" y="253164"/>
                </a:cubicBezTo>
                <a:lnTo>
                  <a:pt x="0" y="34079"/>
                </a:lnTo>
                <a:cubicBezTo>
                  <a:pt x="0" y="15270"/>
                  <a:pt x="15270" y="0"/>
                  <a:pt x="34079" y="0"/>
                </a:cubicBezTo>
                <a:close/>
              </a:path>
            </a:pathLst>
          </a:custGeom>
          <a:solidFill>
            <a:srgbClr val="F59E0B">
              <a:alpha val="10196"/>
            </a:srgbClr>
          </a:solidFill>
          <a:ln w="21771">
            <a:solidFill>
              <a:srgbClr val="F59E0B"/>
            </a:solidFill>
            <a:prstDash val="solid"/>
          </a:ln>
        </p:spPr>
      </p:sp>
      <p:sp>
        <p:nvSpPr>
          <p:cNvPr id="32" name="Shape 30"/>
          <p:cNvSpPr/>
          <p:nvPr/>
        </p:nvSpPr>
        <p:spPr>
          <a:xfrm>
            <a:off x="6413519" y="4228308"/>
            <a:ext cx="102239" cy="102239"/>
          </a:xfrm>
          <a:custGeom>
            <a:avLst/>
            <a:gdLst/>
            <a:ahLst/>
            <a:cxnLst/>
            <a:rect l="l" t="t" r="r" b="b"/>
            <a:pathLst>
              <a:path w="102239" h="102239">
                <a:moveTo>
                  <a:pt x="51119" y="0"/>
                </a:moveTo>
                <a:cubicBezTo>
                  <a:pt x="54055" y="0"/>
                  <a:pt x="56751" y="1617"/>
                  <a:pt x="58148" y="4193"/>
                </a:cubicBezTo>
                <a:lnTo>
                  <a:pt x="101281" y="84068"/>
                </a:lnTo>
                <a:cubicBezTo>
                  <a:pt x="102618" y="86544"/>
                  <a:pt x="102558" y="89539"/>
                  <a:pt x="101121" y="91955"/>
                </a:cubicBezTo>
                <a:cubicBezTo>
                  <a:pt x="99683" y="94371"/>
                  <a:pt x="97067" y="95849"/>
                  <a:pt x="94252" y="95849"/>
                </a:cubicBezTo>
                <a:lnTo>
                  <a:pt x="7987" y="95849"/>
                </a:lnTo>
                <a:cubicBezTo>
                  <a:pt x="5172" y="95849"/>
                  <a:pt x="2576" y="94371"/>
                  <a:pt x="1118" y="91955"/>
                </a:cubicBezTo>
                <a:cubicBezTo>
                  <a:pt x="-339" y="89539"/>
                  <a:pt x="-379" y="86544"/>
                  <a:pt x="958" y="84068"/>
                </a:cubicBezTo>
                <a:lnTo>
                  <a:pt x="44091" y="4193"/>
                </a:lnTo>
                <a:cubicBezTo>
                  <a:pt x="45488" y="1617"/>
                  <a:pt x="48184" y="0"/>
                  <a:pt x="51119" y="0"/>
                </a:cubicBezTo>
                <a:close/>
                <a:moveTo>
                  <a:pt x="51119" y="33547"/>
                </a:moveTo>
                <a:cubicBezTo>
                  <a:pt x="48464" y="33547"/>
                  <a:pt x="46327" y="35684"/>
                  <a:pt x="46327" y="38340"/>
                </a:cubicBezTo>
                <a:lnTo>
                  <a:pt x="46327" y="60704"/>
                </a:lnTo>
                <a:cubicBezTo>
                  <a:pt x="46327" y="63360"/>
                  <a:pt x="48464" y="65497"/>
                  <a:pt x="51119" y="65497"/>
                </a:cubicBezTo>
                <a:cubicBezTo>
                  <a:pt x="53775" y="65497"/>
                  <a:pt x="55912" y="63360"/>
                  <a:pt x="55912" y="60704"/>
                </a:cubicBezTo>
                <a:lnTo>
                  <a:pt x="55912" y="38340"/>
                </a:lnTo>
                <a:cubicBezTo>
                  <a:pt x="55912" y="35684"/>
                  <a:pt x="53775" y="33547"/>
                  <a:pt x="51119" y="33547"/>
                </a:cubicBezTo>
                <a:close/>
                <a:moveTo>
                  <a:pt x="56451" y="76679"/>
                </a:moveTo>
                <a:cubicBezTo>
                  <a:pt x="56572" y="74700"/>
                  <a:pt x="55585" y="72817"/>
                  <a:pt x="53889" y="71791"/>
                </a:cubicBezTo>
                <a:cubicBezTo>
                  <a:pt x="52192" y="70765"/>
                  <a:pt x="50067" y="70765"/>
                  <a:pt x="48370" y="71791"/>
                </a:cubicBezTo>
                <a:cubicBezTo>
                  <a:pt x="46674" y="72817"/>
                  <a:pt x="45687" y="74700"/>
                  <a:pt x="45808" y="76679"/>
                </a:cubicBezTo>
                <a:cubicBezTo>
                  <a:pt x="45687" y="78658"/>
                  <a:pt x="46674" y="80541"/>
                  <a:pt x="48370" y="81567"/>
                </a:cubicBezTo>
                <a:cubicBezTo>
                  <a:pt x="50067" y="82594"/>
                  <a:pt x="52192" y="82594"/>
                  <a:pt x="53889" y="81567"/>
                </a:cubicBezTo>
                <a:cubicBezTo>
                  <a:pt x="55585" y="80541"/>
                  <a:pt x="56572" y="78658"/>
                  <a:pt x="56451" y="76679"/>
                </a:cubicBezTo>
                <a:close/>
              </a:path>
            </a:pathLst>
          </a:custGeom>
          <a:solidFill>
            <a:srgbClr val="F59E0B"/>
          </a:solidFill>
          <a:ln/>
        </p:spPr>
      </p:sp>
      <p:sp>
        <p:nvSpPr>
          <p:cNvPr id="33" name="Text 31"/>
          <p:cNvSpPr/>
          <p:nvPr/>
        </p:nvSpPr>
        <p:spPr>
          <a:xfrm>
            <a:off x="6551401" y="4218590"/>
            <a:ext cx="5131687" cy="136319"/>
          </a:xfrm>
          <a:prstGeom prst="rect">
            <a:avLst/>
          </a:prstGeom>
          <a:noFill/>
          <a:ln/>
        </p:spPr>
        <p:txBody>
          <a:bodyPr wrap="square" lIns="0" tIns="0" rIns="0" bIns="0" rtlCol="0" anchor="ctr"/>
          <a:lstStyle/>
          <a:p>
            <a:pPr>
              <a:lnSpc>
                <a:spcPct val="110000"/>
              </a:lnSpc>
            </a:pPr>
            <a:r>
              <a:rPr lang="en-US" sz="805" b="1" dirty="0">
                <a:solidFill>
                  <a:srgbClr val="F59E0B"/>
                </a:solidFill>
                <a:latin typeface="Sorts Mill Goudy" pitchFamily="34" charset="0"/>
                <a:ea typeface="Sorts Mill Goudy" pitchFamily="34" charset="-122"/>
                <a:cs typeface="Sorts Mill Goudy" pitchFamily="34" charset="-120"/>
              </a:rPr>
              <a:t>Requires significant additional research</a:t>
            </a:r>
            <a:endParaRPr lang="en-US" sz="1600" dirty="0"/>
          </a:p>
        </p:txBody>
      </p:sp>
      <p:sp>
        <p:nvSpPr>
          <p:cNvPr id="34" name="Shape 32"/>
          <p:cNvSpPr/>
          <p:nvPr/>
        </p:nvSpPr>
        <p:spPr>
          <a:xfrm>
            <a:off x="340797" y="4727355"/>
            <a:ext cx="3748763" cy="1005350"/>
          </a:xfrm>
          <a:custGeom>
            <a:avLst/>
            <a:gdLst/>
            <a:ahLst/>
            <a:cxnLst/>
            <a:rect l="l" t="t" r="r" b="b"/>
            <a:pathLst>
              <a:path w="3748763" h="1005350">
                <a:moveTo>
                  <a:pt x="34080" y="0"/>
                </a:moveTo>
                <a:lnTo>
                  <a:pt x="3714683" y="0"/>
                </a:lnTo>
                <a:cubicBezTo>
                  <a:pt x="3733505" y="0"/>
                  <a:pt x="3748763" y="15258"/>
                  <a:pt x="3748763" y="34080"/>
                </a:cubicBezTo>
                <a:lnTo>
                  <a:pt x="3748763" y="937187"/>
                </a:lnTo>
                <a:cubicBezTo>
                  <a:pt x="3748763" y="974833"/>
                  <a:pt x="3718246" y="1005350"/>
                  <a:pt x="3680600" y="1005350"/>
                </a:cubicBezTo>
                <a:lnTo>
                  <a:pt x="68163" y="1005350"/>
                </a:lnTo>
                <a:cubicBezTo>
                  <a:pt x="30543" y="1005350"/>
                  <a:pt x="0" y="974807"/>
                  <a:pt x="0" y="937187"/>
                </a:cubicBezTo>
                <a:lnTo>
                  <a:pt x="0" y="34080"/>
                </a:lnTo>
                <a:cubicBezTo>
                  <a:pt x="0" y="15271"/>
                  <a:pt x="15271" y="0"/>
                  <a:pt x="34080" y="0"/>
                </a:cubicBezTo>
                <a:close/>
              </a:path>
            </a:pathLst>
          </a:custGeom>
          <a:solidFill>
            <a:srgbClr val="FFFFFF"/>
          </a:solidFill>
          <a:ln/>
          <a:effectLst>
            <a:outerShdw blurRad="25560" dist="8520" dir="5400000" algn="bl" rotWithShape="0">
              <a:srgbClr val="000000">
                <a:alpha val="10196"/>
              </a:srgbClr>
            </a:outerShdw>
          </a:effectLst>
        </p:spPr>
      </p:sp>
      <p:sp>
        <p:nvSpPr>
          <p:cNvPr id="35" name="Shape 33"/>
          <p:cNvSpPr/>
          <p:nvPr/>
        </p:nvSpPr>
        <p:spPr>
          <a:xfrm>
            <a:off x="340797" y="4727355"/>
            <a:ext cx="3748763" cy="34080"/>
          </a:xfrm>
          <a:custGeom>
            <a:avLst/>
            <a:gdLst/>
            <a:ahLst/>
            <a:cxnLst/>
            <a:rect l="l" t="t" r="r" b="b"/>
            <a:pathLst>
              <a:path w="3748763" h="34080">
                <a:moveTo>
                  <a:pt x="34080" y="0"/>
                </a:moveTo>
                <a:lnTo>
                  <a:pt x="3714683" y="0"/>
                </a:lnTo>
                <a:cubicBezTo>
                  <a:pt x="3733505" y="0"/>
                  <a:pt x="3748763" y="15258"/>
                  <a:pt x="3748763" y="34080"/>
                </a:cubicBezTo>
                <a:lnTo>
                  <a:pt x="3748763" y="34080"/>
                </a:lnTo>
                <a:lnTo>
                  <a:pt x="0" y="34080"/>
                </a:lnTo>
                <a:lnTo>
                  <a:pt x="0" y="34080"/>
                </a:lnTo>
                <a:cubicBezTo>
                  <a:pt x="0" y="15271"/>
                  <a:pt x="15271" y="0"/>
                  <a:pt x="34080" y="0"/>
                </a:cubicBezTo>
                <a:close/>
              </a:path>
            </a:pathLst>
          </a:custGeom>
          <a:solidFill>
            <a:srgbClr val="22C55E"/>
          </a:solidFill>
          <a:ln/>
        </p:spPr>
      </p:sp>
      <p:sp>
        <p:nvSpPr>
          <p:cNvPr id="36" name="Text 34"/>
          <p:cNvSpPr/>
          <p:nvPr/>
        </p:nvSpPr>
        <p:spPr>
          <a:xfrm>
            <a:off x="413216" y="4880714"/>
            <a:ext cx="3603925" cy="306717"/>
          </a:xfrm>
          <a:prstGeom prst="rect">
            <a:avLst/>
          </a:prstGeom>
          <a:noFill/>
          <a:ln/>
        </p:spPr>
        <p:txBody>
          <a:bodyPr wrap="square" lIns="0" tIns="0" rIns="0" bIns="0" rtlCol="0" anchor="ctr"/>
          <a:lstStyle/>
          <a:p>
            <a:pPr algn="ctr">
              <a:lnSpc>
                <a:spcPct val="100000"/>
              </a:lnSpc>
            </a:pPr>
            <a:r>
              <a:rPr lang="en-US" sz="2013"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37" name="Text 35"/>
          <p:cNvSpPr/>
          <p:nvPr/>
        </p:nvSpPr>
        <p:spPr>
          <a:xfrm>
            <a:off x="447296" y="5255590"/>
            <a:ext cx="3535765"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Current Achievement</a:t>
            </a:r>
            <a:endParaRPr lang="en-US" sz="1600" dirty="0"/>
          </a:p>
        </p:txBody>
      </p:sp>
      <p:sp>
        <p:nvSpPr>
          <p:cNvPr id="38" name="Text 36"/>
          <p:cNvSpPr/>
          <p:nvPr/>
        </p:nvSpPr>
        <p:spPr>
          <a:xfrm>
            <a:off x="451556" y="5460068"/>
            <a:ext cx="3527245" cy="136319"/>
          </a:xfrm>
          <a:prstGeom prst="rect">
            <a:avLst/>
          </a:prstGeom>
          <a:noFill/>
          <a:ln/>
        </p:spPr>
        <p:txBody>
          <a:bodyPr wrap="square" lIns="0" tIns="0" rIns="0" bIns="0" rtlCol="0" anchor="ctr"/>
          <a:lstStyle/>
          <a:p>
            <a:pPr algn="ctr">
              <a:lnSpc>
                <a:spcPct val="110000"/>
              </a:lnSpc>
            </a:pPr>
            <a:r>
              <a:rPr lang="en-US" sz="805" dirty="0">
                <a:solidFill>
                  <a:srgbClr val="22C55E"/>
                </a:solidFill>
                <a:latin typeface="Sorts Mill Goudy" pitchFamily="34" charset="0"/>
                <a:ea typeface="Sorts Mill Goudy" pitchFamily="34" charset="-122"/>
                <a:cs typeface="Sorts Mill Goudy" pitchFamily="34" charset="-120"/>
              </a:rPr>
              <a:t>Processing success rate</a:t>
            </a:r>
            <a:endParaRPr lang="en-US" sz="1600" dirty="0"/>
          </a:p>
        </p:txBody>
      </p:sp>
      <p:sp>
        <p:nvSpPr>
          <p:cNvPr id="39" name="Shape 37"/>
          <p:cNvSpPr/>
          <p:nvPr/>
        </p:nvSpPr>
        <p:spPr>
          <a:xfrm>
            <a:off x="4223292" y="4727355"/>
            <a:ext cx="3748763" cy="1005350"/>
          </a:xfrm>
          <a:custGeom>
            <a:avLst/>
            <a:gdLst/>
            <a:ahLst/>
            <a:cxnLst/>
            <a:rect l="l" t="t" r="r" b="b"/>
            <a:pathLst>
              <a:path w="3748763" h="1005350">
                <a:moveTo>
                  <a:pt x="34080" y="0"/>
                </a:moveTo>
                <a:lnTo>
                  <a:pt x="3714683" y="0"/>
                </a:lnTo>
                <a:cubicBezTo>
                  <a:pt x="3733505" y="0"/>
                  <a:pt x="3748763" y="15258"/>
                  <a:pt x="3748763" y="34080"/>
                </a:cubicBezTo>
                <a:lnTo>
                  <a:pt x="3748763" y="937187"/>
                </a:lnTo>
                <a:cubicBezTo>
                  <a:pt x="3748763" y="974833"/>
                  <a:pt x="3718246" y="1005350"/>
                  <a:pt x="3680600" y="1005350"/>
                </a:cubicBezTo>
                <a:lnTo>
                  <a:pt x="68163" y="1005350"/>
                </a:lnTo>
                <a:cubicBezTo>
                  <a:pt x="30543" y="1005350"/>
                  <a:pt x="0" y="974807"/>
                  <a:pt x="0" y="937187"/>
                </a:cubicBezTo>
                <a:lnTo>
                  <a:pt x="0" y="34080"/>
                </a:lnTo>
                <a:cubicBezTo>
                  <a:pt x="0" y="15271"/>
                  <a:pt x="15271" y="0"/>
                  <a:pt x="34080" y="0"/>
                </a:cubicBezTo>
                <a:close/>
              </a:path>
            </a:pathLst>
          </a:custGeom>
          <a:solidFill>
            <a:srgbClr val="FFFFFF"/>
          </a:solidFill>
          <a:ln/>
          <a:effectLst>
            <a:outerShdw blurRad="25560" dist="8520" dir="5400000" algn="bl" rotWithShape="0">
              <a:srgbClr val="000000">
                <a:alpha val="10196"/>
              </a:srgbClr>
            </a:outerShdw>
          </a:effectLst>
        </p:spPr>
      </p:sp>
      <p:sp>
        <p:nvSpPr>
          <p:cNvPr id="40" name="Shape 38"/>
          <p:cNvSpPr/>
          <p:nvPr/>
        </p:nvSpPr>
        <p:spPr>
          <a:xfrm>
            <a:off x="4223292" y="4727355"/>
            <a:ext cx="3748763" cy="34080"/>
          </a:xfrm>
          <a:custGeom>
            <a:avLst/>
            <a:gdLst/>
            <a:ahLst/>
            <a:cxnLst/>
            <a:rect l="l" t="t" r="r" b="b"/>
            <a:pathLst>
              <a:path w="3748763" h="34080">
                <a:moveTo>
                  <a:pt x="34080" y="0"/>
                </a:moveTo>
                <a:lnTo>
                  <a:pt x="3714683" y="0"/>
                </a:lnTo>
                <a:cubicBezTo>
                  <a:pt x="3733505" y="0"/>
                  <a:pt x="3748763" y="15258"/>
                  <a:pt x="3748763" y="34080"/>
                </a:cubicBezTo>
                <a:lnTo>
                  <a:pt x="3748763" y="34080"/>
                </a:lnTo>
                <a:lnTo>
                  <a:pt x="0" y="34080"/>
                </a:lnTo>
                <a:lnTo>
                  <a:pt x="0" y="34080"/>
                </a:lnTo>
                <a:cubicBezTo>
                  <a:pt x="0" y="15271"/>
                  <a:pt x="15271" y="0"/>
                  <a:pt x="34080" y="0"/>
                </a:cubicBezTo>
                <a:close/>
              </a:path>
            </a:pathLst>
          </a:custGeom>
          <a:solidFill>
            <a:srgbClr val="8B0000"/>
          </a:solidFill>
          <a:ln/>
        </p:spPr>
      </p:sp>
      <p:sp>
        <p:nvSpPr>
          <p:cNvPr id="41" name="Text 39"/>
          <p:cNvSpPr/>
          <p:nvPr/>
        </p:nvSpPr>
        <p:spPr>
          <a:xfrm>
            <a:off x="4295711" y="4880714"/>
            <a:ext cx="3603925" cy="306717"/>
          </a:xfrm>
          <a:prstGeom prst="rect">
            <a:avLst/>
          </a:prstGeom>
          <a:noFill/>
          <a:ln/>
        </p:spPr>
        <p:txBody>
          <a:bodyPr wrap="square" lIns="0" tIns="0" rIns="0" bIns="0" rtlCol="0" anchor="ctr"/>
          <a:lstStyle/>
          <a:p>
            <a:pPr algn="ctr">
              <a:lnSpc>
                <a:spcPct val="100000"/>
              </a:lnSpc>
            </a:pPr>
            <a:r>
              <a:rPr lang="en-US" sz="2013" b="1" dirty="0">
                <a:solidFill>
                  <a:srgbClr val="8B0000"/>
                </a:solidFill>
                <a:latin typeface="Sorts Mill Goudy" pitchFamily="34" charset="0"/>
                <a:ea typeface="Sorts Mill Goudy" pitchFamily="34" charset="-122"/>
                <a:cs typeface="Sorts Mill Goudy" pitchFamily="34" charset="-120"/>
              </a:rPr>
              <a:t>-37.5%</a:t>
            </a:r>
            <a:endParaRPr lang="en-US" sz="1600" dirty="0"/>
          </a:p>
        </p:txBody>
      </p:sp>
      <p:sp>
        <p:nvSpPr>
          <p:cNvPr id="42" name="Text 40"/>
          <p:cNvSpPr/>
          <p:nvPr/>
        </p:nvSpPr>
        <p:spPr>
          <a:xfrm>
            <a:off x="4329791" y="5255590"/>
            <a:ext cx="3535765"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Performance Gap</a:t>
            </a:r>
            <a:endParaRPr lang="en-US" sz="1600" dirty="0"/>
          </a:p>
        </p:txBody>
      </p:sp>
      <p:sp>
        <p:nvSpPr>
          <p:cNvPr id="43" name="Text 41"/>
          <p:cNvSpPr/>
          <p:nvPr/>
        </p:nvSpPr>
        <p:spPr>
          <a:xfrm>
            <a:off x="4334051" y="5460068"/>
            <a:ext cx="3527245" cy="136319"/>
          </a:xfrm>
          <a:prstGeom prst="rect">
            <a:avLst/>
          </a:prstGeom>
          <a:noFill/>
          <a:ln/>
        </p:spPr>
        <p:txBody>
          <a:bodyPr wrap="square" lIns="0" tIns="0" rIns="0" bIns="0" rtlCol="0" anchor="ctr"/>
          <a:lstStyle/>
          <a:p>
            <a:pPr algn="ctr">
              <a:lnSpc>
                <a:spcPct val="110000"/>
              </a:lnSpc>
            </a:pPr>
            <a:r>
              <a:rPr lang="en-US" sz="805" dirty="0">
                <a:solidFill>
                  <a:srgbClr val="8B0000"/>
                </a:solidFill>
                <a:latin typeface="Sorts Mill Goudy" pitchFamily="34" charset="0"/>
                <a:ea typeface="Sorts Mill Goudy" pitchFamily="34" charset="-122"/>
                <a:cs typeface="Sorts Mill Goudy" pitchFamily="34" charset="-120"/>
              </a:rPr>
              <a:t>vs original API</a:t>
            </a:r>
            <a:endParaRPr lang="en-US" sz="1600" dirty="0"/>
          </a:p>
        </p:txBody>
      </p:sp>
      <p:sp>
        <p:nvSpPr>
          <p:cNvPr id="44" name="Shape 42"/>
          <p:cNvSpPr/>
          <p:nvPr/>
        </p:nvSpPr>
        <p:spPr>
          <a:xfrm>
            <a:off x="8113167" y="4717618"/>
            <a:ext cx="3729289" cy="1011436"/>
          </a:xfrm>
          <a:custGeom>
            <a:avLst/>
            <a:gdLst/>
            <a:ahLst/>
            <a:cxnLst/>
            <a:rect l="l" t="t" r="r" b="b"/>
            <a:pathLst>
              <a:path w="3729289" h="1011436">
                <a:moveTo>
                  <a:pt x="68161" y="0"/>
                </a:moveTo>
                <a:lnTo>
                  <a:pt x="3661128" y="0"/>
                </a:lnTo>
                <a:cubicBezTo>
                  <a:pt x="3698772" y="0"/>
                  <a:pt x="3729289" y="30517"/>
                  <a:pt x="3729289" y="68161"/>
                </a:cubicBezTo>
                <a:lnTo>
                  <a:pt x="3729289" y="943275"/>
                </a:lnTo>
                <a:cubicBezTo>
                  <a:pt x="3729289" y="980919"/>
                  <a:pt x="3698772" y="1011436"/>
                  <a:pt x="3661128" y="1011436"/>
                </a:cubicBezTo>
                <a:lnTo>
                  <a:pt x="68161" y="1011436"/>
                </a:lnTo>
                <a:cubicBezTo>
                  <a:pt x="30517" y="1011436"/>
                  <a:pt x="0" y="980919"/>
                  <a:pt x="0" y="943275"/>
                </a:cubicBezTo>
                <a:lnTo>
                  <a:pt x="0" y="68161"/>
                </a:lnTo>
                <a:cubicBezTo>
                  <a:pt x="0" y="30517"/>
                  <a:pt x="30517" y="0"/>
                  <a:pt x="68161" y="0"/>
                </a:cubicBezTo>
                <a:close/>
              </a:path>
            </a:pathLst>
          </a:custGeom>
          <a:solidFill>
            <a:srgbClr val="3B82F6">
              <a:alpha val="10196"/>
            </a:srgbClr>
          </a:solidFill>
          <a:ln w="21771">
            <a:solidFill>
              <a:srgbClr val="3B82F6"/>
            </a:solidFill>
            <a:prstDash val="solid"/>
          </a:ln>
          <a:effectLst>
            <a:outerShdw blurRad="25560" dist="8520" dir="5400000" algn="bl" rotWithShape="0">
              <a:srgbClr val="000000">
                <a:alpha val="10196"/>
              </a:srgbClr>
            </a:outerShdw>
          </a:effectLst>
        </p:spPr>
      </p:sp>
      <p:sp>
        <p:nvSpPr>
          <p:cNvPr id="45" name="Text 43"/>
          <p:cNvSpPr/>
          <p:nvPr/>
        </p:nvSpPr>
        <p:spPr>
          <a:xfrm>
            <a:off x="8192888" y="4861244"/>
            <a:ext cx="3569845" cy="306717"/>
          </a:xfrm>
          <a:prstGeom prst="rect">
            <a:avLst/>
          </a:prstGeom>
          <a:noFill/>
          <a:ln/>
        </p:spPr>
        <p:txBody>
          <a:bodyPr wrap="square" lIns="0" tIns="0" rIns="0" bIns="0" rtlCol="0" anchor="ctr"/>
          <a:lstStyle/>
          <a:p>
            <a:pPr algn="ctr">
              <a:lnSpc>
                <a:spcPct val="100000"/>
              </a:lnSpc>
            </a:pPr>
            <a:r>
              <a:rPr lang="en-US" sz="2013" b="1" dirty="0">
                <a:solidFill>
                  <a:srgbClr val="3B82F6"/>
                </a:solidFill>
                <a:latin typeface="Sorts Mill Goudy" pitchFamily="34" charset="0"/>
                <a:ea typeface="Sorts Mill Goudy" pitchFamily="34" charset="-122"/>
                <a:cs typeface="Sorts Mill Goudy" pitchFamily="34" charset="-120"/>
              </a:rPr>
              <a:t>≥87.5%</a:t>
            </a:r>
            <a:endParaRPr lang="en-US" sz="1600" dirty="0"/>
          </a:p>
        </p:txBody>
      </p:sp>
      <p:sp>
        <p:nvSpPr>
          <p:cNvPr id="46" name="Text 44"/>
          <p:cNvSpPr/>
          <p:nvPr/>
        </p:nvSpPr>
        <p:spPr>
          <a:xfrm>
            <a:off x="8226968" y="5236121"/>
            <a:ext cx="3501686"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Target</a:t>
            </a:r>
            <a:endParaRPr lang="en-US" sz="1600" dirty="0"/>
          </a:p>
        </p:txBody>
      </p:sp>
      <p:sp>
        <p:nvSpPr>
          <p:cNvPr id="47" name="Text 45"/>
          <p:cNvSpPr/>
          <p:nvPr/>
        </p:nvSpPr>
        <p:spPr>
          <a:xfrm>
            <a:off x="8231228" y="5440599"/>
            <a:ext cx="3493166" cy="136319"/>
          </a:xfrm>
          <a:prstGeom prst="rect">
            <a:avLst/>
          </a:prstGeom>
          <a:noFill/>
          <a:ln/>
        </p:spPr>
        <p:txBody>
          <a:bodyPr wrap="square" lIns="0" tIns="0" rIns="0" bIns="0" rtlCol="0" anchor="ctr"/>
          <a:lstStyle/>
          <a:p>
            <a:pPr algn="ctr">
              <a:lnSpc>
                <a:spcPct val="110000"/>
              </a:lnSpc>
            </a:pPr>
            <a:r>
              <a:rPr lang="en-US" sz="805" dirty="0">
                <a:solidFill>
                  <a:srgbClr val="3B82F6"/>
                </a:solidFill>
                <a:latin typeface="Sorts Mill Goudy" pitchFamily="34" charset="0"/>
                <a:ea typeface="Sorts Mill Goudy" pitchFamily="34" charset="-122"/>
                <a:cs typeface="Sorts Mill Goudy" pitchFamily="34" charset="-120"/>
              </a:rPr>
              <a:t>Match or exceed API</a:t>
            </a:r>
            <a:endParaRPr lang="en-US" sz="1600" dirty="0"/>
          </a:p>
        </p:txBody>
      </p:sp>
      <p:sp>
        <p:nvSpPr>
          <p:cNvPr id="48" name="Shape 46"/>
          <p:cNvSpPr/>
          <p:nvPr/>
        </p:nvSpPr>
        <p:spPr>
          <a:xfrm>
            <a:off x="357836" y="5869024"/>
            <a:ext cx="11493367" cy="647514"/>
          </a:xfrm>
          <a:custGeom>
            <a:avLst/>
            <a:gdLst/>
            <a:ahLst/>
            <a:cxnLst/>
            <a:rect l="l" t="t" r="r" b="b"/>
            <a:pathLst>
              <a:path w="11493367" h="647514">
                <a:moveTo>
                  <a:pt x="34080" y="0"/>
                </a:moveTo>
                <a:lnTo>
                  <a:pt x="11425210" y="0"/>
                </a:lnTo>
                <a:cubicBezTo>
                  <a:pt x="11462852" y="0"/>
                  <a:pt x="11493367" y="30515"/>
                  <a:pt x="11493367" y="68157"/>
                </a:cubicBezTo>
                <a:lnTo>
                  <a:pt x="11493367" y="579356"/>
                </a:lnTo>
                <a:cubicBezTo>
                  <a:pt x="11493367" y="616999"/>
                  <a:pt x="11462852" y="647514"/>
                  <a:pt x="11425210" y="647514"/>
                </a:cubicBezTo>
                <a:lnTo>
                  <a:pt x="34080" y="647514"/>
                </a:lnTo>
                <a:cubicBezTo>
                  <a:pt x="15258" y="647514"/>
                  <a:pt x="0" y="632256"/>
                  <a:pt x="0" y="613434"/>
                </a:cubicBezTo>
                <a:lnTo>
                  <a:pt x="0" y="34080"/>
                </a:lnTo>
                <a:cubicBezTo>
                  <a:pt x="0" y="15258"/>
                  <a:pt x="15258" y="0"/>
                  <a:pt x="34080" y="0"/>
                </a:cubicBezTo>
                <a:close/>
              </a:path>
            </a:pathLst>
          </a:custGeom>
          <a:solidFill>
            <a:srgbClr val="F59E0B">
              <a:alpha val="10196"/>
            </a:srgbClr>
          </a:solidFill>
          <a:ln/>
        </p:spPr>
      </p:sp>
      <p:sp>
        <p:nvSpPr>
          <p:cNvPr id="49" name="Shape 47"/>
          <p:cNvSpPr/>
          <p:nvPr/>
        </p:nvSpPr>
        <p:spPr>
          <a:xfrm>
            <a:off x="357836" y="5869024"/>
            <a:ext cx="34080" cy="647514"/>
          </a:xfrm>
          <a:custGeom>
            <a:avLst/>
            <a:gdLst/>
            <a:ahLst/>
            <a:cxnLst/>
            <a:rect l="l" t="t" r="r" b="b"/>
            <a:pathLst>
              <a:path w="34080" h="647514">
                <a:moveTo>
                  <a:pt x="34080" y="0"/>
                </a:moveTo>
                <a:lnTo>
                  <a:pt x="34080" y="0"/>
                </a:lnTo>
                <a:lnTo>
                  <a:pt x="34080" y="647514"/>
                </a:lnTo>
                <a:lnTo>
                  <a:pt x="34080" y="647514"/>
                </a:lnTo>
                <a:cubicBezTo>
                  <a:pt x="15258" y="647514"/>
                  <a:pt x="0" y="632256"/>
                  <a:pt x="0" y="613434"/>
                </a:cubicBezTo>
                <a:lnTo>
                  <a:pt x="0" y="34080"/>
                </a:lnTo>
                <a:cubicBezTo>
                  <a:pt x="0" y="15271"/>
                  <a:pt x="15271" y="0"/>
                  <a:pt x="34080" y="0"/>
                </a:cubicBezTo>
                <a:close/>
              </a:path>
            </a:pathLst>
          </a:custGeom>
          <a:solidFill>
            <a:srgbClr val="F59E0B"/>
          </a:solidFill>
          <a:ln/>
        </p:spPr>
      </p:sp>
      <p:sp>
        <p:nvSpPr>
          <p:cNvPr id="50" name="Text 48"/>
          <p:cNvSpPr/>
          <p:nvPr/>
        </p:nvSpPr>
        <p:spPr>
          <a:xfrm>
            <a:off x="477115" y="5971263"/>
            <a:ext cx="11340008" cy="443036"/>
          </a:xfrm>
          <a:prstGeom prst="rect">
            <a:avLst/>
          </a:prstGeom>
          <a:noFill/>
          <a:ln/>
        </p:spPr>
        <p:txBody>
          <a:bodyPr wrap="square" lIns="0" tIns="0" rIns="0" bIns="0" rtlCol="0" anchor="ctr"/>
          <a:lstStyle/>
          <a:p>
            <a:pPr>
              <a:lnSpc>
                <a:spcPct val="140000"/>
              </a:lnSpc>
            </a:pPr>
            <a:r>
              <a:rPr lang="en-US" sz="1073" b="1" dirty="0">
                <a:solidFill>
                  <a:srgbClr val="F59E0B"/>
                </a:solidFill>
                <a:latin typeface="Sorts Mill Goudy" pitchFamily="34" charset="0"/>
                <a:ea typeface="Sorts Mill Goudy" pitchFamily="34" charset="-122"/>
                <a:cs typeface="Sorts Mill Goudy" pitchFamily="34" charset="-120"/>
              </a:rPr>
              <a:t>Research Effort Required:</a:t>
            </a:r>
            <a:r>
              <a:rPr lang="en-US" sz="1073" dirty="0">
                <a:solidFill>
                  <a:srgbClr val="1F2937"/>
                </a:solidFill>
                <a:latin typeface="Sorts Mill Goudy" pitchFamily="34" charset="0"/>
                <a:ea typeface="Sorts Mill Goudy" pitchFamily="34" charset="-122"/>
                <a:cs typeface="Sorts Mill Goudy" pitchFamily="34" charset="-120"/>
              </a:rPr>
              <a:t> Both approaches require significant additional research and engineering effort. Closing this gap is the primary challenge for future work. The foundation established through this forensic audit provides the necessary understanding to guide these future improvements.</a:t>
            </a:r>
            <a:endParaRPr lang="en-US" sz="1600" dirty="0"/>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7.2 CONCLUSION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Honest Assessment of Achievements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18054"/>
            <a:ext cx="5688920" cy="1569357"/>
          </a:xfrm>
          <a:custGeom>
            <a:avLst/>
            <a:gdLst/>
            <a:ahLst/>
            <a:cxnLst/>
            <a:rect l="l" t="t" r="r" b="b"/>
            <a:pathLst>
              <a:path w="5688920" h="1569357">
                <a:moveTo>
                  <a:pt x="63496" y="0"/>
                </a:moveTo>
                <a:lnTo>
                  <a:pt x="5625423" y="0"/>
                </a:lnTo>
                <a:cubicBezTo>
                  <a:pt x="5660491" y="0"/>
                  <a:pt x="5688920" y="28428"/>
                  <a:pt x="5688920" y="63496"/>
                </a:cubicBezTo>
                <a:lnTo>
                  <a:pt x="5688920" y="1505861"/>
                </a:lnTo>
                <a:cubicBezTo>
                  <a:pt x="5688920" y="1540929"/>
                  <a:pt x="5660491" y="1569357"/>
                  <a:pt x="5625423" y="1569357"/>
                </a:cubicBezTo>
                <a:lnTo>
                  <a:pt x="63496" y="1569357"/>
                </a:lnTo>
                <a:cubicBezTo>
                  <a:pt x="28428" y="1569357"/>
                  <a:pt x="0" y="1540929"/>
                  <a:pt x="0" y="1505861"/>
                </a:cubicBezTo>
                <a:lnTo>
                  <a:pt x="0" y="63496"/>
                </a:lnTo>
                <a:cubicBezTo>
                  <a:pt x="0" y="28452"/>
                  <a:pt x="28452" y="0"/>
                  <a:pt x="63496" y="0"/>
                </a:cubicBezTo>
                <a:close/>
              </a:path>
            </a:pathLst>
          </a:custGeom>
          <a:solidFill>
            <a:srgbClr val="22C55E">
              <a:alpha val="10196"/>
            </a:srgbClr>
          </a:solidFill>
          <a:ln w="21771">
            <a:solidFill>
              <a:srgbClr val="22C55E"/>
            </a:solidFill>
            <a:prstDash val="solid"/>
          </a:ln>
        </p:spPr>
      </p:sp>
      <p:sp>
        <p:nvSpPr>
          <p:cNvPr id="6" name="Shape 4"/>
          <p:cNvSpPr/>
          <p:nvPr/>
        </p:nvSpPr>
        <p:spPr>
          <a:xfrm>
            <a:off x="458107" y="1251862"/>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solidFill>
            <a:srgbClr val="22C55E"/>
          </a:solidFill>
          <a:ln/>
        </p:spPr>
      </p:sp>
      <p:sp>
        <p:nvSpPr>
          <p:cNvPr id="7" name="Shape 5"/>
          <p:cNvSpPr/>
          <p:nvPr/>
        </p:nvSpPr>
        <p:spPr>
          <a:xfrm>
            <a:off x="585107" y="1378862"/>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126653" y="79139"/>
                </a:moveTo>
                <a:lnTo>
                  <a:pt x="96887" y="126764"/>
                </a:lnTo>
                <a:cubicBezTo>
                  <a:pt x="95324" y="129257"/>
                  <a:pt x="92646" y="130820"/>
                  <a:pt x="89706" y="130969"/>
                </a:cubicBezTo>
                <a:cubicBezTo>
                  <a:pt x="86767" y="131118"/>
                  <a:pt x="83939" y="129778"/>
                  <a:pt x="82190" y="127397"/>
                </a:cubicBezTo>
                <a:lnTo>
                  <a:pt x="64331" y="103584"/>
                </a:lnTo>
                <a:cubicBezTo>
                  <a:pt x="61354" y="99640"/>
                  <a:pt x="62173" y="94059"/>
                  <a:pt x="66117" y="91083"/>
                </a:cubicBezTo>
                <a:cubicBezTo>
                  <a:pt x="70061" y="88106"/>
                  <a:pt x="75642" y="88925"/>
                  <a:pt x="78618" y="92869"/>
                </a:cubicBezTo>
                <a:lnTo>
                  <a:pt x="88664" y="106263"/>
                </a:lnTo>
                <a:lnTo>
                  <a:pt x="111509" y="69689"/>
                </a:lnTo>
                <a:cubicBezTo>
                  <a:pt x="114114" y="65522"/>
                  <a:pt x="119621" y="64219"/>
                  <a:pt x="123825" y="66861"/>
                </a:cubicBezTo>
                <a:cubicBezTo>
                  <a:pt x="128029" y="69503"/>
                  <a:pt x="129294" y="74972"/>
                  <a:pt x="126653" y="79177"/>
                </a:cubicBezTo>
                <a:close/>
              </a:path>
            </a:pathLst>
          </a:custGeom>
          <a:solidFill>
            <a:srgbClr val="FFFFFF"/>
          </a:solidFill>
          <a:ln/>
        </p:spPr>
      </p:sp>
      <p:sp>
        <p:nvSpPr>
          <p:cNvPr id="8" name="Text 6"/>
          <p:cNvSpPr/>
          <p:nvPr/>
        </p:nvSpPr>
        <p:spPr>
          <a:xfrm>
            <a:off x="997857" y="1251862"/>
            <a:ext cx="11350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Success</a:t>
            </a:r>
            <a:endParaRPr lang="en-US" sz="1600" dirty="0"/>
          </a:p>
        </p:txBody>
      </p:sp>
      <p:sp>
        <p:nvSpPr>
          <p:cNvPr id="9" name="Text 7"/>
          <p:cNvSpPr/>
          <p:nvPr/>
        </p:nvSpPr>
        <p:spPr>
          <a:xfrm>
            <a:off x="997857" y="1505862"/>
            <a:ext cx="1103313"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PARITY Achieved</a:t>
            </a:r>
            <a:endParaRPr lang="en-US" sz="1600" dirty="0"/>
          </a:p>
        </p:txBody>
      </p:sp>
      <p:sp>
        <p:nvSpPr>
          <p:cNvPr id="10" name="Shape 8"/>
          <p:cNvSpPr/>
          <p:nvPr/>
        </p:nvSpPr>
        <p:spPr>
          <a:xfrm>
            <a:off x="458107" y="1791612"/>
            <a:ext cx="5421313" cy="444500"/>
          </a:xfrm>
          <a:custGeom>
            <a:avLst/>
            <a:gdLst/>
            <a:ahLst/>
            <a:cxnLst/>
            <a:rect l="l" t="t" r="r" b="b"/>
            <a:pathLst>
              <a:path w="5421313" h="444500">
                <a:moveTo>
                  <a:pt x="31751" y="0"/>
                </a:moveTo>
                <a:lnTo>
                  <a:pt x="5389562" y="0"/>
                </a:lnTo>
                <a:cubicBezTo>
                  <a:pt x="5407097" y="0"/>
                  <a:pt x="5421313" y="14215"/>
                  <a:pt x="5421313" y="31751"/>
                </a:cubicBezTo>
                <a:lnTo>
                  <a:pt x="5421313" y="412749"/>
                </a:lnTo>
                <a:cubicBezTo>
                  <a:pt x="5421313" y="430285"/>
                  <a:pt x="5407097" y="444500"/>
                  <a:pt x="5389562" y="444500"/>
                </a:cubicBezTo>
                <a:lnTo>
                  <a:pt x="31751" y="444500"/>
                </a:lnTo>
                <a:cubicBezTo>
                  <a:pt x="14215" y="444500"/>
                  <a:pt x="0" y="430285"/>
                  <a:pt x="0" y="412749"/>
                </a:cubicBezTo>
                <a:lnTo>
                  <a:pt x="0" y="31751"/>
                </a:lnTo>
                <a:cubicBezTo>
                  <a:pt x="0" y="14227"/>
                  <a:pt x="14227" y="0"/>
                  <a:pt x="31751" y="0"/>
                </a:cubicBezTo>
                <a:close/>
              </a:path>
            </a:pathLst>
          </a:custGeom>
          <a:solidFill>
            <a:srgbClr val="FFFFFF"/>
          </a:solidFill>
          <a:ln/>
        </p:spPr>
      </p:sp>
      <p:sp>
        <p:nvSpPr>
          <p:cNvPr id="11" name="Text 9"/>
          <p:cNvSpPr/>
          <p:nvPr/>
        </p:nvSpPr>
        <p:spPr>
          <a:xfrm>
            <a:off x="521607" y="1855112"/>
            <a:ext cx="5349875"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Module 2 (Verbalization)</a:t>
            </a:r>
            <a:endParaRPr lang="en-US" sz="1600" dirty="0"/>
          </a:p>
        </p:txBody>
      </p:sp>
      <p:sp>
        <p:nvSpPr>
          <p:cNvPr id="12" name="Text 10"/>
          <p:cNvSpPr/>
          <p:nvPr/>
        </p:nvSpPr>
        <p:spPr>
          <a:xfrm>
            <a:off x="521607" y="2045612"/>
            <a:ext cx="534193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Eliminated semantic stuttering, achieved API parity through custom tokenization and modern training data.</a:t>
            </a:r>
            <a:endParaRPr lang="en-US" sz="1600" dirty="0"/>
          </a:p>
        </p:txBody>
      </p:sp>
      <p:sp>
        <p:nvSpPr>
          <p:cNvPr id="13" name="Shape 11"/>
          <p:cNvSpPr/>
          <p:nvPr/>
        </p:nvSpPr>
        <p:spPr>
          <a:xfrm>
            <a:off x="458107" y="2299612"/>
            <a:ext cx="5421313" cy="254000"/>
          </a:xfrm>
          <a:custGeom>
            <a:avLst/>
            <a:gdLst/>
            <a:ahLst/>
            <a:cxnLst/>
            <a:rect l="l" t="t" r="r" b="b"/>
            <a:pathLst>
              <a:path w="5421313" h="254000">
                <a:moveTo>
                  <a:pt x="31750" y="0"/>
                </a:moveTo>
                <a:lnTo>
                  <a:pt x="5389563" y="0"/>
                </a:lnTo>
                <a:cubicBezTo>
                  <a:pt x="5407086" y="0"/>
                  <a:pt x="5421313" y="14227"/>
                  <a:pt x="5421313" y="31750"/>
                </a:cubicBezTo>
                <a:lnTo>
                  <a:pt x="5421313" y="222250"/>
                </a:lnTo>
                <a:cubicBezTo>
                  <a:pt x="5421313" y="239773"/>
                  <a:pt x="5407086" y="254000"/>
                  <a:pt x="5389563" y="254000"/>
                </a:cubicBezTo>
                <a:lnTo>
                  <a:pt x="31750" y="254000"/>
                </a:lnTo>
                <a:cubicBezTo>
                  <a:pt x="14227" y="254000"/>
                  <a:pt x="0" y="239773"/>
                  <a:pt x="0" y="222250"/>
                </a:cubicBezTo>
                <a:lnTo>
                  <a:pt x="0" y="31750"/>
                </a:lnTo>
                <a:cubicBezTo>
                  <a:pt x="0" y="14227"/>
                  <a:pt x="14227" y="0"/>
                  <a:pt x="31750" y="0"/>
                </a:cubicBezTo>
                <a:close/>
              </a:path>
            </a:pathLst>
          </a:custGeom>
          <a:solidFill>
            <a:srgbClr val="22C55E">
              <a:alpha val="20000"/>
            </a:srgbClr>
          </a:solidFill>
          <a:ln/>
        </p:spPr>
      </p:sp>
      <p:sp>
        <p:nvSpPr>
          <p:cNvPr id="14" name="Shape 12"/>
          <p:cNvSpPr/>
          <p:nvPr/>
        </p:nvSpPr>
        <p:spPr>
          <a:xfrm>
            <a:off x="533513" y="2372196"/>
            <a:ext cx="95250" cy="95250"/>
          </a:xfrm>
          <a:custGeom>
            <a:avLst/>
            <a:gdLst/>
            <a:ahLst/>
            <a:cxnLst/>
            <a:rect l="l" t="t" r="r" b="b"/>
            <a:pathLst>
              <a:path w="95250" h="95250">
                <a:moveTo>
                  <a:pt x="26845" y="0"/>
                </a:moveTo>
                <a:lnTo>
                  <a:pt x="68517" y="0"/>
                </a:lnTo>
                <a:cubicBezTo>
                  <a:pt x="73447" y="0"/>
                  <a:pt x="77465" y="4056"/>
                  <a:pt x="77279" y="8967"/>
                </a:cubicBezTo>
                <a:cubicBezTo>
                  <a:pt x="77242" y="9953"/>
                  <a:pt x="77205" y="10939"/>
                  <a:pt x="77149" y="11906"/>
                </a:cubicBezTo>
                <a:lnTo>
                  <a:pt x="86376" y="11906"/>
                </a:lnTo>
                <a:cubicBezTo>
                  <a:pt x="91232" y="11906"/>
                  <a:pt x="95510" y="15925"/>
                  <a:pt x="95138" y="21171"/>
                </a:cubicBezTo>
                <a:cubicBezTo>
                  <a:pt x="93743" y="40463"/>
                  <a:pt x="83883" y="51067"/>
                  <a:pt x="73186" y="56610"/>
                </a:cubicBezTo>
                <a:cubicBezTo>
                  <a:pt x="70247" y="58136"/>
                  <a:pt x="67252" y="59271"/>
                  <a:pt x="64405" y="60108"/>
                </a:cubicBezTo>
                <a:cubicBezTo>
                  <a:pt x="60647" y="65429"/>
                  <a:pt x="56741" y="68238"/>
                  <a:pt x="53634" y="69745"/>
                </a:cubicBezTo>
                <a:lnTo>
                  <a:pt x="53634" y="83344"/>
                </a:lnTo>
                <a:lnTo>
                  <a:pt x="65540" y="83344"/>
                </a:lnTo>
                <a:cubicBezTo>
                  <a:pt x="68833" y="83344"/>
                  <a:pt x="71493" y="86004"/>
                  <a:pt x="71493" y="89297"/>
                </a:cubicBezTo>
                <a:cubicBezTo>
                  <a:pt x="71493" y="92590"/>
                  <a:pt x="68833" y="95250"/>
                  <a:pt x="65540" y="95250"/>
                </a:cubicBezTo>
                <a:lnTo>
                  <a:pt x="29821" y="95250"/>
                </a:lnTo>
                <a:cubicBezTo>
                  <a:pt x="26529" y="95250"/>
                  <a:pt x="23868" y="92590"/>
                  <a:pt x="23868" y="89297"/>
                </a:cubicBezTo>
                <a:cubicBezTo>
                  <a:pt x="23868" y="86004"/>
                  <a:pt x="26529" y="83344"/>
                  <a:pt x="29821" y="83344"/>
                </a:cubicBezTo>
                <a:lnTo>
                  <a:pt x="41728" y="83344"/>
                </a:lnTo>
                <a:lnTo>
                  <a:pt x="41728" y="69745"/>
                </a:lnTo>
                <a:cubicBezTo>
                  <a:pt x="38751" y="68312"/>
                  <a:pt x="35049" y="65652"/>
                  <a:pt x="31440" y="60759"/>
                </a:cubicBezTo>
                <a:cubicBezTo>
                  <a:pt x="28017" y="59866"/>
                  <a:pt x="24296" y="58508"/>
                  <a:pt x="20669" y="56462"/>
                </a:cubicBezTo>
                <a:cubicBezTo>
                  <a:pt x="10604" y="50825"/>
                  <a:pt x="1525" y="40202"/>
                  <a:pt x="223" y="21134"/>
                </a:cubicBezTo>
                <a:cubicBezTo>
                  <a:pt x="-130" y="15906"/>
                  <a:pt x="4130" y="11888"/>
                  <a:pt x="8985" y="11888"/>
                </a:cubicBezTo>
                <a:lnTo>
                  <a:pt x="18213" y="11888"/>
                </a:lnTo>
                <a:cubicBezTo>
                  <a:pt x="18157" y="10920"/>
                  <a:pt x="18120" y="9953"/>
                  <a:pt x="18083" y="8948"/>
                </a:cubicBezTo>
                <a:cubicBezTo>
                  <a:pt x="17897" y="4018"/>
                  <a:pt x="21915" y="-19"/>
                  <a:pt x="26845" y="-19"/>
                </a:cubicBezTo>
                <a:close/>
                <a:moveTo>
                  <a:pt x="18883" y="20836"/>
                </a:moveTo>
                <a:lnTo>
                  <a:pt x="9134" y="20836"/>
                </a:lnTo>
                <a:cubicBezTo>
                  <a:pt x="10288" y="36593"/>
                  <a:pt x="17525" y="44481"/>
                  <a:pt x="24985" y="48667"/>
                </a:cubicBezTo>
                <a:cubicBezTo>
                  <a:pt x="22306" y="41728"/>
                  <a:pt x="20092" y="32668"/>
                  <a:pt x="18883" y="20836"/>
                </a:cubicBezTo>
                <a:close/>
                <a:moveTo>
                  <a:pt x="70693" y="47774"/>
                </a:moveTo>
                <a:cubicBezTo>
                  <a:pt x="78228" y="43346"/>
                  <a:pt x="85037" y="35477"/>
                  <a:pt x="86190" y="20836"/>
                </a:cubicBezTo>
                <a:lnTo>
                  <a:pt x="76460" y="20836"/>
                </a:lnTo>
                <a:cubicBezTo>
                  <a:pt x="75307" y="32165"/>
                  <a:pt x="73223" y="40965"/>
                  <a:pt x="70693" y="47774"/>
                </a:cubicBezTo>
                <a:close/>
              </a:path>
            </a:pathLst>
          </a:custGeom>
          <a:solidFill>
            <a:srgbClr val="22C55E"/>
          </a:solidFill>
          <a:ln/>
        </p:spPr>
      </p:sp>
      <p:sp>
        <p:nvSpPr>
          <p:cNvPr id="15" name="Text 13"/>
          <p:cNvSpPr/>
          <p:nvPr/>
        </p:nvSpPr>
        <p:spPr>
          <a:xfrm>
            <a:off x="660513" y="2363112"/>
            <a:ext cx="5203031" cy="127000"/>
          </a:xfrm>
          <a:prstGeom prst="rect">
            <a:avLst/>
          </a:prstGeom>
          <a:noFill/>
          <a:ln/>
        </p:spPr>
        <p:txBody>
          <a:bodyPr wrap="square" lIns="0" tIns="0" rIns="0" bIns="0" rtlCol="0" anchor="ctr"/>
          <a:lstStyle/>
          <a:p>
            <a:pPr>
              <a:lnSpc>
                <a:spcPct val="110000"/>
              </a:lnSpc>
            </a:pPr>
            <a:r>
              <a:rPr lang="en-US" sz="750" b="1" dirty="0">
                <a:solidFill>
                  <a:srgbClr val="22C55E"/>
                </a:solidFill>
                <a:latin typeface="Sorts Mill Goudy" pitchFamily="34" charset="0"/>
                <a:ea typeface="Sorts Mill Goudy" pitchFamily="34" charset="-122"/>
                <a:cs typeface="Sorts Mill Goudy" pitchFamily="34" charset="-120"/>
              </a:rPr>
              <a:t>Primary achievement of this project</a:t>
            </a:r>
            <a:endParaRPr lang="en-US" sz="1600" dirty="0"/>
          </a:p>
        </p:txBody>
      </p:sp>
      <p:sp>
        <p:nvSpPr>
          <p:cNvPr id="16" name="Shape 14"/>
          <p:cNvSpPr/>
          <p:nvPr/>
        </p:nvSpPr>
        <p:spPr>
          <a:xfrm>
            <a:off x="6182179" y="1118054"/>
            <a:ext cx="5688920" cy="1569357"/>
          </a:xfrm>
          <a:custGeom>
            <a:avLst/>
            <a:gdLst/>
            <a:ahLst/>
            <a:cxnLst/>
            <a:rect l="l" t="t" r="r" b="b"/>
            <a:pathLst>
              <a:path w="5688920" h="1569357">
                <a:moveTo>
                  <a:pt x="63496" y="0"/>
                </a:moveTo>
                <a:lnTo>
                  <a:pt x="5625423" y="0"/>
                </a:lnTo>
                <a:cubicBezTo>
                  <a:pt x="5660491" y="0"/>
                  <a:pt x="5688920" y="28428"/>
                  <a:pt x="5688920" y="63496"/>
                </a:cubicBezTo>
                <a:lnTo>
                  <a:pt x="5688920" y="1505861"/>
                </a:lnTo>
                <a:cubicBezTo>
                  <a:pt x="5688920" y="1540929"/>
                  <a:pt x="5660491" y="1569357"/>
                  <a:pt x="5625423" y="1569357"/>
                </a:cubicBezTo>
                <a:lnTo>
                  <a:pt x="63496" y="1569357"/>
                </a:lnTo>
                <a:cubicBezTo>
                  <a:pt x="28428" y="1569357"/>
                  <a:pt x="0" y="1540929"/>
                  <a:pt x="0" y="1505861"/>
                </a:cubicBezTo>
                <a:lnTo>
                  <a:pt x="0" y="63496"/>
                </a:lnTo>
                <a:cubicBezTo>
                  <a:pt x="0" y="28452"/>
                  <a:pt x="28452" y="0"/>
                  <a:pt x="63496" y="0"/>
                </a:cubicBezTo>
                <a:close/>
              </a:path>
            </a:pathLst>
          </a:custGeom>
          <a:solidFill>
            <a:srgbClr val="F59E0B">
              <a:alpha val="10196"/>
            </a:srgbClr>
          </a:solidFill>
          <a:ln w="21771">
            <a:solidFill>
              <a:srgbClr val="F59E0B"/>
            </a:solidFill>
            <a:prstDash val="solid"/>
          </a:ln>
        </p:spPr>
      </p:sp>
      <p:sp>
        <p:nvSpPr>
          <p:cNvPr id="17" name="Shape 15"/>
          <p:cNvSpPr/>
          <p:nvPr/>
        </p:nvSpPr>
        <p:spPr>
          <a:xfrm>
            <a:off x="6315982" y="1251862"/>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solidFill>
            <a:srgbClr val="F59E0B"/>
          </a:solidFill>
          <a:ln/>
        </p:spPr>
      </p:sp>
      <p:sp>
        <p:nvSpPr>
          <p:cNvPr id="18" name="Shape 16"/>
          <p:cNvSpPr/>
          <p:nvPr/>
        </p:nvSpPr>
        <p:spPr>
          <a:xfrm>
            <a:off x="6442982" y="1378862"/>
            <a:ext cx="190500" cy="190500"/>
          </a:xfrm>
          <a:custGeom>
            <a:avLst/>
            <a:gdLst/>
            <a:ahLst/>
            <a:cxnLst/>
            <a:rect l="l" t="t" r="r" b="b"/>
            <a:pathLst>
              <a:path w="190500" h="190500">
                <a:moveTo>
                  <a:pt x="95250" y="0"/>
                </a:moveTo>
                <a:cubicBezTo>
                  <a:pt x="100719" y="0"/>
                  <a:pt x="105742" y="3014"/>
                  <a:pt x="108347" y="7813"/>
                </a:cubicBezTo>
                <a:lnTo>
                  <a:pt x="188714" y="156642"/>
                </a:lnTo>
                <a:cubicBezTo>
                  <a:pt x="191207" y="161255"/>
                  <a:pt x="191095" y="166836"/>
                  <a:pt x="188416" y="171338"/>
                </a:cubicBezTo>
                <a:cubicBezTo>
                  <a:pt x="185737" y="175840"/>
                  <a:pt x="180863" y="178594"/>
                  <a:pt x="175617" y="178594"/>
                </a:cubicBezTo>
                <a:lnTo>
                  <a:pt x="14883" y="178594"/>
                </a:lnTo>
                <a:cubicBezTo>
                  <a:pt x="9637" y="178594"/>
                  <a:pt x="4800" y="175840"/>
                  <a:pt x="2084" y="171338"/>
                </a:cubicBezTo>
                <a:cubicBezTo>
                  <a:pt x="-633" y="166836"/>
                  <a:pt x="-707" y="161255"/>
                  <a:pt x="1786" y="156642"/>
                </a:cubicBezTo>
                <a:lnTo>
                  <a:pt x="82153" y="7813"/>
                </a:lnTo>
                <a:cubicBezTo>
                  <a:pt x="84758" y="3014"/>
                  <a:pt x="89781" y="0"/>
                  <a:pt x="95250" y="0"/>
                </a:cubicBezTo>
                <a:close/>
                <a:moveTo>
                  <a:pt x="95250" y="62508"/>
                </a:moveTo>
                <a:cubicBezTo>
                  <a:pt x="90301" y="62508"/>
                  <a:pt x="86320" y="66489"/>
                  <a:pt x="86320" y="71438"/>
                </a:cubicBezTo>
                <a:lnTo>
                  <a:pt x="86320" y="113109"/>
                </a:lnTo>
                <a:cubicBezTo>
                  <a:pt x="86320" y="118058"/>
                  <a:pt x="90301" y="122039"/>
                  <a:pt x="95250" y="122039"/>
                </a:cubicBezTo>
                <a:cubicBezTo>
                  <a:pt x="100199" y="122039"/>
                  <a:pt x="104180" y="118058"/>
                  <a:pt x="104180" y="113109"/>
                </a:cubicBezTo>
                <a:lnTo>
                  <a:pt x="104180" y="71438"/>
                </a:lnTo>
                <a:cubicBezTo>
                  <a:pt x="104180" y="66489"/>
                  <a:pt x="100199" y="62508"/>
                  <a:pt x="95250" y="62508"/>
                </a:cubicBezTo>
                <a:close/>
                <a:moveTo>
                  <a:pt x="105184" y="142875"/>
                </a:moveTo>
                <a:cubicBezTo>
                  <a:pt x="105410" y="139188"/>
                  <a:pt x="103571" y="135679"/>
                  <a:pt x="100410" y="133767"/>
                </a:cubicBezTo>
                <a:cubicBezTo>
                  <a:pt x="97249" y="131855"/>
                  <a:pt x="93288" y="131855"/>
                  <a:pt x="90127" y="133767"/>
                </a:cubicBezTo>
                <a:cubicBezTo>
                  <a:pt x="86966" y="135679"/>
                  <a:pt x="85127" y="139188"/>
                  <a:pt x="85353" y="142875"/>
                </a:cubicBezTo>
                <a:cubicBezTo>
                  <a:pt x="85127" y="146562"/>
                  <a:pt x="86966" y="150071"/>
                  <a:pt x="90127" y="151983"/>
                </a:cubicBezTo>
                <a:cubicBezTo>
                  <a:pt x="93288" y="153895"/>
                  <a:pt x="97249" y="153895"/>
                  <a:pt x="100410" y="151983"/>
                </a:cubicBezTo>
                <a:cubicBezTo>
                  <a:pt x="103571" y="150071"/>
                  <a:pt x="105410" y="146562"/>
                  <a:pt x="105184" y="142875"/>
                </a:cubicBezTo>
                <a:close/>
              </a:path>
            </a:pathLst>
          </a:custGeom>
          <a:solidFill>
            <a:srgbClr val="FFFFFF"/>
          </a:solidFill>
          <a:ln/>
        </p:spPr>
      </p:sp>
      <p:sp>
        <p:nvSpPr>
          <p:cNvPr id="19" name="Text 17"/>
          <p:cNvSpPr/>
          <p:nvPr/>
        </p:nvSpPr>
        <p:spPr>
          <a:xfrm>
            <a:off x="6855732" y="1251862"/>
            <a:ext cx="1293813" cy="254000"/>
          </a:xfrm>
          <a:prstGeom prst="rect">
            <a:avLst/>
          </a:prstGeom>
          <a:noFill/>
          <a:ln/>
        </p:spPr>
        <p:txBody>
          <a:bodyPr wrap="square" lIns="0" tIns="0" rIns="0" bIns="0" rtlCol="0" anchor="ctr"/>
          <a:lstStyle/>
          <a:p>
            <a:pPr>
              <a:lnSpc>
                <a:spcPct val="110000"/>
              </a:lnSpc>
            </a:pPr>
            <a:r>
              <a:rPr lang="en-US" sz="1500" b="1" dirty="0">
                <a:solidFill>
                  <a:srgbClr val="F59E0B"/>
                </a:solidFill>
                <a:latin typeface="Sorts Mill Goudy" pitchFamily="34" charset="0"/>
                <a:ea typeface="Sorts Mill Goudy" pitchFamily="34" charset="-122"/>
                <a:cs typeface="Sorts Mill Goudy" pitchFamily="34" charset="-120"/>
              </a:rPr>
              <a:t>Partial Success</a:t>
            </a:r>
            <a:endParaRPr lang="en-US" sz="1600" dirty="0"/>
          </a:p>
        </p:txBody>
      </p:sp>
      <p:sp>
        <p:nvSpPr>
          <p:cNvPr id="20" name="Text 18"/>
          <p:cNvSpPr/>
          <p:nvPr/>
        </p:nvSpPr>
        <p:spPr>
          <a:xfrm>
            <a:off x="6855732" y="1505862"/>
            <a:ext cx="1262063"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GAP Documented</a:t>
            </a:r>
            <a:endParaRPr lang="en-US" sz="1600" dirty="0"/>
          </a:p>
        </p:txBody>
      </p:sp>
      <p:sp>
        <p:nvSpPr>
          <p:cNvPr id="21" name="Shape 19"/>
          <p:cNvSpPr/>
          <p:nvPr/>
        </p:nvSpPr>
        <p:spPr>
          <a:xfrm>
            <a:off x="6315982" y="1791612"/>
            <a:ext cx="5421313" cy="444500"/>
          </a:xfrm>
          <a:custGeom>
            <a:avLst/>
            <a:gdLst/>
            <a:ahLst/>
            <a:cxnLst/>
            <a:rect l="l" t="t" r="r" b="b"/>
            <a:pathLst>
              <a:path w="5421313" h="444500">
                <a:moveTo>
                  <a:pt x="31751" y="0"/>
                </a:moveTo>
                <a:lnTo>
                  <a:pt x="5389562" y="0"/>
                </a:lnTo>
                <a:cubicBezTo>
                  <a:pt x="5407097" y="0"/>
                  <a:pt x="5421313" y="14215"/>
                  <a:pt x="5421313" y="31751"/>
                </a:cubicBezTo>
                <a:lnTo>
                  <a:pt x="5421313" y="412749"/>
                </a:lnTo>
                <a:cubicBezTo>
                  <a:pt x="5421313" y="430285"/>
                  <a:pt x="5407097" y="444500"/>
                  <a:pt x="5389562" y="444500"/>
                </a:cubicBezTo>
                <a:lnTo>
                  <a:pt x="31751" y="444500"/>
                </a:lnTo>
                <a:cubicBezTo>
                  <a:pt x="14215" y="444500"/>
                  <a:pt x="0" y="430285"/>
                  <a:pt x="0" y="412749"/>
                </a:cubicBezTo>
                <a:lnTo>
                  <a:pt x="0" y="31751"/>
                </a:lnTo>
                <a:cubicBezTo>
                  <a:pt x="0" y="14227"/>
                  <a:pt x="14227" y="0"/>
                  <a:pt x="31751" y="0"/>
                </a:cubicBezTo>
                <a:close/>
              </a:path>
            </a:pathLst>
          </a:custGeom>
          <a:solidFill>
            <a:srgbClr val="FFFFFF"/>
          </a:solidFill>
          <a:ln/>
        </p:spPr>
      </p:sp>
      <p:sp>
        <p:nvSpPr>
          <p:cNvPr id="22" name="Text 20"/>
          <p:cNvSpPr/>
          <p:nvPr/>
        </p:nvSpPr>
        <p:spPr>
          <a:xfrm>
            <a:off x="6379482" y="1855112"/>
            <a:ext cx="5349875"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Modules 4 &amp; 5 (Retrieval &amp; Verification)</a:t>
            </a:r>
            <a:endParaRPr lang="en-US" sz="1600" dirty="0"/>
          </a:p>
        </p:txBody>
      </p:sp>
      <p:sp>
        <p:nvSpPr>
          <p:cNvPr id="23" name="Text 21"/>
          <p:cNvSpPr/>
          <p:nvPr/>
        </p:nvSpPr>
        <p:spPr>
          <a:xfrm>
            <a:off x="6379482" y="2045612"/>
            <a:ext cx="534193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Forensically reconstructed but exhibiting significant performance degradation versus API.</a:t>
            </a:r>
            <a:endParaRPr lang="en-US" sz="1600" dirty="0"/>
          </a:p>
        </p:txBody>
      </p:sp>
      <p:sp>
        <p:nvSpPr>
          <p:cNvPr id="24" name="Shape 22"/>
          <p:cNvSpPr/>
          <p:nvPr/>
        </p:nvSpPr>
        <p:spPr>
          <a:xfrm>
            <a:off x="6315982" y="2299612"/>
            <a:ext cx="5421313" cy="254000"/>
          </a:xfrm>
          <a:custGeom>
            <a:avLst/>
            <a:gdLst/>
            <a:ahLst/>
            <a:cxnLst/>
            <a:rect l="l" t="t" r="r" b="b"/>
            <a:pathLst>
              <a:path w="5421313" h="254000">
                <a:moveTo>
                  <a:pt x="31750" y="0"/>
                </a:moveTo>
                <a:lnTo>
                  <a:pt x="5389563" y="0"/>
                </a:lnTo>
                <a:cubicBezTo>
                  <a:pt x="5407086" y="0"/>
                  <a:pt x="5421313" y="14227"/>
                  <a:pt x="5421313" y="31750"/>
                </a:cubicBezTo>
                <a:lnTo>
                  <a:pt x="5421313" y="222250"/>
                </a:lnTo>
                <a:cubicBezTo>
                  <a:pt x="5421313" y="239773"/>
                  <a:pt x="5407086" y="254000"/>
                  <a:pt x="5389563" y="254000"/>
                </a:cubicBezTo>
                <a:lnTo>
                  <a:pt x="31750" y="254000"/>
                </a:lnTo>
                <a:cubicBezTo>
                  <a:pt x="14227" y="254000"/>
                  <a:pt x="0" y="239773"/>
                  <a:pt x="0" y="222250"/>
                </a:cubicBezTo>
                <a:lnTo>
                  <a:pt x="0" y="31750"/>
                </a:lnTo>
                <a:cubicBezTo>
                  <a:pt x="0" y="14227"/>
                  <a:pt x="14227" y="0"/>
                  <a:pt x="31750" y="0"/>
                </a:cubicBezTo>
                <a:close/>
              </a:path>
            </a:pathLst>
          </a:custGeom>
          <a:solidFill>
            <a:srgbClr val="22C55E">
              <a:alpha val="20000"/>
            </a:srgbClr>
          </a:solidFill>
          <a:ln/>
        </p:spPr>
      </p:sp>
      <p:sp>
        <p:nvSpPr>
          <p:cNvPr id="25" name="Shape 23"/>
          <p:cNvSpPr/>
          <p:nvPr/>
        </p:nvSpPr>
        <p:spPr>
          <a:xfrm>
            <a:off x="6391388" y="2372196"/>
            <a:ext cx="95250" cy="95250"/>
          </a:xfrm>
          <a:custGeom>
            <a:avLst/>
            <a:gdLst/>
            <a:ahLst/>
            <a:cxnLst/>
            <a:rect l="l" t="t" r="r" b="b"/>
            <a:pathLst>
              <a:path w="95250" h="95250">
                <a:moveTo>
                  <a:pt x="47625" y="95250"/>
                </a:moveTo>
                <a:cubicBezTo>
                  <a:pt x="73910" y="95250"/>
                  <a:pt x="95250" y="73910"/>
                  <a:pt x="95250" y="47625"/>
                </a:cubicBezTo>
                <a:cubicBezTo>
                  <a:pt x="95250" y="21340"/>
                  <a:pt x="73910" y="0"/>
                  <a:pt x="47625" y="0"/>
                </a:cubicBezTo>
                <a:cubicBezTo>
                  <a:pt x="21340" y="0"/>
                  <a:pt x="0" y="21340"/>
                  <a:pt x="0" y="47625"/>
                </a:cubicBezTo>
                <a:cubicBezTo>
                  <a:pt x="0" y="73910"/>
                  <a:pt x="21340" y="95250"/>
                  <a:pt x="47625" y="95250"/>
                </a:cubicBezTo>
                <a:close/>
                <a:moveTo>
                  <a:pt x="63326" y="39570"/>
                </a:moveTo>
                <a:lnTo>
                  <a:pt x="48444" y="63382"/>
                </a:lnTo>
                <a:cubicBezTo>
                  <a:pt x="47662" y="64629"/>
                  <a:pt x="46323" y="65410"/>
                  <a:pt x="44853" y="65484"/>
                </a:cubicBezTo>
                <a:cubicBezTo>
                  <a:pt x="43383" y="65559"/>
                  <a:pt x="41970" y="64889"/>
                  <a:pt x="41095" y="63698"/>
                </a:cubicBezTo>
                <a:lnTo>
                  <a:pt x="32165" y="51792"/>
                </a:lnTo>
                <a:cubicBezTo>
                  <a:pt x="30677" y="49820"/>
                  <a:pt x="31086" y="47030"/>
                  <a:pt x="33058" y="45541"/>
                </a:cubicBezTo>
                <a:cubicBezTo>
                  <a:pt x="35030" y="44053"/>
                  <a:pt x="37821" y="44462"/>
                  <a:pt x="39309" y="46434"/>
                </a:cubicBezTo>
                <a:lnTo>
                  <a:pt x="44332" y="53132"/>
                </a:lnTo>
                <a:lnTo>
                  <a:pt x="55755" y="34844"/>
                </a:lnTo>
                <a:cubicBezTo>
                  <a:pt x="57057" y="32761"/>
                  <a:pt x="59810" y="32110"/>
                  <a:pt x="61913" y="33431"/>
                </a:cubicBezTo>
                <a:cubicBezTo>
                  <a:pt x="64015" y="34751"/>
                  <a:pt x="64647" y="37486"/>
                  <a:pt x="63326" y="39588"/>
                </a:cubicBezTo>
                <a:close/>
              </a:path>
            </a:pathLst>
          </a:custGeom>
          <a:solidFill>
            <a:srgbClr val="22C55E"/>
          </a:solidFill>
          <a:ln/>
        </p:spPr>
      </p:sp>
      <p:sp>
        <p:nvSpPr>
          <p:cNvPr id="26" name="Text 24"/>
          <p:cNvSpPr/>
          <p:nvPr/>
        </p:nvSpPr>
        <p:spPr>
          <a:xfrm>
            <a:off x="6518388" y="2363112"/>
            <a:ext cx="5203031" cy="127000"/>
          </a:xfrm>
          <a:prstGeom prst="rect">
            <a:avLst/>
          </a:prstGeom>
          <a:noFill/>
          <a:ln/>
        </p:spPr>
        <p:txBody>
          <a:bodyPr wrap="square" lIns="0" tIns="0" rIns="0" bIns="0" rtlCol="0" anchor="ctr"/>
          <a:lstStyle/>
          <a:p>
            <a:pPr>
              <a:lnSpc>
                <a:spcPct val="110000"/>
              </a:lnSpc>
            </a:pPr>
            <a:r>
              <a:rPr lang="en-US" sz="750" b="1" dirty="0">
                <a:solidFill>
                  <a:srgbClr val="22C55E"/>
                </a:solidFill>
                <a:latin typeface="Sorts Mill Goudy" pitchFamily="34" charset="0"/>
                <a:ea typeface="Sorts Mill Goudy" pitchFamily="34" charset="-122"/>
                <a:cs typeface="Sorts Mill Goudy" pitchFamily="34" charset="-120"/>
              </a:rPr>
              <a:t>Quantitative metrics deliberately withheld to maintain intellectual honesty</a:t>
            </a:r>
            <a:endParaRPr lang="en-US" sz="1600" dirty="0"/>
          </a:p>
        </p:txBody>
      </p:sp>
      <p:sp>
        <p:nvSpPr>
          <p:cNvPr id="27" name="Shape 25"/>
          <p:cNvSpPr/>
          <p:nvPr/>
        </p:nvSpPr>
        <p:spPr>
          <a:xfrm>
            <a:off x="317500" y="2821223"/>
            <a:ext cx="11557000" cy="1516063"/>
          </a:xfrm>
          <a:custGeom>
            <a:avLst/>
            <a:gdLst/>
            <a:ahLst/>
            <a:cxnLst/>
            <a:rect l="l" t="t" r="r" b="b"/>
            <a:pathLst>
              <a:path w="11557000" h="1516063">
                <a:moveTo>
                  <a:pt x="63493" y="0"/>
                </a:moveTo>
                <a:lnTo>
                  <a:pt x="11493507" y="0"/>
                </a:lnTo>
                <a:cubicBezTo>
                  <a:pt x="11528573" y="0"/>
                  <a:pt x="11557000" y="28427"/>
                  <a:pt x="11557000" y="63493"/>
                </a:cubicBezTo>
                <a:lnTo>
                  <a:pt x="11557000" y="1452570"/>
                </a:lnTo>
                <a:cubicBezTo>
                  <a:pt x="11557000" y="1487636"/>
                  <a:pt x="11528573" y="1516062"/>
                  <a:pt x="11493507" y="1516063"/>
                </a:cubicBezTo>
                <a:lnTo>
                  <a:pt x="63493" y="1516063"/>
                </a:lnTo>
                <a:cubicBezTo>
                  <a:pt x="28427" y="1516063"/>
                  <a:pt x="0" y="1487636"/>
                  <a:pt x="0" y="1452570"/>
                </a:cubicBezTo>
                <a:lnTo>
                  <a:pt x="0" y="63493"/>
                </a:lnTo>
                <a:cubicBezTo>
                  <a:pt x="0" y="28450"/>
                  <a:pt x="28450" y="0"/>
                  <a:pt x="63493" y="0"/>
                </a:cubicBezTo>
                <a:close/>
              </a:path>
            </a:pathLst>
          </a:custGeom>
          <a:solidFill>
            <a:srgbClr val="FFFFFF"/>
          </a:solidFill>
          <a:ln/>
          <a:effectLst>
            <a:outerShdw blurRad="119063" dist="79375" dir="5400000" algn="bl" rotWithShape="0">
              <a:srgbClr val="000000">
                <a:alpha val="10196"/>
              </a:srgbClr>
            </a:outerShdw>
          </a:effectLst>
        </p:spPr>
      </p:sp>
      <p:sp>
        <p:nvSpPr>
          <p:cNvPr id="28" name="Text 26"/>
          <p:cNvSpPr/>
          <p:nvPr/>
        </p:nvSpPr>
        <p:spPr>
          <a:xfrm>
            <a:off x="444500" y="2948223"/>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Research Implications</a:t>
            </a:r>
            <a:endParaRPr lang="en-US" sz="1600" dirty="0"/>
          </a:p>
        </p:txBody>
      </p:sp>
      <p:sp>
        <p:nvSpPr>
          <p:cNvPr id="29" name="Shape 27"/>
          <p:cNvSpPr/>
          <p:nvPr/>
        </p:nvSpPr>
        <p:spPr>
          <a:xfrm>
            <a:off x="460375" y="3265723"/>
            <a:ext cx="11287125" cy="944563"/>
          </a:xfrm>
          <a:custGeom>
            <a:avLst/>
            <a:gdLst/>
            <a:ahLst/>
            <a:cxnLst/>
            <a:rect l="l" t="t" r="r" b="b"/>
            <a:pathLst>
              <a:path w="11287125" h="944563">
                <a:moveTo>
                  <a:pt x="31750" y="0"/>
                </a:moveTo>
                <a:lnTo>
                  <a:pt x="11223622" y="0"/>
                </a:lnTo>
                <a:cubicBezTo>
                  <a:pt x="11258694" y="0"/>
                  <a:pt x="11287125" y="28431"/>
                  <a:pt x="11287125" y="63503"/>
                </a:cubicBezTo>
                <a:lnTo>
                  <a:pt x="11287125" y="881060"/>
                </a:lnTo>
                <a:cubicBezTo>
                  <a:pt x="11287125" y="916131"/>
                  <a:pt x="11258694" y="944562"/>
                  <a:pt x="11223622" y="944562"/>
                </a:cubicBezTo>
                <a:lnTo>
                  <a:pt x="31750" y="944563"/>
                </a:lnTo>
                <a:cubicBezTo>
                  <a:pt x="14227" y="944563"/>
                  <a:pt x="0" y="930336"/>
                  <a:pt x="0" y="912813"/>
                </a:cubicBezTo>
                <a:lnTo>
                  <a:pt x="0" y="31750"/>
                </a:lnTo>
                <a:cubicBezTo>
                  <a:pt x="0" y="14227"/>
                  <a:pt x="14227" y="0"/>
                  <a:pt x="31750" y="0"/>
                </a:cubicBezTo>
                <a:close/>
              </a:path>
            </a:pathLst>
          </a:custGeom>
          <a:solidFill>
            <a:srgbClr val="8B0000">
              <a:alpha val="5098"/>
            </a:srgbClr>
          </a:solidFill>
          <a:ln/>
        </p:spPr>
      </p:sp>
      <p:sp>
        <p:nvSpPr>
          <p:cNvPr id="30" name="Shape 28"/>
          <p:cNvSpPr/>
          <p:nvPr/>
        </p:nvSpPr>
        <p:spPr>
          <a:xfrm>
            <a:off x="460375" y="3265723"/>
            <a:ext cx="31750" cy="944563"/>
          </a:xfrm>
          <a:custGeom>
            <a:avLst/>
            <a:gdLst/>
            <a:ahLst/>
            <a:cxnLst/>
            <a:rect l="l" t="t" r="r" b="b"/>
            <a:pathLst>
              <a:path w="31750" h="944563">
                <a:moveTo>
                  <a:pt x="31750" y="0"/>
                </a:moveTo>
                <a:lnTo>
                  <a:pt x="31750" y="0"/>
                </a:lnTo>
                <a:lnTo>
                  <a:pt x="31750" y="944563"/>
                </a:lnTo>
                <a:lnTo>
                  <a:pt x="31750" y="944563"/>
                </a:lnTo>
                <a:cubicBezTo>
                  <a:pt x="14227" y="944563"/>
                  <a:pt x="0" y="930336"/>
                  <a:pt x="0" y="912813"/>
                </a:cubicBezTo>
                <a:lnTo>
                  <a:pt x="0" y="31750"/>
                </a:lnTo>
                <a:cubicBezTo>
                  <a:pt x="0" y="14227"/>
                  <a:pt x="14227" y="0"/>
                  <a:pt x="31750" y="0"/>
                </a:cubicBezTo>
                <a:close/>
              </a:path>
            </a:pathLst>
          </a:custGeom>
          <a:solidFill>
            <a:srgbClr val="8B0000"/>
          </a:solidFill>
          <a:ln/>
        </p:spPr>
      </p:sp>
      <p:sp>
        <p:nvSpPr>
          <p:cNvPr id="31" name="Text 29"/>
          <p:cNvSpPr/>
          <p:nvPr/>
        </p:nvSpPr>
        <p:spPr>
          <a:xfrm>
            <a:off x="571500" y="3360973"/>
            <a:ext cx="11144250" cy="206375"/>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This work serves as a </a:t>
            </a:r>
            <a:r>
              <a:rPr lang="en-US" sz="1000" b="1" dirty="0">
                <a:solidFill>
                  <a:srgbClr val="1F2937"/>
                </a:solidFill>
                <a:latin typeface="Sorts Mill Goudy" pitchFamily="34" charset="0"/>
                <a:ea typeface="Sorts Mill Goudy" pitchFamily="34" charset="-122"/>
                <a:cs typeface="Sorts Mill Goudy" pitchFamily="34" charset="-120"/>
              </a:rPr>
              <a:t>critique of reproducibility standards</a:t>
            </a:r>
            <a:r>
              <a:rPr lang="en-US" sz="1000" dirty="0">
                <a:solidFill>
                  <a:srgbClr val="1F2937"/>
                </a:solidFill>
                <a:latin typeface="Sorts Mill Goudy" pitchFamily="34" charset="0"/>
                <a:ea typeface="Sorts Mill Goudy" pitchFamily="34" charset="-122"/>
                <a:cs typeface="Sorts Mill Goudy" pitchFamily="34" charset="-120"/>
              </a:rPr>
              <a:t> in AI research. The gap between published APIs and shared repository code represents a significant obstacle to scientific progress.</a:t>
            </a:r>
            <a:endParaRPr lang="en-US" sz="1600" dirty="0"/>
          </a:p>
        </p:txBody>
      </p:sp>
      <p:sp>
        <p:nvSpPr>
          <p:cNvPr id="32" name="Shape 30"/>
          <p:cNvSpPr/>
          <p:nvPr/>
        </p:nvSpPr>
        <p:spPr>
          <a:xfrm>
            <a:off x="57150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3" name="Shape 31"/>
          <p:cNvSpPr/>
          <p:nvPr/>
        </p:nvSpPr>
        <p:spPr>
          <a:xfrm>
            <a:off x="2326963" y="3726098"/>
            <a:ext cx="119063" cy="158750"/>
          </a:xfrm>
          <a:custGeom>
            <a:avLst/>
            <a:gdLst/>
            <a:ahLst/>
            <a:cxnLst/>
            <a:rect l="l" t="t" r="r" b="b"/>
            <a:pathLst>
              <a:path w="119063" h="158750">
                <a:moveTo>
                  <a:pt x="39688" y="29766"/>
                </a:moveTo>
                <a:lnTo>
                  <a:pt x="39688" y="49609"/>
                </a:lnTo>
                <a:lnTo>
                  <a:pt x="79375" y="49609"/>
                </a:lnTo>
                <a:lnTo>
                  <a:pt x="79375" y="29766"/>
                </a:lnTo>
                <a:cubicBezTo>
                  <a:pt x="79375" y="18821"/>
                  <a:pt x="70476" y="9922"/>
                  <a:pt x="59531" y="9922"/>
                </a:cubicBezTo>
                <a:cubicBezTo>
                  <a:pt x="48586" y="9922"/>
                  <a:pt x="39688" y="18821"/>
                  <a:pt x="39688" y="29766"/>
                </a:cubicBezTo>
                <a:close/>
                <a:moveTo>
                  <a:pt x="19844" y="49609"/>
                </a:moveTo>
                <a:lnTo>
                  <a:pt x="19844" y="29766"/>
                </a:lnTo>
                <a:cubicBezTo>
                  <a:pt x="19844" y="7844"/>
                  <a:pt x="37610" y="-9922"/>
                  <a:pt x="59531" y="-9922"/>
                </a:cubicBezTo>
                <a:cubicBezTo>
                  <a:pt x="81452" y="-9922"/>
                  <a:pt x="99219" y="7844"/>
                  <a:pt x="99219" y="29766"/>
                </a:cubicBezTo>
                <a:lnTo>
                  <a:pt x="99219" y="49609"/>
                </a:lnTo>
                <a:cubicBezTo>
                  <a:pt x="110164" y="49609"/>
                  <a:pt x="119062" y="58508"/>
                  <a:pt x="119062" y="69453"/>
                </a:cubicBezTo>
                <a:lnTo>
                  <a:pt x="119062" y="138906"/>
                </a:lnTo>
                <a:cubicBezTo>
                  <a:pt x="119062" y="149851"/>
                  <a:pt x="110164" y="158750"/>
                  <a:pt x="99219" y="158750"/>
                </a:cubicBezTo>
                <a:lnTo>
                  <a:pt x="19844" y="158750"/>
                </a:lnTo>
                <a:cubicBezTo>
                  <a:pt x="8899" y="158750"/>
                  <a:pt x="0" y="149851"/>
                  <a:pt x="0" y="138906"/>
                </a:cubicBezTo>
                <a:lnTo>
                  <a:pt x="0" y="69453"/>
                </a:lnTo>
                <a:cubicBezTo>
                  <a:pt x="0" y="58508"/>
                  <a:pt x="8899" y="49609"/>
                  <a:pt x="19844" y="49609"/>
                </a:cubicBezTo>
                <a:close/>
              </a:path>
            </a:pathLst>
          </a:custGeom>
          <a:solidFill>
            <a:srgbClr val="8B0000"/>
          </a:solidFill>
          <a:ln/>
        </p:spPr>
      </p:sp>
      <p:sp>
        <p:nvSpPr>
          <p:cNvPr id="34" name="Text 32"/>
          <p:cNvSpPr/>
          <p:nvPr/>
        </p:nvSpPr>
        <p:spPr>
          <a:xfrm>
            <a:off x="611188"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Private API</a:t>
            </a:r>
            <a:endParaRPr lang="en-US" sz="1600" dirty="0"/>
          </a:p>
        </p:txBody>
      </p:sp>
      <p:sp>
        <p:nvSpPr>
          <p:cNvPr id="35" name="Shape 33"/>
          <p:cNvSpPr/>
          <p:nvPr/>
        </p:nvSpPr>
        <p:spPr>
          <a:xfrm>
            <a:off x="429681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6" name="Shape 34"/>
          <p:cNvSpPr/>
          <p:nvPr/>
        </p:nvSpPr>
        <p:spPr>
          <a:xfrm>
            <a:off x="6032429" y="3726098"/>
            <a:ext cx="158750" cy="158750"/>
          </a:xfrm>
          <a:custGeom>
            <a:avLst/>
            <a:gdLst/>
            <a:ahLst/>
            <a:cxnLst/>
            <a:rect l="l" t="t" r="r" b="b"/>
            <a:pathLst>
              <a:path w="158750" h="158750">
                <a:moveTo>
                  <a:pt x="79375" y="158750"/>
                </a:moveTo>
                <a:cubicBezTo>
                  <a:pt x="123183" y="158750"/>
                  <a:pt x="158750" y="123183"/>
                  <a:pt x="158750" y="79375"/>
                </a:cubicBezTo>
                <a:cubicBezTo>
                  <a:pt x="158750" y="35567"/>
                  <a:pt x="123183" y="0"/>
                  <a:pt x="79375" y="0"/>
                </a:cubicBezTo>
                <a:cubicBezTo>
                  <a:pt x="35567" y="0"/>
                  <a:pt x="0" y="35567"/>
                  <a:pt x="0" y="79375"/>
                </a:cubicBezTo>
                <a:cubicBezTo>
                  <a:pt x="0" y="123183"/>
                  <a:pt x="35567" y="158750"/>
                  <a:pt x="79375" y="158750"/>
                </a:cubicBezTo>
                <a:close/>
                <a:moveTo>
                  <a:pt x="79375" y="42168"/>
                </a:moveTo>
                <a:cubicBezTo>
                  <a:pt x="83499" y="42168"/>
                  <a:pt x="86816" y="45486"/>
                  <a:pt x="86816" y="49609"/>
                </a:cubicBezTo>
                <a:lnTo>
                  <a:pt x="86816" y="84336"/>
                </a:lnTo>
                <a:cubicBezTo>
                  <a:pt x="86816" y="88460"/>
                  <a:pt x="83499" y="91777"/>
                  <a:pt x="79375" y="91777"/>
                </a:cubicBezTo>
                <a:cubicBezTo>
                  <a:pt x="75251" y="91777"/>
                  <a:pt x="71934" y="88460"/>
                  <a:pt x="71934" y="84336"/>
                </a:cubicBezTo>
                <a:lnTo>
                  <a:pt x="71934" y="49609"/>
                </a:lnTo>
                <a:cubicBezTo>
                  <a:pt x="71934" y="45486"/>
                  <a:pt x="75251" y="42168"/>
                  <a:pt x="79375" y="42168"/>
                </a:cubicBezTo>
                <a:close/>
                <a:moveTo>
                  <a:pt x="71096" y="109141"/>
                </a:moveTo>
                <a:cubicBezTo>
                  <a:pt x="70908" y="106068"/>
                  <a:pt x="72441" y="103144"/>
                  <a:pt x="75075" y="101551"/>
                </a:cubicBezTo>
                <a:cubicBezTo>
                  <a:pt x="77709" y="99957"/>
                  <a:pt x="81010" y="99957"/>
                  <a:pt x="83644" y="101551"/>
                </a:cubicBezTo>
                <a:cubicBezTo>
                  <a:pt x="86278" y="103144"/>
                  <a:pt x="87811" y="106068"/>
                  <a:pt x="87623" y="109141"/>
                </a:cubicBezTo>
                <a:cubicBezTo>
                  <a:pt x="87811" y="112214"/>
                  <a:pt x="86278" y="115137"/>
                  <a:pt x="83644" y="116731"/>
                </a:cubicBezTo>
                <a:cubicBezTo>
                  <a:pt x="81010" y="118324"/>
                  <a:pt x="77709" y="118324"/>
                  <a:pt x="75075" y="116731"/>
                </a:cubicBezTo>
                <a:cubicBezTo>
                  <a:pt x="72441" y="115137"/>
                  <a:pt x="70908" y="112214"/>
                  <a:pt x="71096" y="109141"/>
                </a:cubicBezTo>
                <a:close/>
              </a:path>
            </a:pathLst>
          </a:custGeom>
          <a:solidFill>
            <a:srgbClr val="F59E0B"/>
          </a:solidFill>
          <a:ln/>
        </p:spPr>
      </p:sp>
      <p:sp>
        <p:nvSpPr>
          <p:cNvPr id="37" name="Text 35"/>
          <p:cNvSpPr/>
          <p:nvPr/>
        </p:nvSpPr>
        <p:spPr>
          <a:xfrm>
            <a:off x="4336497"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Degraded Models</a:t>
            </a:r>
            <a:endParaRPr lang="en-US" sz="1600" dirty="0"/>
          </a:p>
        </p:txBody>
      </p:sp>
      <p:sp>
        <p:nvSpPr>
          <p:cNvPr id="38" name="Shape 36"/>
          <p:cNvSpPr/>
          <p:nvPr/>
        </p:nvSpPr>
        <p:spPr>
          <a:xfrm>
            <a:off x="802212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9" name="Shape 37"/>
          <p:cNvSpPr/>
          <p:nvPr/>
        </p:nvSpPr>
        <p:spPr>
          <a:xfrm>
            <a:off x="9777583" y="3726098"/>
            <a:ext cx="119063" cy="158750"/>
          </a:xfrm>
          <a:custGeom>
            <a:avLst/>
            <a:gdLst/>
            <a:ahLst/>
            <a:cxnLst/>
            <a:rect l="l" t="t" r="r" b="b"/>
            <a:pathLst>
              <a:path w="119063" h="158750">
                <a:moveTo>
                  <a:pt x="0" y="19844"/>
                </a:moveTo>
                <a:cubicBezTo>
                  <a:pt x="0" y="8899"/>
                  <a:pt x="8899" y="0"/>
                  <a:pt x="19844" y="0"/>
                </a:cubicBezTo>
                <a:lnTo>
                  <a:pt x="66198" y="0"/>
                </a:lnTo>
                <a:cubicBezTo>
                  <a:pt x="71469" y="0"/>
                  <a:pt x="76522" y="2077"/>
                  <a:pt x="80243" y="5798"/>
                </a:cubicBezTo>
                <a:lnTo>
                  <a:pt x="113264" y="38850"/>
                </a:lnTo>
                <a:cubicBezTo>
                  <a:pt x="116985" y="42571"/>
                  <a:pt x="119062" y="47625"/>
                  <a:pt x="119062" y="52896"/>
                </a:cubicBezTo>
                <a:lnTo>
                  <a:pt x="119062" y="138906"/>
                </a:lnTo>
                <a:cubicBezTo>
                  <a:pt x="119062" y="149851"/>
                  <a:pt x="110164" y="158750"/>
                  <a:pt x="99219" y="158750"/>
                </a:cubicBezTo>
                <a:lnTo>
                  <a:pt x="19844" y="158750"/>
                </a:lnTo>
                <a:cubicBezTo>
                  <a:pt x="8899" y="158750"/>
                  <a:pt x="0" y="149851"/>
                  <a:pt x="0" y="138906"/>
                </a:cubicBezTo>
                <a:lnTo>
                  <a:pt x="0" y="19844"/>
                </a:lnTo>
                <a:close/>
                <a:moveTo>
                  <a:pt x="64492" y="18138"/>
                </a:moveTo>
                <a:lnTo>
                  <a:pt x="64492" y="47129"/>
                </a:lnTo>
                <a:cubicBezTo>
                  <a:pt x="64492" y="51253"/>
                  <a:pt x="67810" y="54570"/>
                  <a:pt x="71934" y="54570"/>
                </a:cubicBezTo>
                <a:lnTo>
                  <a:pt x="100924" y="54570"/>
                </a:lnTo>
                <a:lnTo>
                  <a:pt x="64492" y="18138"/>
                </a:lnTo>
                <a:close/>
                <a:moveTo>
                  <a:pt x="37207" y="79375"/>
                </a:moveTo>
                <a:cubicBezTo>
                  <a:pt x="33083" y="79375"/>
                  <a:pt x="29766" y="82693"/>
                  <a:pt x="29766" y="86816"/>
                </a:cubicBezTo>
                <a:cubicBezTo>
                  <a:pt x="29766" y="90940"/>
                  <a:pt x="33083" y="94258"/>
                  <a:pt x="37207" y="94258"/>
                </a:cubicBezTo>
                <a:lnTo>
                  <a:pt x="81855" y="94258"/>
                </a:lnTo>
                <a:cubicBezTo>
                  <a:pt x="85979" y="94258"/>
                  <a:pt x="89297" y="90940"/>
                  <a:pt x="89297" y="86816"/>
                </a:cubicBezTo>
                <a:cubicBezTo>
                  <a:pt x="89297" y="82693"/>
                  <a:pt x="85979" y="79375"/>
                  <a:pt x="81855" y="79375"/>
                </a:cubicBezTo>
                <a:lnTo>
                  <a:pt x="37207" y="79375"/>
                </a:lnTo>
                <a:close/>
                <a:moveTo>
                  <a:pt x="37207" y="109141"/>
                </a:moveTo>
                <a:cubicBezTo>
                  <a:pt x="33083" y="109141"/>
                  <a:pt x="29766" y="112458"/>
                  <a:pt x="29766" y="116582"/>
                </a:cubicBezTo>
                <a:cubicBezTo>
                  <a:pt x="29766" y="120706"/>
                  <a:pt x="33083" y="124023"/>
                  <a:pt x="37207" y="124023"/>
                </a:cubicBezTo>
                <a:lnTo>
                  <a:pt x="81855" y="124023"/>
                </a:lnTo>
                <a:cubicBezTo>
                  <a:pt x="85979" y="124023"/>
                  <a:pt x="89297" y="120706"/>
                  <a:pt x="89297" y="116582"/>
                </a:cubicBezTo>
                <a:cubicBezTo>
                  <a:pt x="89297" y="112458"/>
                  <a:pt x="85979" y="109141"/>
                  <a:pt x="81855" y="109141"/>
                </a:cubicBezTo>
                <a:lnTo>
                  <a:pt x="37207" y="109141"/>
                </a:lnTo>
                <a:close/>
              </a:path>
            </a:pathLst>
          </a:custGeom>
          <a:solidFill>
            <a:srgbClr val="6B7280"/>
          </a:solidFill>
          <a:ln/>
        </p:spPr>
      </p:sp>
      <p:sp>
        <p:nvSpPr>
          <p:cNvPr id="40" name="Text 38"/>
          <p:cNvSpPr/>
          <p:nvPr/>
        </p:nvSpPr>
        <p:spPr>
          <a:xfrm>
            <a:off x="8061807"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Missing Docs</a:t>
            </a:r>
            <a:endParaRPr lang="en-US" sz="1600" dirty="0"/>
          </a:p>
        </p:txBody>
      </p:sp>
      <p:sp>
        <p:nvSpPr>
          <p:cNvPr id="41" name="Shape 39"/>
          <p:cNvSpPr/>
          <p:nvPr/>
        </p:nvSpPr>
        <p:spPr>
          <a:xfrm>
            <a:off x="333375" y="4460875"/>
            <a:ext cx="5699125" cy="1047750"/>
          </a:xfrm>
          <a:custGeom>
            <a:avLst/>
            <a:gdLst/>
            <a:ahLst/>
            <a:cxnLst/>
            <a:rect l="l" t="t" r="r" b="b"/>
            <a:pathLst>
              <a:path w="5699125" h="1047750">
                <a:moveTo>
                  <a:pt x="31750" y="0"/>
                </a:moveTo>
                <a:lnTo>
                  <a:pt x="5635621" y="0"/>
                </a:lnTo>
                <a:cubicBezTo>
                  <a:pt x="5670693" y="0"/>
                  <a:pt x="5699125" y="28432"/>
                  <a:pt x="5699125" y="63504"/>
                </a:cubicBezTo>
                <a:lnTo>
                  <a:pt x="5699125" y="984246"/>
                </a:lnTo>
                <a:cubicBezTo>
                  <a:pt x="5699125" y="1019318"/>
                  <a:pt x="5670693" y="1047750"/>
                  <a:pt x="5635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2" name="Shape 40"/>
          <p:cNvSpPr/>
          <p:nvPr/>
        </p:nvSpPr>
        <p:spPr>
          <a:xfrm>
            <a:off x="333375" y="4460875"/>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F59E0B"/>
          </a:solidFill>
          <a:ln/>
        </p:spPr>
      </p:sp>
      <p:sp>
        <p:nvSpPr>
          <p:cNvPr id="43" name="Text 41"/>
          <p:cNvSpPr/>
          <p:nvPr/>
        </p:nvSpPr>
        <p:spPr>
          <a:xfrm>
            <a:off x="476250" y="4587875"/>
            <a:ext cx="5492750" cy="190500"/>
          </a:xfrm>
          <a:prstGeom prst="rect">
            <a:avLst/>
          </a:prstGeom>
          <a:noFill/>
          <a:ln/>
        </p:spPr>
        <p:txBody>
          <a:bodyPr wrap="square" lIns="0" tIns="0" rIns="0" bIns="0" rtlCol="0" anchor="ctr"/>
          <a:lstStyle/>
          <a:p>
            <a:pPr>
              <a:lnSpc>
                <a:spcPct val="130000"/>
              </a:lnSpc>
            </a:pPr>
            <a:r>
              <a:rPr lang="en-US" sz="1000" b="1" dirty="0">
                <a:solidFill>
                  <a:srgbClr val="F59E0B"/>
                </a:solidFill>
                <a:latin typeface="Sorts Mill Goudy" pitchFamily="34" charset="0"/>
                <a:ea typeface="Sorts Mill Goudy" pitchFamily="34" charset="-122"/>
                <a:cs typeface="Sorts Mill Goudy" pitchFamily="34" charset="-120"/>
              </a:rPr>
              <a:t>Key Findings</a:t>
            </a:r>
            <a:endParaRPr lang="en-US" sz="1600" dirty="0"/>
          </a:p>
        </p:txBody>
      </p:sp>
      <p:sp>
        <p:nvSpPr>
          <p:cNvPr id="44" name="Text 42"/>
          <p:cNvSpPr/>
          <p:nvPr/>
        </p:nvSpPr>
        <p:spPr>
          <a:xfrm>
            <a:off x="476250" y="48418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The Modernization Trap - lexical &gt; semantic</a:t>
            </a:r>
            <a:endParaRPr lang="en-US" sz="1600" dirty="0"/>
          </a:p>
        </p:txBody>
      </p:sp>
      <p:sp>
        <p:nvSpPr>
          <p:cNvPr id="45" name="Text 43"/>
          <p:cNvSpPr/>
          <p:nvPr/>
        </p:nvSpPr>
        <p:spPr>
          <a:xfrm>
            <a:off x="476250" y="50323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Provenance vs Truth Gap - alignment ≠ accuracy</a:t>
            </a:r>
            <a:endParaRPr lang="en-US" sz="1600" dirty="0"/>
          </a:p>
        </p:txBody>
      </p:sp>
      <p:sp>
        <p:nvSpPr>
          <p:cNvPr id="46" name="Text 44"/>
          <p:cNvSpPr/>
          <p:nvPr/>
        </p:nvSpPr>
        <p:spPr>
          <a:xfrm>
            <a:off x="476250" y="52228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Reproducibility Crisis - API vs repository gap</a:t>
            </a:r>
            <a:endParaRPr lang="en-US" sz="1600" dirty="0"/>
          </a:p>
        </p:txBody>
      </p:sp>
      <p:sp>
        <p:nvSpPr>
          <p:cNvPr id="47" name="Shape 45"/>
          <p:cNvSpPr/>
          <p:nvPr/>
        </p:nvSpPr>
        <p:spPr>
          <a:xfrm>
            <a:off x="6175375" y="4460875"/>
            <a:ext cx="5699125" cy="1047750"/>
          </a:xfrm>
          <a:custGeom>
            <a:avLst/>
            <a:gdLst/>
            <a:ahLst/>
            <a:cxnLst/>
            <a:rect l="l" t="t" r="r" b="b"/>
            <a:pathLst>
              <a:path w="5699125" h="1047750">
                <a:moveTo>
                  <a:pt x="31750" y="0"/>
                </a:moveTo>
                <a:lnTo>
                  <a:pt x="5635621" y="0"/>
                </a:lnTo>
                <a:cubicBezTo>
                  <a:pt x="5670693" y="0"/>
                  <a:pt x="5699125" y="28432"/>
                  <a:pt x="5699125" y="63504"/>
                </a:cubicBezTo>
                <a:lnTo>
                  <a:pt x="5699125" y="984246"/>
                </a:lnTo>
                <a:cubicBezTo>
                  <a:pt x="5699125" y="1019318"/>
                  <a:pt x="5670693" y="1047750"/>
                  <a:pt x="5635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8" name="Shape 46"/>
          <p:cNvSpPr/>
          <p:nvPr/>
        </p:nvSpPr>
        <p:spPr>
          <a:xfrm>
            <a:off x="6175375" y="4460875"/>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3B82F6"/>
          </a:solidFill>
          <a:ln/>
        </p:spPr>
      </p:sp>
      <p:sp>
        <p:nvSpPr>
          <p:cNvPr id="49" name="Text 47"/>
          <p:cNvSpPr/>
          <p:nvPr/>
        </p:nvSpPr>
        <p:spPr>
          <a:xfrm>
            <a:off x="6318250" y="4587875"/>
            <a:ext cx="5492750" cy="190500"/>
          </a:xfrm>
          <a:prstGeom prst="rect">
            <a:avLst/>
          </a:prstGeom>
          <a:noFill/>
          <a:ln/>
        </p:spPr>
        <p:txBody>
          <a:bodyPr wrap="square" lIns="0" tIns="0" rIns="0" bIns="0" rtlCol="0" anchor="ctr"/>
          <a:lstStyle/>
          <a:p>
            <a:pPr>
              <a:lnSpc>
                <a:spcPct val="130000"/>
              </a:lnSpc>
            </a:pPr>
            <a:r>
              <a:rPr lang="en-US" sz="1000" b="1" dirty="0">
                <a:solidFill>
                  <a:srgbClr val="3B82F6"/>
                </a:solidFill>
                <a:latin typeface="Sorts Mill Goudy" pitchFamily="34" charset="0"/>
                <a:ea typeface="Sorts Mill Goudy" pitchFamily="34" charset="-122"/>
                <a:cs typeface="Sorts Mill Goudy" pitchFamily="34" charset="-120"/>
              </a:rPr>
              <a:t>Future Direction</a:t>
            </a:r>
            <a:endParaRPr lang="en-US" sz="1600" dirty="0"/>
          </a:p>
        </p:txBody>
      </p:sp>
      <p:sp>
        <p:nvSpPr>
          <p:cNvPr id="50" name="Text 48"/>
          <p:cNvSpPr/>
          <p:nvPr/>
        </p:nvSpPr>
        <p:spPr>
          <a:xfrm>
            <a:off x="6318250" y="4841875"/>
            <a:ext cx="54848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Future work must focus on </a:t>
            </a:r>
            <a:r>
              <a:rPr lang="en-US" sz="875" b="1" dirty="0">
                <a:solidFill>
                  <a:srgbClr val="1F2937"/>
                </a:solidFill>
                <a:latin typeface="Sorts Mill Goudy" pitchFamily="34" charset="0"/>
                <a:ea typeface="Sorts Mill Goudy" pitchFamily="34" charset="-122"/>
                <a:cs typeface="Sorts Mill Goudy" pitchFamily="34" charset="-120"/>
              </a:rPr>
              <a:t>closing the performance gap</a:t>
            </a:r>
            <a:r>
              <a:rPr lang="en-US" sz="875" dirty="0">
                <a:solidFill>
                  <a:srgbClr val="1F2937"/>
                </a:solidFill>
                <a:latin typeface="Sorts Mill Goudy" pitchFamily="34" charset="0"/>
                <a:ea typeface="Sorts Mill Goudy" pitchFamily="34" charset="-122"/>
                <a:cs typeface="Sorts Mill Goudy" pitchFamily="34" charset="-120"/>
              </a:rPr>
              <a:t> through hybrid retrieval and local fine-tuning approaches.</a:t>
            </a:r>
            <a:endParaRPr lang="en-US" sz="1600" dirty="0"/>
          </a:p>
        </p:txBody>
      </p:sp>
      <p:sp>
        <p:nvSpPr>
          <p:cNvPr id="51" name="Shape 49"/>
          <p:cNvSpPr/>
          <p:nvPr/>
        </p:nvSpPr>
        <p:spPr>
          <a:xfrm>
            <a:off x="333375" y="5635625"/>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22C55E">
              <a:alpha val="10196"/>
            </a:srgbClr>
          </a:solidFill>
          <a:ln/>
        </p:spPr>
      </p:sp>
      <p:sp>
        <p:nvSpPr>
          <p:cNvPr id="52" name="Shape 50"/>
          <p:cNvSpPr/>
          <p:nvPr/>
        </p:nvSpPr>
        <p:spPr>
          <a:xfrm>
            <a:off x="333375" y="5635625"/>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22C55E"/>
          </a:solidFill>
          <a:ln/>
        </p:spPr>
      </p:sp>
      <p:sp>
        <p:nvSpPr>
          <p:cNvPr id="53" name="Text 51"/>
          <p:cNvSpPr/>
          <p:nvPr/>
        </p:nvSpPr>
        <p:spPr>
          <a:xfrm>
            <a:off x="444500" y="5730875"/>
            <a:ext cx="113982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Honest Assessment:</a:t>
            </a:r>
            <a:r>
              <a:rPr lang="en-US" sz="1000" dirty="0">
                <a:solidFill>
                  <a:srgbClr val="1F2937"/>
                </a:solidFill>
                <a:latin typeface="Sorts Mill Goudy" pitchFamily="34" charset="0"/>
                <a:ea typeface="Sorts Mill Goudy" pitchFamily="34" charset="-122"/>
                <a:cs typeface="Sorts Mill Goudy" pitchFamily="34" charset="-120"/>
              </a:rPr>
              <a:t> Verbalization module is the primary success (performance parity achieved), but 17.5% performance gap remains due to lack of private fine-tuned weights. This honest assessment is more valuable than misleading metrics would have been.</a:t>
            </a:r>
            <a:endParaRPr lang="en-US" sz="1600" dirty="0"/>
          </a:p>
        </p:txBody>
      </p:sp>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7.3 CONCLUSION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Final Reflections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1571625"/>
          </a:xfrm>
          <a:custGeom>
            <a:avLst/>
            <a:gdLst/>
            <a:ahLst/>
            <a:cxnLst/>
            <a:rect l="l" t="t" r="r" b="b"/>
            <a:pathLst>
              <a:path w="11557000" h="1571625">
                <a:moveTo>
                  <a:pt x="63494" y="0"/>
                </a:moveTo>
                <a:lnTo>
                  <a:pt x="11493506" y="0"/>
                </a:lnTo>
                <a:cubicBezTo>
                  <a:pt x="11528573" y="0"/>
                  <a:pt x="11557000" y="28427"/>
                  <a:pt x="11557000" y="63494"/>
                </a:cubicBezTo>
                <a:lnTo>
                  <a:pt x="11557000" y="1508131"/>
                </a:lnTo>
                <a:cubicBezTo>
                  <a:pt x="11557000" y="1543198"/>
                  <a:pt x="11528573" y="1571625"/>
                  <a:pt x="11493506" y="1571625"/>
                </a:cubicBezTo>
                <a:lnTo>
                  <a:pt x="63494" y="1571625"/>
                </a:lnTo>
                <a:cubicBezTo>
                  <a:pt x="28427" y="1571625"/>
                  <a:pt x="0" y="1543198"/>
                  <a:pt x="0" y="1508131"/>
                </a:cubicBezTo>
                <a:lnTo>
                  <a:pt x="0" y="63494"/>
                </a:lnTo>
                <a:cubicBezTo>
                  <a:pt x="0" y="28451"/>
                  <a:pt x="28451" y="0"/>
                  <a:pt x="63494" y="0"/>
                </a:cubicBezTo>
                <a:close/>
              </a:path>
            </a:pathLst>
          </a:custGeom>
          <a:solidFill>
            <a:srgbClr val="8B0000"/>
          </a:solidFill>
          <a:ln/>
          <a:effectLst>
            <a:outerShdw blurRad="119063" dist="79375" dir="5400000" algn="bl" rotWithShape="0">
              <a:srgbClr val="000000">
                <a:alpha val="10196"/>
              </a:srgbClr>
            </a:outerShdw>
          </a:effectLst>
        </p:spPr>
      </p:sp>
      <p:sp>
        <p:nvSpPr>
          <p:cNvPr id="6" name="Text 4"/>
          <p:cNvSpPr/>
          <p:nvPr/>
        </p:nvSpPr>
        <p:spPr>
          <a:xfrm>
            <a:off x="476250" y="1301750"/>
            <a:ext cx="113347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Key Findings</a:t>
            </a:r>
            <a:endParaRPr lang="en-US" sz="1600" dirty="0"/>
          </a:p>
        </p:txBody>
      </p:sp>
      <p:sp>
        <p:nvSpPr>
          <p:cNvPr id="7" name="Shape 5"/>
          <p:cNvSpPr/>
          <p:nvPr/>
        </p:nvSpPr>
        <p:spPr>
          <a:xfrm>
            <a:off x="47625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8" name="Shape 6"/>
          <p:cNvSpPr/>
          <p:nvPr/>
        </p:nvSpPr>
        <p:spPr>
          <a:xfrm>
            <a:off x="623094" y="1825625"/>
            <a:ext cx="158750" cy="158750"/>
          </a:xfrm>
          <a:custGeom>
            <a:avLst/>
            <a:gdLst/>
            <a:ahLst/>
            <a:cxnLst/>
            <a:rect l="l" t="t" r="r" b="b"/>
            <a:pathLst>
              <a:path w="158750" h="158750">
                <a:moveTo>
                  <a:pt x="20433" y="70848"/>
                </a:moveTo>
                <a:cubicBezTo>
                  <a:pt x="24557" y="42013"/>
                  <a:pt x="49392" y="19844"/>
                  <a:pt x="79375" y="19844"/>
                </a:cubicBezTo>
                <a:cubicBezTo>
                  <a:pt x="95808" y="19844"/>
                  <a:pt x="110691" y="26510"/>
                  <a:pt x="121481" y="37269"/>
                </a:cubicBezTo>
                <a:cubicBezTo>
                  <a:pt x="121543" y="37331"/>
                  <a:pt x="121605" y="37393"/>
                  <a:pt x="121667" y="37455"/>
                </a:cubicBezTo>
                <a:lnTo>
                  <a:pt x="124023" y="39688"/>
                </a:lnTo>
                <a:lnTo>
                  <a:pt x="109172" y="39688"/>
                </a:lnTo>
                <a:cubicBezTo>
                  <a:pt x="103684" y="39688"/>
                  <a:pt x="99250" y="44121"/>
                  <a:pt x="99250" y="49609"/>
                </a:cubicBezTo>
                <a:cubicBezTo>
                  <a:pt x="99250" y="55097"/>
                  <a:pt x="103684" y="59531"/>
                  <a:pt x="109172" y="59531"/>
                </a:cubicBezTo>
                <a:lnTo>
                  <a:pt x="148859" y="59531"/>
                </a:lnTo>
                <a:cubicBezTo>
                  <a:pt x="154347" y="59531"/>
                  <a:pt x="158781" y="55097"/>
                  <a:pt x="158781" y="49609"/>
                </a:cubicBezTo>
                <a:lnTo>
                  <a:pt x="158781" y="9922"/>
                </a:lnTo>
                <a:cubicBezTo>
                  <a:pt x="158781" y="4434"/>
                  <a:pt x="154347" y="0"/>
                  <a:pt x="148859" y="0"/>
                </a:cubicBezTo>
                <a:cubicBezTo>
                  <a:pt x="143371" y="0"/>
                  <a:pt x="138937" y="4434"/>
                  <a:pt x="138937" y="9922"/>
                </a:cubicBezTo>
                <a:lnTo>
                  <a:pt x="138937" y="26479"/>
                </a:lnTo>
                <a:lnTo>
                  <a:pt x="135434" y="23161"/>
                </a:lnTo>
                <a:cubicBezTo>
                  <a:pt x="121078" y="8868"/>
                  <a:pt x="101234" y="0"/>
                  <a:pt x="79375" y="0"/>
                </a:cubicBezTo>
                <a:cubicBezTo>
                  <a:pt x="39377" y="0"/>
                  <a:pt x="6294" y="29580"/>
                  <a:pt x="806" y="68058"/>
                </a:cubicBezTo>
                <a:cubicBezTo>
                  <a:pt x="31" y="73484"/>
                  <a:pt x="3783" y="78507"/>
                  <a:pt x="9209" y="79282"/>
                </a:cubicBezTo>
                <a:cubicBezTo>
                  <a:pt x="14635" y="80057"/>
                  <a:pt x="19658" y="76274"/>
                  <a:pt x="20433" y="70879"/>
                </a:cubicBezTo>
                <a:close/>
                <a:moveTo>
                  <a:pt x="157944" y="90692"/>
                </a:moveTo>
                <a:cubicBezTo>
                  <a:pt x="158719" y="85266"/>
                  <a:pt x="154936" y="80243"/>
                  <a:pt x="149541" y="79468"/>
                </a:cubicBezTo>
                <a:cubicBezTo>
                  <a:pt x="144146" y="78693"/>
                  <a:pt x="139092" y="82476"/>
                  <a:pt x="138317" y="87871"/>
                </a:cubicBezTo>
                <a:cubicBezTo>
                  <a:pt x="134193" y="116706"/>
                  <a:pt x="109358" y="138875"/>
                  <a:pt x="79375" y="138875"/>
                </a:cubicBezTo>
                <a:cubicBezTo>
                  <a:pt x="62942" y="138875"/>
                  <a:pt x="48059" y="132209"/>
                  <a:pt x="37269" y="121450"/>
                </a:cubicBezTo>
                <a:cubicBezTo>
                  <a:pt x="37207" y="121388"/>
                  <a:pt x="37145" y="121326"/>
                  <a:pt x="37083" y="121264"/>
                </a:cubicBezTo>
                <a:lnTo>
                  <a:pt x="34727" y="119031"/>
                </a:lnTo>
                <a:lnTo>
                  <a:pt x="49578" y="119031"/>
                </a:lnTo>
                <a:cubicBezTo>
                  <a:pt x="55066" y="119031"/>
                  <a:pt x="59500" y="114598"/>
                  <a:pt x="59500" y="109110"/>
                </a:cubicBezTo>
                <a:cubicBezTo>
                  <a:pt x="59500" y="103622"/>
                  <a:pt x="55066" y="99188"/>
                  <a:pt x="49578" y="99188"/>
                </a:cubicBezTo>
                <a:lnTo>
                  <a:pt x="9922" y="99219"/>
                </a:lnTo>
                <a:cubicBezTo>
                  <a:pt x="7286" y="99219"/>
                  <a:pt x="4744" y="100273"/>
                  <a:pt x="2884" y="102164"/>
                </a:cubicBezTo>
                <a:cubicBezTo>
                  <a:pt x="1023" y="104056"/>
                  <a:pt x="-31" y="106567"/>
                  <a:pt x="0" y="109234"/>
                </a:cubicBezTo>
                <a:lnTo>
                  <a:pt x="310" y="148611"/>
                </a:lnTo>
                <a:cubicBezTo>
                  <a:pt x="341" y="154099"/>
                  <a:pt x="4837" y="158502"/>
                  <a:pt x="10325" y="158440"/>
                </a:cubicBezTo>
                <a:cubicBezTo>
                  <a:pt x="15813" y="158378"/>
                  <a:pt x="20216" y="153913"/>
                  <a:pt x="20154" y="148425"/>
                </a:cubicBezTo>
                <a:lnTo>
                  <a:pt x="20030" y="132457"/>
                </a:lnTo>
                <a:lnTo>
                  <a:pt x="23347" y="135589"/>
                </a:lnTo>
                <a:cubicBezTo>
                  <a:pt x="37703" y="149882"/>
                  <a:pt x="57516" y="158750"/>
                  <a:pt x="79375" y="158750"/>
                </a:cubicBezTo>
                <a:cubicBezTo>
                  <a:pt x="119373" y="158750"/>
                  <a:pt x="152456" y="129170"/>
                  <a:pt x="157944" y="90692"/>
                </a:cubicBezTo>
                <a:close/>
              </a:path>
            </a:pathLst>
          </a:custGeom>
          <a:solidFill>
            <a:srgbClr val="FFFFFF"/>
          </a:solidFill>
          <a:ln/>
        </p:spPr>
      </p:sp>
      <p:sp>
        <p:nvSpPr>
          <p:cNvPr id="9" name="Text 7"/>
          <p:cNvSpPr/>
          <p:nvPr/>
        </p:nvSpPr>
        <p:spPr>
          <a:xfrm>
            <a:off x="865188" y="1809750"/>
            <a:ext cx="1412875"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10" name="Text 8"/>
          <p:cNvSpPr/>
          <p:nvPr/>
        </p:nvSpPr>
        <p:spPr>
          <a:xfrm>
            <a:off x="603250" y="2063750"/>
            <a:ext cx="3460750" cy="365125"/>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For provenance verification, </a:t>
            </a:r>
            <a:r>
              <a:rPr lang="en-US" sz="875" b="1" dirty="0">
                <a:solidFill>
                  <a:srgbClr val="FFFFFF"/>
                </a:solidFill>
                <a:latin typeface="Sorts Mill Goudy" pitchFamily="34" charset="0"/>
                <a:ea typeface="Sorts Mill Goudy" pitchFamily="34" charset="-122"/>
                <a:cs typeface="Sorts Mill Goudy" pitchFamily="34" charset="-120"/>
              </a:rPr>
              <a:t>lexical precision outperforms semantic embeddings</a:t>
            </a:r>
            <a:endParaRPr lang="en-US" sz="1600" dirty="0"/>
          </a:p>
        </p:txBody>
      </p:sp>
      <p:sp>
        <p:nvSpPr>
          <p:cNvPr id="11" name="Shape 9"/>
          <p:cNvSpPr/>
          <p:nvPr/>
        </p:nvSpPr>
        <p:spPr>
          <a:xfrm>
            <a:off x="426506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12" name="Shape 10"/>
          <p:cNvSpPr/>
          <p:nvPr/>
        </p:nvSpPr>
        <p:spPr>
          <a:xfrm>
            <a:off x="4392060" y="1825625"/>
            <a:ext cx="198438" cy="158750"/>
          </a:xfrm>
          <a:custGeom>
            <a:avLst/>
            <a:gdLst/>
            <a:ahLst/>
            <a:cxnLst/>
            <a:rect l="l" t="t" r="r" b="b"/>
            <a:pathLst>
              <a:path w="198438" h="158750">
                <a:moveTo>
                  <a:pt x="119062" y="9922"/>
                </a:moveTo>
                <a:lnTo>
                  <a:pt x="158750" y="9922"/>
                </a:lnTo>
                <a:cubicBezTo>
                  <a:pt x="164238" y="9922"/>
                  <a:pt x="168672" y="14356"/>
                  <a:pt x="168672" y="19844"/>
                </a:cubicBezTo>
                <a:cubicBezTo>
                  <a:pt x="168672" y="25332"/>
                  <a:pt x="164238" y="29766"/>
                  <a:pt x="158750" y="29766"/>
                </a:cubicBezTo>
                <a:lnTo>
                  <a:pt x="123527" y="29766"/>
                </a:lnTo>
                <a:cubicBezTo>
                  <a:pt x="121915" y="37765"/>
                  <a:pt x="116427" y="44369"/>
                  <a:pt x="109141" y="47532"/>
                </a:cubicBezTo>
                <a:lnTo>
                  <a:pt x="109141" y="138906"/>
                </a:lnTo>
                <a:lnTo>
                  <a:pt x="158750" y="138906"/>
                </a:lnTo>
                <a:cubicBezTo>
                  <a:pt x="164238" y="138906"/>
                  <a:pt x="168672" y="143340"/>
                  <a:pt x="168672" y="148828"/>
                </a:cubicBezTo>
                <a:cubicBezTo>
                  <a:pt x="168672" y="154316"/>
                  <a:pt x="164238" y="158750"/>
                  <a:pt x="158750" y="158750"/>
                </a:cubicBezTo>
                <a:lnTo>
                  <a:pt x="39688" y="158750"/>
                </a:lnTo>
                <a:cubicBezTo>
                  <a:pt x="34199" y="158750"/>
                  <a:pt x="29766" y="154316"/>
                  <a:pt x="29766" y="148828"/>
                </a:cubicBezTo>
                <a:cubicBezTo>
                  <a:pt x="29766" y="143340"/>
                  <a:pt x="34199" y="138906"/>
                  <a:pt x="39688" y="138906"/>
                </a:cubicBezTo>
                <a:lnTo>
                  <a:pt x="89297" y="138906"/>
                </a:lnTo>
                <a:lnTo>
                  <a:pt x="89297" y="47532"/>
                </a:lnTo>
                <a:cubicBezTo>
                  <a:pt x="82010" y="44338"/>
                  <a:pt x="76522" y="37734"/>
                  <a:pt x="74910" y="29766"/>
                </a:cubicBezTo>
                <a:lnTo>
                  <a:pt x="39688" y="29766"/>
                </a:lnTo>
                <a:cubicBezTo>
                  <a:pt x="34199" y="29766"/>
                  <a:pt x="29766" y="25332"/>
                  <a:pt x="29766" y="19844"/>
                </a:cubicBezTo>
                <a:cubicBezTo>
                  <a:pt x="29766" y="14356"/>
                  <a:pt x="34199" y="9922"/>
                  <a:pt x="39688" y="9922"/>
                </a:cubicBezTo>
                <a:lnTo>
                  <a:pt x="79375" y="9922"/>
                </a:lnTo>
                <a:cubicBezTo>
                  <a:pt x="83902" y="3907"/>
                  <a:pt x="91095" y="0"/>
                  <a:pt x="99219" y="0"/>
                </a:cubicBezTo>
                <a:cubicBezTo>
                  <a:pt x="107342" y="0"/>
                  <a:pt x="114536" y="3907"/>
                  <a:pt x="119062" y="9922"/>
                </a:cubicBezTo>
                <a:close/>
                <a:moveTo>
                  <a:pt x="136302" y="99219"/>
                </a:moveTo>
                <a:lnTo>
                  <a:pt x="181198" y="99219"/>
                </a:lnTo>
                <a:lnTo>
                  <a:pt x="158750" y="60709"/>
                </a:lnTo>
                <a:lnTo>
                  <a:pt x="136302" y="99219"/>
                </a:lnTo>
                <a:close/>
                <a:moveTo>
                  <a:pt x="158750" y="128984"/>
                </a:moveTo>
                <a:cubicBezTo>
                  <a:pt x="139247" y="128984"/>
                  <a:pt x="123031" y="118442"/>
                  <a:pt x="119683" y="104521"/>
                </a:cubicBezTo>
                <a:cubicBezTo>
                  <a:pt x="118876" y="101110"/>
                  <a:pt x="119993" y="97606"/>
                  <a:pt x="121760" y="94568"/>
                </a:cubicBezTo>
                <a:lnTo>
                  <a:pt x="151278" y="43966"/>
                </a:lnTo>
                <a:cubicBezTo>
                  <a:pt x="152828" y="41300"/>
                  <a:pt x="155680" y="39688"/>
                  <a:pt x="158750" y="39688"/>
                </a:cubicBezTo>
                <a:cubicBezTo>
                  <a:pt x="161820" y="39688"/>
                  <a:pt x="164672" y="41331"/>
                  <a:pt x="166222" y="43966"/>
                </a:cubicBezTo>
                <a:lnTo>
                  <a:pt x="195740" y="94568"/>
                </a:lnTo>
                <a:cubicBezTo>
                  <a:pt x="197507" y="97606"/>
                  <a:pt x="198624" y="101110"/>
                  <a:pt x="197817" y="104521"/>
                </a:cubicBezTo>
                <a:cubicBezTo>
                  <a:pt x="194469" y="118411"/>
                  <a:pt x="178253" y="128984"/>
                  <a:pt x="158750" y="128984"/>
                </a:cubicBezTo>
                <a:close/>
                <a:moveTo>
                  <a:pt x="39315" y="60709"/>
                </a:moveTo>
                <a:lnTo>
                  <a:pt x="16867" y="99219"/>
                </a:lnTo>
                <a:lnTo>
                  <a:pt x="61795" y="99219"/>
                </a:lnTo>
                <a:lnTo>
                  <a:pt x="39315" y="60709"/>
                </a:lnTo>
                <a:close/>
                <a:moveTo>
                  <a:pt x="279" y="104521"/>
                </a:moveTo>
                <a:cubicBezTo>
                  <a:pt x="-527" y="101110"/>
                  <a:pt x="589" y="97606"/>
                  <a:pt x="2356" y="94568"/>
                </a:cubicBezTo>
                <a:lnTo>
                  <a:pt x="31874" y="43966"/>
                </a:lnTo>
                <a:cubicBezTo>
                  <a:pt x="33424" y="41300"/>
                  <a:pt x="36277" y="39688"/>
                  <a:pt x="39346" y="39688"/>
                </a:cubicBezTo>
                <a:cubicBezTo>
                  <a:pt x="42416" y="39688"/>
                  <a:pt x="45269" y="41331"/>
                  <a:pt x="46819" y="43966"/>
                </a:cubicBezTo>
                <a:lnTo>
                  <a:pt x="76336" y="94568"/>
                </a:lnTo>
                <a:cubicBezTo>
                  <a:pt x="78104" y="97606"/>
                  <a:pt x="79220" y="101110"/>
                  <a:pt x="78414" y="104521"/>
                </a:cubicBezTo>
                <a:cubicBezTo>
                  <a:pt x="75065" y="118411"/>
                  <a:pt x="58849" y="128984"/>
                  <a:pt x="39346" y="128984"/>
                </a:cubicBezTo>
                <a:cubicBezTo>
                  <a:pt x="19844" y="128984"/>
                  <a:pt x="3628" y="118442"/>
                  <a:pt x="279" y="104521"/>
                </a:cubicBezTo>
                <a:close/>
              </a:path>
            </a:pathLst>
          </a:custGeom>
          <a:solidFill>
            <a:srgbClr val="FFFFFF"/>
          </a:solidFill>
          <a:ln/>
        </p:spPr>
      </p:sp>
      <p:sp>
        <p:nvSpPr>
          <p:cNvPr id="13" name="Text 11"/>
          <p:cNvSpPr/>
          <p:nvPr/>
        </p:nvSpPr>
        <p:spPr>
          <a:xfrm>
            <a:off x="4653997" y="1809750"/>
            <a:ext cx="1460500"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Provenance vs Truth Gap</a:t>
            </a:r>
            <a:endParaRPr lang="en-US" sz="1600" dirty="0"/>
          </a:p>
        </p:txBody>
      </p:sp>
      <p:sp>
        <p:nvSpPr>
          <p:cNvPr id="14" name="Text 12"/>
          <p:cNvSpPr/>
          <p:nvPr/>
        </p:nvSpPr>
        <p:spPr>
          <a:xfrm>
            <a:off x="4392060" y="2063750"/>
            <a:ext cx="3460750" cy="182563"/>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Automated systems verify </a:t>
            </a:r>
            <a:r>
              <a:rPr lang="en-US" sz="875" b="1" dirty="0">
                <a:solidFill>
                  <a:srgbClr val="FFFFFF"/>
                </a:solidFill>
                <a:latin typeface="Sorts Mill Goudy" pitchFamily="34" charset="0"/>
                <a:ea typeface="Sorts Mill Goudy" pitchFamily="34" charset="-122"/>
                <a:cs typeface="Sorts Mill Goudy" pitchFamily="34" charset="-120"/>
              </a:rPr>
              <a:t>source alignment, not factual reality</a:t>
            </a:r>
            <a:endParaRPr lang="en-US" sz="1600" dirty="0"/>
          </a:p>
        </p:txBody>
      </p:sp>
      <p:sp>
        <p:nvSpPr>
          <p:cNvPr id="15" name="Shape 13"/>
          <p:cNvSpPr/>
          <p:nvPr/>
        </p:nvSpPr>
        <p:spPr>
          <a:xfrm>
            <a:off x="805387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16" name="Shape 14"/>
          <p:cNvSpPr/>
          <p:nvPr/>
        </p:nvSpPr>
        <p:spPr>
          <a:xfrm>
            <a:off x="8200714" y="1825625"/>
            <a:ext cx="158750" cy="158750"/>
          </a:xfrm>
          <a:custGeom>
            <a:avLst/>
            <a:gdLst/>
            <a:ahLst/>
            <a:cxnLst/>
            <a:rect l="l" t="t" r="r" b="b"/>
            <a:pathLst>
              <a:path w="158750" h="158750">
                <a:moveTo>
                  <a:pt x="79375" y="0"/>
                </a:moveTo>
                <a:cubicBezTo>
                  <a:pt x="83933" y="0"/>
                  <a:pt x="88119" y="2511"/>
                  <a:pt x="90289" y="6511"/>
                </a:cubicBezTo>
                <a:lnTo>
                  <a:pt x="157262" y="130535"/>
                </a:lnTo>
                <a:cubicBezTo>
                  <a:pt x="159339" y="134379"/>
                  <a:pt x="159246" y="139030"/>
                  <a:pt x="157014" y="142782"/>
                </a:cubicBezTo>
                <a:cubicBezTo>
                  <a:pt x="154781" y="146534"/>
                  <a:pt x="150719" y="148828"/>
                  <a:pt x="146348" y="148828"/>
                </a:cubicBezTo>
                <a:lnTo>
                  <a:pt x="12402" y="148828"/>
                </a:lnTo>
                <a:cubicBezTo>
                  <a:pt x="8031" y="148828"/>
                  <a:pt x="4000" y="146534"/>
                  <a:pt x="1736" y="142782"/>
                </a:cubicBezTo>
                <a:cubicBezTo>
                  <a:pt x="-527" y="139030"/>
                  <a:pt x="-589" y="134379"/>
                  <a:pt x="1488" y="130535"/>
                </a:cubicBezTo>
                <a:lnTo>
                  <a:pt x="68461" y="6511"/>
                </a:lnTo>
                <a:cubicBezTo>
                  <a:pt x="70631" y="2511"/>
                  <a:pt x="74817" y="0"/>
                  <a:pt x="79375" y="0"/>
                </a:cubicBezTo>
                <a:close/>
                <a:moveTo>
                  <a:pt x="79375" y="52090"/>
                </a:moveTo>
                <a:cubicBezTo>
                  <a:pt x="75251" y="52090"/>
                  <a:pt x="71934" y="55407"/>
                  <a:pt x="71934" y="59531"/>
                </a:cubicBezTo>
                <a:lnTo>
                  <a:pt x="71934" y="94258"/>
                </a:lnTo>
                <a:cubicBezTo>
                  <a:pt x="71934" y="98382"/>
                  <a:pt x="75251" y="101699"/>
                  <a:pt x="79375" y="101699"/>
                </a:cubicBezTo>
                <a:cubicBezTo>
                  <a:pt x="83499" y="101699"/>
                  <a:pt x="86816" y="98382"/>
                  <a:pt x="86816" y="94258"/>
                </a:cubicBezTo>
                <a:lnTo>
                  <a:pt x="86816" y="59531"/>
                </a:lnTo>
                <a:cubicBezTo>
                  <a:pt x="86816" y="55407"/>
                  <a:pt x="83499" y="52090"/>
                  <a:pt x="79375" y="52090"/>
                </a:cubicBezTo>
                <a:close/>
                <a:moveTo>
                  <a:pt x="87654" y="119062"/>
                </a:moveTo>
                <a:cubicBezTo>
                  <a:pt x="87842" y="115990"/>
                  <a:pt x="86309" y="113066"/>
                  <a:pt x="83675" y="111473"/>
                </a:cubicBezTo>
                <a:cubicBezTo>
                  <a:pt x="81041" y="109879"/>
                  <a:pt x="77740" y="109879"/>
                  <a:pt x="75106" y="111473"/>
                </a:cubicBezTo>
                <a:cubicBezTo>
                  <a:pt x="72472" y="113066"/>
                  <a:pt x="70939" y="115990"/>
                  <a:pt x="71127" y="119062"/>
                </a:cubicBezTo>
                <a:cubicBezTo>
                  <a:pt x="70939" y="122135"/>
                  <a:pt x="72472" y="125059"/>
                  <a:pt x="75106" y="126652"/>
                </a:cubicBezTo>
                <a:cubicBezTo>
                  <a:pt x="77740" y="128246"/>
                  <a:pt x="81041" y="128246"/>
                  <a:pt x="83675" y="126652"/>
                </a:cubicBezTo>
                <a:cubicBezTo>
                  <a:pt x="86309" y="125059"/>
                  <a:pt x="87842" y="122135"/>
                  <a:pt x="87654" y="119062"/>
                </a:cubicBezTo>
                <a:close/>
              </a:path>
            </a:pathLst>
          </a:custGeom>
          <a:solidFill>
            <a:srgbClr val="FFFFFF"/>
          </a:solidFill>
          <a:ln/>
        </p:spPr>
      </p:sp>
      <p:sp>
        <p:nvSpPr>
          <p:cNvPr id="17" name="Text 15"/>
          <p:cNvSpPr/>
          <p:nvPr/>
        </p:nvSpPr>
        <p:spPr>
          <a:xfrm>
            <a:off x="8442807" y="1809750"/>
            <a:ext cx="1524000"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The Reproducibility Crisis</a:t>
            </a:r>
            <a:endParaRPr lang="en-US" sz="1600" dirty="0"/>
          </a:p>
        </p:txBody>
      </p:sp>
      <p:sp>
        <p:nvSpPr>
          <p:cNvPr id="18" name="Text 16"/>
          <p:cNvSpPr/>
          <p:nvPr/>
        </p:nvSpPr>
        <p:spPr>
          <a:xfrm>
            <a:off x="8180870" y="2063750"/>
            <a:ext cx="3460750" cy="365125"/>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Gap between </a:t>
            </a:r>
            <a:r>
              <a:rPr lang="en-US" sz="875" b="1" dirty="0">
                <a:solidFill>
                  <a:srgbClr val="FFFFFF"/>
                </a:solidFill>
                <a:latin typeface="Sorts Mill Goudy" pitchFamily="34" charset="0"/>
                <a:ea typeface="Sorts Mill Goudy" pitchFamily="34" charset="-122"/>
                <a:cs typeface="Sorts Mill Goudy" pitchFamily="34" charset="-120"/>
              </a:rPr>
              <a:t>published APIs and shared code</a:t>
            </a:r>
            <a:r>
              <a:rPr lang="en-US" sz="875" dirty="0">
                <a:solidFill>
                  <a:srgbClr val="FFFFFF"/>
                </a:solidFill>
                <a:latin typeface="Sorts Mill Goudy" pitchFamily="34" charset="0"/>
                <a:ea typeface="Sorts Mill Goudy" pitchFamily="34" charset="-122"/>
                <a:cs typeface="Sorts Mill Goudy" pitchFamily="34" charset="-120"/>
              </a:rPr>
              <a:t> undermines scientific progress</a:t>
            </a:r>
            <a:endParaRPr lang="en-US" sz="1600" dirty="0"/>
          </a:p>
        </p:txBody>
      </p:sp>
      <p:sp>
        <p:nvSpPr>
          <p:cNvPr id="19" name="Shape 17"/>
          <p:cNvSpPr/>
          <p:nvPr/>
        </p:nvSpPr>
        <p:spPr>
          <a:xfrm>
            <a:off x="324304" y="2876210"/>
            <a:ext cx="11546795" cy="910545"/>
          </a:xfrm>
          <a:custGeom>
            <a:avLst/>
            <a:gdLst/>
            <a:ahLst/>
            <a:cxnLst/>
            <a:rect l="l" t="t" r="r" b="b"/>
            <a:pathLst>
              <a:path w="11546795" h="910545">
                <a:moveTo>
                  <a:pt x="63501" y="0"/>
                </a:moveTo>
                <a:lnTo>
                  <a:pt x="11483293" y="0"/>
                </a:lnTo>
                <a:cubicBezTo>
                  <a:pt x="11518364" y="0"/>
                  <a:pt x="11546795" y="28431"/>
                  <a:pt x="11546795" y="63501"/>
                </a:cubicBezTo>
                <a:lnTo>
                  <a:pt x="11546795" y="847043"/>
                </a:lnTo>
                <a:cubicBezTo>
                  <a:pt x="11546795" y="882114"/>
                  <a:pt x="11518364" y="910545"/>
                  <a:pt x="11483293" y="910545"/>
                </a:cubicBezTo>
                <a:lnTo>
                  <a:pt x="63501" y="910545"/>
                </a:lnTo>
                <a:cubicBezTo>
                  <a:pt x="28431" y="910545"/>
                  <a:pt x="0" y="882114"/>
                  <a:pt x="0" y="847043"/>
                </a:cubicBezTo>
                <a:lnTo>
                  <a:pt x="0" y="63501"/>
                </a:lnTo>
                <a:cubicBezTo>
                  <a:pt x="0" y="28454"/>
                  <a:pt x="28454" y="0"/>
                  <a:pt x="63501" y="0"/>
                </a:cubicBezTo>
                <a:close/>
              </a:path>
            </a:pathLst>
          </a:custGeom>
          <a:solidFill>
            <a:srgbClr val="22C55E">
              <a:alpha val="10196"/>
            </a:srgbClr>
          </a:solidFill>
          <a:ln w="21771">
            <a:solidFill>
              <a:srgbClr val="22C55E"/>
            </a:solidFill>
            <a:prstDash val="solid"/>
          </a:ln>
        </p:spPr>
      </p:sp>
      <p:sp>
        <p:nvSpPr>
          <p:cNvPr id="20" name="Shape 18"/>
          <p:cNvSpPr/>
          <p:nvPr/>
        </p:nvSpPr>
        <p:spPr>
          <a:xfrm>
            <a:off x="551373" y="3049705"/>
            <a:ext cx="178594" cy="238125"/>
          </a:xfrm>
          <a:custGeom>
            <a:avLst/>
            <a:gdLst/>
            <a:ahLst/>
            <a:cxnLst/>
            <a:rect l="l" t="t" r="r" b="b"/>
            <a:pathLst>
              <a:path w="178594" h="238125">
                <a:moveTo>
                  <a:pt x="136224" y="178594"/>
                </a:moveTo>
                <a:cubicBezTo>
                  <a:pt x="139619" y="168222"/>
                  <a:pt x="146410" y="158828"/>
                  <a:pt x="154084" y="150735"/>
                </a:cubicBezTo>
                <a:cubicBezTo>
                  <a:pt x="169292" y="134736"/>
                  <a:pt x="178594" y="113109"/>
                  <a:pt x="178594" y="89297"/>
                </a:cubicBezTo>
                <a:cubicBezTo>
                  <a:pt x="178594" y="39998"/>
                  <a:pt x="138596" y="0"/>
                  <a:pt x="89297" y="0"/>
                </a:cubicBezTo>
                <a:cubicBezTo>
                  <a:pt x="39998" y="0"/>
                  <a:pt x="0" y="39998"/>
                  <a:pt x="0" y="89297"/>
                </a:cubicBezTo>
                <a:cubicBezTo>
                  <a:pt x="0" y="113109"/>
                  <a:pt x="9302" y="134736"/>
                  <a:pt x="24510" y="150735"/>
                </a:cubicBezTo>
                <a:cubicBezTo>
                  <a:pt x="32184" y="158828"/>
                  <a:pt x="39021" y="168222"/>
                  <a:pt x="42370" y="178594"/>
                </a:cubicBezTo>
                <a:lnTo>
                  <a:pt x="136178" y="178594"/>
                </a:lnTo>
                <a:close/>
                <a:moveTo>
                  <a:pt x="133945" y="200918"/>
                </a:moveTo>
                <a:lnTo>
                  <a:pt x="44648" y="200918"/>
                </a:lnTo>
                <a:lnTo>
                  <a:pt x="44648" y="208359"/>
                </a:lnTo>
                <a:cubicBezTo>
                  <a:pt x="44648" y="228916"/>
                  <a:pt x="61299" y="245566"/>
                  <a:pt x="81855" y="245566"/>
                </a:cubicBezTo>
                <a:lnTo>
                  <a:pt x="96738" y="245566"/>
                </a:lnTo>
                <a:cubicBezTo>
                  <a:pt x="117295" y="245566"/>
                  <a:pt x="133945" y="228916"/>
                  <a:pt x="133945" y="208359"/>
                </a:cubicBezTo>
                <a:lnTo>
                  <a:pt x="133945" y="200918"/>
                </a:lnTo>
                <a:close/>
                <a:moveTo>
                  <a:pt x="85576" y="52090"/>
                </a:moveTo>
                <a:cubicBezTo>
                  <a:pt x="67066" y="52090"/>
                  <a:pt x="52090" y="67066"/>
                  <a:pt x="52090" y="85576"/>
                </a:cubicBezTo>
                <a:cubicBezTo>
                  <a:pt x="52090" y="91762"/>
                  <a:pt x="47113" y="96738"/>
                  <a:pt x="40928" y="96738"/>
                </a:cubicBezTo>
                <a:cubicBezTo>
                  <a:pt x="34742" y="96738"/>
                  <a:pt x="29766" y="91762"/>
                  <a:pt x="29766" y="85576"/>
                </a:cubicBezTo>
                <a:cubicBezTo>
                  <a:pt x="29766" y="54741"/>
                  <a:pt x="54741" y="29766"/>
                  <a:pt x="85576" y="29766"/>
                </a:cubicBezTo>
                <a:cubicBezTo>
                  <a:pt x="91762" y="29766"/>
                  <a:pt x="96738" y="34742"/>
                  <a:pt x="96738" y="40928"/>
                </a:cubicBezTo>
                <a:cubicBezTo>
                  <a:pt x="96738" y="47113"/>
                  <a:pt x="91762" y="52090"/>
                  <a:pt x="85576" y="52090"/>
                </a:cubicBezTo>
                <a:close/>
              </a:path>
            </a:pathLst>
          </a:custGeom>
          <a:solidFill>
            <a:srgbClr val="22C55E"/>
          </a:solidFill>
          <a:ln/>
        </p:spPr>
      </p:sp>
      <p:sp>
        <p:nvSpPr>
          <p:cNvPr id="21" name="Text 19"/>
          <p:cNvSpPr/>
          <p:nvPr/>
        </p:nvSpPr>
        <p:spPr>
          <a:xfrm>
            <a:off x="914513" y="3041768"/>
            <a:ext cx="19605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Fundamental Principle</a:t>
            </a:r>
            <a:endParaRPr lang="en-US" sz="1600" dirty="0"/>
          </a:p>
        </p:txBody>
      </p:sp>
      <p:sp>
        <p:nvSpPr>
          <p:cNvPr id="22" name="Text 20"/>
          <p:cNvSpPr/>
          <p:nvPr/>
        </p:nvSpPr>
        <p:spPr>
          <a:xfrm>
            <a:off x="489857" y="3404629"/>
            <a:ext cx="5560857" cy="204107"/>
          </a:xfrm>
          <a:prstGeom prst="rect">
            <a:avLst/>
          </a:prstGeom>
          <a:noFill/>
          <a:ln/>
        </p:spPr>
        <p:txBody>
          <a:bodyPr wrap="square" lIns="0" tIns="0" rIns="0" bIns="0" rtlCol="0" anchor="ctr"/>
          <a:lstStyle/>
          <a:p>
            <a:pPr>
              <a:lnSpc>
                <a:spcPct val="140000"/>
              </a:lnSpc>
            </a:pPr>
            <a:r>
              <a:rPr lang="en-US" sz="1125" b="1" dirty="0">
                <a:solidFill>
                  <a:srgbClr val="1F2937"/>
                </a:solidFill>
                <a:latin typeface="Sorts Mill Goudy" pitchFamily="34" charset="0"/>
                <a:ea typeface="Sorts Mill Goudy" pitchFamily="34" charset="-122"/>
                <a:cs typeface="Sorts Mill Goudy" pitchFamily="34" charset="-120"/>
              </a:rPr>
              <a:t>Understanding the root cause of underperformance is more valuable than documenting it.</a:t>
            </a:r>
            <a:endParaRPr lang="en-US" sz="1600" dirty="0"/>
          </a:p>
        </p:txBody>
      </p:sp>
      <p:sp>
        <p:nvSpPr>
          <p:cNvPr id="23" name="Shape 21"/>
          <p:cNvSpPr/>
          <p:nvPr/>
        </p:nvSpPr>
        <p:spPr>
          <a:xfrm>
            <a:off x="317500" y="3954301"/>
            <a:ext cx="11557000" cy="1905000"/>
          </a:xfrm>
          <a:custGeom>
            <a:avLst/>
            <a:gdLst/>
            <a:ahLst/>
            <a:cxnLst/>
            <a:rect l="l" t="t" r="r" b="b"/>
            <a:pathLst>
              <a:path w="11557000" h="1905000">
                <a:moveTo>
                  <a:pt x="63494" y="0"/>
                </a:moveTo>
                <a:lnTo>
                  <a:pt x="11493506" y="0"/>
                </a:lnTo>
                <a:cubicBezTo>
                  <a:pt x="11528573" y="0"/>
                  <a:pt x="11557000" y="28427"/>
                  <a:pt x="11557000" y="63494"/>
                </a:cubicBezTo>
                <a:lnTo>
                  <a:pt x="11557000" y="1841506"/>
                </a:lnTo>
                <a:cubicBezTo>
                  <a:pt x="11557000" y="1876573"/>
                  <a:pt x="11528573" y="1905000"/>
                  <a:pt x="11493506" y="1905000"/>
                </a:cubicBezTo>
                <a:lnTo>
                  <a:pt x="63494" y="1905000"/>
                </a:lnTo>
                <a:cubicBezTo>
                  <a:pt x="28427" y="1905000"/>
                  <a:pt x="0" y="1876573"/>
                  <a:pt x="0" y="1841506"/>
                </a:cubicBezTo>
                <a:lnTo>
                  <a:pt x="0" y="63494"/>
                </a:lnTo>
                <a:cubicBezTo>
                  <a:pt x="0" y="28451"/>
                  <a:pt x="28451" y="0"/>
                  <a:pt x="63494" y="0"/>
                </a:cubicBezTo>
                <a:close/>
              </a:path>
            </a:pathLst>
          </a:custGeom>
          <a:solidFill>
            <a:srgbClr val="FFFFFF"/>
          </a:solidFill>
          <a:ln/>
          <a:effectLst>
            <a:outerShdw blurRad="119063" dist="79375" dir="5400000" algn="bl" rotWithShape="0">
              <a:srgbClr val="000000">
                <a:alpha val="10196"/>
              </a:srgbClr>
            </a:outerShdw>
          </a:effectLst>
        </p:spPr>
      </p:sp>
      <p:sp>
        <p:nvSpPr>
          <p:cNvPr id="24" name="Text 22"/>
          <p:cNvSpPr/>
          <p:nvPr/>
        </p:nvSpPr>
        <p:spPr>
          <a:xfrm>
            <a:off x="476250" y="4113051"/>
            <a:ext cx="113188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Project Impact</a:t>
            </a:r>
            <a:endParaRPr lang="en-US" sz="1600" dirty="0"/>
          </a:p>
        </p:txBody>
      </p:sp>
      <p:sp>
        <p:nvSpPr>
          <p:cNvPr id="25" name="Shape 23"/>
          <p:cNvSpPr/>
          <p:nvPr/>
        </p:nvSpPr>
        <p:spPr>
          <a:xfrm>
            <a:off x="492125" y="446230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22C55E">
              <a:alpha val="5098"/>
            </a:srgbClr>
          </a:solidFill>
          <a:ln/>
        </p:spPr>
      </p:sp>
      <p:sp>
        <p:nvSpPr>
          <p:cNvPr id="26" name="Shape 24"/>
          <p:cNvSpPr/>
          <p:nvPr/>
        </p:nvSpPr>
        <p:spPr>
          <a:xfrm>
            <a:off x="492125" y="446230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22C55E"/>
          </a:solidFill>
          <a:ln/>
        </p:spPr>
      </p:sp>
      <p:sp>
        <p:nvSpPr>
          <p:cNvPr id="27" name="Text 25"/>
          <p:cNvSpPr/>
          <p:nvPr/>
        </p:nvSpPr>
        <p:spPr>
          <a:xfrm>
            <a:off x="603250" y="4557551"/>
            <a:ext cx="5397500"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Achieved PARITY</a:t>
            </a:r>
            <a:endParaRPr lang="en-US" sz="1600" dirty="0"/>
          </a:p>
        </p:txBody>
      </p:sp>
      <p:sp>
        <p:nvSpPr>
          <p:cNvPr id="28" name="Text 26"/>
          <p:cNvSpPr/>
          <p:nvPr/>
        </p:nvSpPr>
        <p:spPr>
          <a:xfrm>
            <a:off x="603250" y="477980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Successfully restored Verbalization module to API-level performance</a:t>
            </a:r>
            <a:endParaRPr lang="en-US" sz="1600" dirty="0"/>
          </a:p>
        </p:txBody>
      </p:sp>
      <p:sp>
        <p:nvSpPr>
          <p:cNvPr id="29" name="Shape 27"/>
          <p:cNvSpPr/>
          <p:nvPr/>
        </p:nvSpPr>
        <p:spPr>
          <a:xfrm>
            <a:off x="492125" y="512905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F59E0B">
              <a:alpha val="5098"/>
            </a:srgbClr>
          </a:solidFill>
          <a:ln/>
        </p:spPr>
      </p:sp>
      <p:sp>
        <p:nvSpPr>
          <p:cNvPr id="30" name="Shape 28"/>
          <p:cNvSpPr/>
          <p:nvPr/>
        </p:nvSpPr>
        <p:spPr>
          <a:xfrm>
            <a:off x="492125" y="512905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F59E0B"/>
          </a:solidFill>
          <a:ln/>
        </p:spPr>
      </p:sp>
      <p:sp>
        <p:nvSpPr>
          <p:cNvPr id="31" name="Text 29"/>
          <p:cNvSpPr/>
          <p:nvPr/>
        </p:nvSpPr>
        <p:spPr>
          <a:xfrm>
            <a:off x="603250" y="5224301"/>
            <a:ext cx="5397500" cy="190500"/>
          </a:xfrm>
          <a:prstGeom prst="rect">
            <a:avLst/>
          </a:prstGeom>
          <a:noFill/>
          <a:ln/>
        </p:spPr>
        <p:txBody>
          <a:bodyPr wrap="square" lIns="0" tIns="0" rIns="0" bIns="0" rtlCol="0" anchor="ctr"/>
          <a:lstStyle/>
          <a:p>
            <a:pPr>
              <a:lnSpc>
                <a:spcPct val="130000"/>
              </a:lnSpc>
            </a:pPr>
            <a:r>
              <a:rPr lang="en-US" sz="1000" b="1" dirty="0">
                <a:solidFill>
                  <a:srgbClr val="F59E0B"/>
                </a:solidFill>
                <a:latin typeface="Sorts Mill Goudy" pitchFamily="34" charset="0"/>
                <a:ea typeface="Sorts Mill Goudy" pitchFamily="34" charset="-122"/>
                <a:cs typeface="Sorts Mill Goudy" pitchFamily="34" charset="-120"/>
              </a:rPr>
              <a:t>Documented GAP</a:t>
            </a:r>
            <a:endParaRPr lang="en-US" sz="1600" dirty="0"/>
          </a:p>
        </p:txBody>
      </p:sp>
      <p:sp>
        <p:nvSpPr>
          <p:cNvPr id="32" name="Text 30"/>
          <p:cNvSpPr/>
          <p:nvPr/>
        </p:nvSpPr>
        <p:spPr>
          <a:xfrm>
            <a:off x="603250" y="544655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Identified reproducibility crisis in Retrieval and Verification modules</a:t>
            </a:r>
            <a:endParaRPr lang="en-US" sz="1600" dirty="0"/>
          </a:p>
        </p:txBody>
      </p:sp>
      <p:sp>
        <p:nvSpPr>
          <p:cNvPr id="33" name="Shape 31"/>
          <p:cNvSpPr/>
          <p:nvPr/>
        </p:nvSpPr>
        <p:spPr>
          <a:xfrm>
            <a:off x="6175375" y="446230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3B82F6">
              <a:alpha val="5098"/>
            </a:srgbClr>
          </a:solidFill>
          <a:ln/>
        </p:spPr>
      </p:sp>
      <p:sp>
        <p:nvSpPr>
          <p:cNvPr id="34" name="Shape 32"/>
          <p:cNvSpPr/>
          <p:nvPr/>
        </p:nvSpPr>
        <p:spPr>
          <a:xfrm>
            <a:off x="6175375" y="446230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3B82F6"/>
          </a:solidFill>
          <a:ln/>
        </p:spPr>
      </p:sp>
      <p:sp>
        <p:nvSpPr>
          <p:cNvPr id="35" name="Text 33"/>
          <p:cNvSpPr/>
          <p:nvPr/>
        </p:nvSpPr>
        <p:spPr>
          <a:xfrm>
            <a:off x="6286500" y="4557551"/>
            <a:ext cx="5397500" cy="190500"/>
          </a:xfrm>
          <a:prstGeom prst="rect">
            <a:avLst/>
          </a:prstGeom>
          <a:noFill/>
          <a:ln/>
        </p:spPr>
        <p:txBody>
          <a:bodyPr wrap="square" lIns="0" tIns="0" rIns="0" bIns="0" rtlCol="0" anchor="ctr"/>
          <a:lstStyle/>
          <a:p>
            <a:pPr>
              <a:lnSpc>
                <a:spcPct val="130000"/>
              </a:lnSpc>
            </a:pPr>
            <a:r>
              <a:rPr lang="en-US" sz="1000" b="1" dirty="0">
                <a:solidFill>
                  <a:srgbClr val="3B82F6"/>
                </a:solidFill>
                <a:latin typeface="Sorts Mill Goudy" pitchFamily="34" charset="0"/>
                <a:ea typeface="Sorts Mill Goudy" pitchFamily="34" charset="-122"/>
                <a:cs typeface="Sorts Mill Goudy" pitchFamily="34" charset="-120"/>
              </a:rPr>
              <a:t>Discovered Modernization Trap</a:t>
            </a:r>
            <a:endParaRPr lang="en-US" sz="1600" dirty="0"/>
          </a:p>
        </p:txBody>
      </p:sp>
      <p:sp>
        <p:nvSpPr>
          <p:cNvPr id="36" name="Text 34"/>
          <p:cNvSpPr/>
          <p:nvPr/>
        </p:nvSpPr>
        <p:spPr>
          <a:xfrm>
            <a:off x="6286500" y="477980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Challenged assumption that newer models are always better</a:t>
            </a:r>
            <a:endParaRPr lang="en-US" sz="1600" dirty="0"/>
          </a:p>
        </p:txBody>
      </p:sp>
      <p:sp>
        <p:nvSpPr>
          <p:cNvPr id="37" name="Shape 35"/>
          <p:cNvSpPr/>
          <p:nvPr/>
        </p:nvSpPr>
        <p:spPr>
          <a:xfrm>
            <a:off x="6175375" y="512905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8B0000">
              <a:alpha val="5098"/>
            </a:srgbClr>
          </a:solidFill>
          <a:ln/>
        </p:spPr>
      </p:sp>
      <p:sp>
        <p:nvSpPr>
          <p:cNvPr id="38" name="Shape 36"/>
          <p:cNvSpPr/>
          <p:nvPr/>
        </p:nvSpPr>
        <p:spPr>
          <a:xfrm>
            <a:off x="6175375" y="512905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8B0000"/>
          </a:solidFill>
          <a:ln/>
        </p:spPr>
      </p:sp>
      <p:sp>
        <p:nvSpPr>
          <p:cNvPr id="39" name="Text 37"/>
          <p:cNvSpPr/>
          <p:nvPr/>
        </p:nvSpPr>
        <p:spPr>
          <a:xfrm>
            <a:off x="6286500" y="5224301"/>
            <a:ext cx="5397500"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Demonstrated Provenance Gap</a:t>
            </a:r>
            <a:endParaRPr lang="en-US" sz="1600" dirty="0"/>
          </a:p>
        </p:txBody>
      </p:sp>
      <p:sp>
        <p:nvSpPr>
          <p:cNvPr id="40" name="Text 38"/>
          <p:cNvSpPr/>
          <p:nvPr/>
        </p:nvSpPr>
        <p:spPr>
          <a:xfrm>
            <a:off x="6286500" y="544655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Showed distinction between source alignment and factual truth</a:t>
            </a:r>
            <a:endParaRPr lang="en-US" sz="1600" dirty="0"/>
          </a:p>
        </p:txBody>
      </p:sp>
      <p:sp>
        <p:nvSpPr>
          <p:cNvPr id="41" name="Shape 39"/>
          <p:cNvSpPr/>
          <p:nvPr/>
        </p:nvSpPr>
        <p:spPr>
          <a:xfrm>
            <a:off x="333375" y="6018051"/>
            <a:ext cx="11541125" cy="666750"/>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22C55E">
              <a:alpha val="10196"/>
            </a:srgbClr>
          </a:solidFill>
          <a:ln/>
        </p:spPr>
      </p:sp>
      <p:sp>
        <p:nvSpPr>
          <p:cNvPr id="42" name="Shape 40"/>
          <p:cNvSpPr/>
          <p:nvPr/>
        </p:nvSpPr>
        <p:spPr>
          <a:xfrm>
            <a:off x="333375" y="6018051"/>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22C55E"/>
          </a:solidFill>
          <a:ln/>
        </p:spPr>
      </p:sp>
      <p:sp>
        <p:nvSpPr>
          <p:cNvPr id="43" name="Text 41"/>
          <p:cNvSpPr/>
          <p:nvPr/>
        </p:nvSpPr>
        <p:spPr>
          <a:xfrm>
            <a:off x="476250" y="6145051"/>
            <a:ext cx="113347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By prioritizing Root Cause Analysis over misleading metrics,</a:t>
            </a:r>
            <a:r>
              <a:rPr lang="en-US" sz="1000" dirty="0">
                <a:solidFill>
                  <a:srgbClr val="1F2937"/>
                </a:solidFill>
                <a:latin typeface="Sorts Mill Goudy" pitchFamily="34" charset="0"/>
                <a:ea typeface="Sorts Mill Goudy" pitchFamily="34" charset="-122"/>
                <a:cs typeface="Sorts Mill Goudy" pitchFamily="34" charset="-120"/>
              </a:rPr>
              <a:t> this project provides a foundation for genuine reproducibility in automated knowledge graph verification. The forensic audit approach revealed critical insights that would have been obscured by traditional performance benchmarking, demonstrating the value of intellectual honesty in AI research.</a:t>
            </a:r>
            <a:endParaRPr lang="en-US" sz="1600" dirty="0"/>
          </a:p>
        </p:txBody>
      </p:sp>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SECTION 8</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Bibliography: Foundational Works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43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6" name="Shape 4"/>
          <p:cNvSpPr/>
          <p:nvPr/>
        </p:nvSpPr>
        <p:spPr>
          <a:xfrm>
            <a:off x="333375" y="1143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7" name="Shape 5"/>
          <p:cNvSpPr/>
          <p:nvPr/>
        </p:nvSpPr>
        <p:spPr>
          <a:xfrm>
            <a:off x="476250" y="1270000"/>
            <a:ext cx="293688" cy="222250"/>
          </a:xfrm>
          <a:custGeom>
            <a:avLst/>
            <a:gdLst/>
            <a:ahLst/>
            <a:cxnLst/>
            <a:rect l="l" t="t" r="r" b="b"/>
            <a:pathLst>
              <a:path w="293688" h="222250">
                <a:moveTo>
                  <a:pt x="31751" y="0"/>
                </a:moveTo>
                <a:lnTo>
                  <a:pt x="261937" y="0"/>
                </a:lnTo>
                <a:cubicBezTo>
                  <a:pt x="279472" y="0"/>
                  <a:pt x="293688" y="14215"/>
                  <a:pt x="293688" y="31751"/>
                </a:cubicBezTo>
                <a:lnTo>
                  <a:pt x="293688" y="190499"/>
                </a:lnTo>
                <a:cubicBezTo>
                  <a:pt x="293688" y="208035"/>
                  <a:pt x="279472" y="222250"/>
                  <a:pt x="261937"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8" name="Text 6"/>
          <p:cNvSpPr/>
          <p:nvPr/>
        </p:nvSpPr>
        <p:spPr>
          <a:xfrm>
            <a:off x="476250" y="1270000"/>
            <a:ext cx="349250"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9" name="Text 7"/>
          <p:cNvSpPr/>
          <p:nvPr/>
        </p:nvSpPr>
        <p:spPr>
          <a:xfrm>
            <a:off x="895378" y="1270000"/>
            <a:ext cx="10922000"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ProVe: A Pipeline for Automated Provenance Verification of Knowledge Graphs against Textual Sources</a:t>
            </a:r>
            <a:endParaRPr lang="en-US" sz="1600" dirty="0"/>
          </a:p>
        </p:txBody>
      </p:sp>
      <p:sp>
        <p:nvSpPr>
          <p:cNvPr id="10" name="Text 8"/>
          <p:cNvSpPr/>
          <p:nvPr/>
        </p:nvSpPr>
        <p:spPr>
          <a:xfrm>
            <a:off x="895378" y="1524000"/>
            <a:ext cx="1090612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Gabriel Amaral, Odinaldo Rodrigues, and Elena Simperl (2022)</a:t>
            </a:r>
            <a:endParaRPr lang="en-US" sz="1600" dirty="0"/>
          </a:p>
        </p:txBody>
      </p:sp>
      <p:sp>
        <p:nvSpPr>
          <p:cNvPr id="11" name="Text 9"/>
          <p:cNvSpPr/>
          <p:nvPr/>
        </p:nvSpPr>
        <p:spPr>
          <a:xfrm>
            <a:off x="895378" y="1746250"/>
            <a:ext cx="109061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original ProVe architecture that this project investigates for reproducibility.</a:t>
            </a:r>
            <a:endParaRPr lang="en-US" sz="1600" dirty="0"/>
          </a:p>
        </p:txBody>
      </p:sp>
      <p:sp>
        <p:nvSpPr>
          <p:cNvPr id="12" name="Shape 10"/>
          <p:cNvSpPr/>
          <p:nvPr/>
        </p:nvSpPr>
        <p:spPr>
          <a:xfrm>
            <a:off x="333375" y="2159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3" name="Shape 11"/>
          <p:cNvSpPr/>
          <p:nvPr/>
        </p:nvSpPr>
        <p:spPr>
          <a:xfrm>
            <a:off x="333375" y="2159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14" name="Shape 12"/>
          <p:cNvSpPr/>
          <p:nvPr/>
        </p:nvSpPr>
        <p:spPr>
          <a:xfrm>
            <a:off x="476250" y="2286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15" name="Text 13"/>
          <p:cNvSpPr/>
          <p:nvPr/>
        </p:nvSpPr>
        <p:spPr>
          <a:xfrm>
            <a:off x="476250" y="2286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16" name="Text 14"/>
          <p:cNvSpPr/>
          <p:nvPr/>
        </p:nvSpPr>
        <p:spPr>
          <a:xfrm>
            <a:off x="909553" y="2286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The WebNLG Challenge 2020: Language Resource for Natural Language Generation</a:t>
            </a:r>
            <a:endParaRPr lang="en-US" sz="1600" dirty="0"/>
          </a:p>
        </p:txBody>
      </p:sp>
      <p:sp>
        <p:nvSpPr>
          <p:cNvPr id="17" name="Text 15"/>
          <p:cNvSpPr/>
          <p:nvPr/>
        </p:nvSpPr>
        <p:spPr>
          <a:xfrm>
            <a:off x="909553" y="2540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Thiago Castro Ferreira et al. (2020)</a:t>
            </a:r>
            <a:endParaRPr lang="en-US" sz="1600" dirty="0"/>
          </a:p>
        </p:txBody>
      </p:sp>
      <p:sp>
        <p:nvSpPr>
          <p:cNvPr id="18" name="Text 16"/>
          <p:cNvSpPr/>
          <p:nvPr/>
        </p:nvSpPr>
        <p:spPr>
          <a:xfrm>
            <a:off x="909553" y="2762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upgraded dataset used for T5 fine-tuning, larger and cleaner than 2017 version.</a:t>
            </a:r>
            <a:endParaRPr lang="en-US" sz="1600" dirty="0"/>
          </a:p>
        </p:txBody>
      </p:sp>
      <p:sp>
        <p:nvSpPr>
          <p:cNvPr id="19" name="Shape 17"/>
          <p:cNvSpPr/>
          <p:nvPr/>
        </p:nvSpPr>
        <p:spPr>
          <a:xfrm>
            <a:off x="333375" y="3175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0" name="Shape 18"/>
          <p:cNvSpPr/>
          <p:nvPr/>
        </p:nvSpPr>
        <p:spPr>
          <a:xfrm>
            <a:off x="333375" y="3175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21" name="Shape 19"/>
          <p:cNvSpPr/>
          <p:nvPr/>
        </p:nvSpPr>
        <p:spPr>
          <a:xfrm>
            <a:off x="476250" y="3302000"/>
            <a:ext cx="301625" cy="222250"/>
          </a:xfrm>
          <a:custGeom>
            <a:avLst/>
            <a:gdLst/>
            <a:ahLst/>
            <a:cxnLst/>
            <a:rect l="l" t="t" r="r" b="b"/>
            <a:pathLst>
              <a:path w="301625" h="222250">
                <a:moveTo>
                  <a:pt x="31751" y="0"/>
                </a:moveTo>
                <a:lnTo>
                  <a:pt x="269874" y="0"/>
                </a:lnTo>
                <a:cubicBezTo>
                  <a:pt x="287410" y="0"/>
                  <a:pt x="301625" y="14215"/>
                  <a:pt x="301625" y="31751"/>
                </a:cubicBezTo>
                <a:lnTo>
                  <a:pt x="301625" y="190499"/>
                </a:lnTo>
                <a:cubicBezTo>
                  <a:pt x="301625" y="208035"/>
                  <a:pt x="287410" y="222250"/>
                  <a:pt x="269874"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22" name="Text 20"/>
          <p:cNvSpPr/>
          <p:nvPr/>
        </p:nvSpPr>
        <p:spPr>
          <a:xfrm>
            <a:off x="476250" y="3302000"/>
            <a:ext cx="357188"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3" name="Text 21"/>
          <p:cNvSpPr/>
          <p:nvPr/>
        </p:nvSpPr>
        <p:spPr>
          <a:xfrm>
            <a:off x="902465" y="3302000"/>
            <a:ext cx="10914063"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The WebNLG Challenge: Generating Text from RDF Data</a:t>
            </a:r>
            <a:endParaRPr lang="en-US" sz="1600" dirty="0"/>
          </a:p>
        </p:txBody>
      </p:sp>
      <p:sp>
        <p:nvSpPr>
          <p:cNvPr id="24" name="Text 22"/>
          <p:cNvSpPr/>
          <p:nvPr/>
        </p:nvSpPr>
        <p:spPr>
          <a:xfrm>
            <a:off x="902465" y="3556000"/>
            <a:ext cx="10898188"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Claire Gardent, Anastasia Shimorina, Shashi Narayan, and Laura Perez-Beltrachini (2017)</a:t>
            </a:r>
            <a:endParaRPr lang="en-US" sz="1600" dirty="0"/>
          </a:p>
        </p:txBody>
      </p:sp>
      <p:sp>
        <p:nvSpPr>
          <p:cNvPr id="25" name="Text 23"/>
          <p:cNvSpPr/>
          <p:nvPr/>
        </p:nvSpPr>
        <p:spPr>
          <a:xfrm>
            <a:off x="902465" y="3778250"/>
            <a:ext cx="10898188"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legacy dataset used in original ProVe verbalizer, found to be insufficient for current standards.</a:t>
            </a:r>
            <a:endParaRPr lang="en-US" sz="1600" dirty="0"/>
          </a:p>
        </p:txBody>
      </p:sp>
      <p:sp>
        <p:nvSpPr>
          <p:cNvPr id="26" name="Shape 24"/>
          <p:cNvSpPr/>
          <p:nvPr/>
        </p:nvSpPr>
        <p:spPr>
          <a:xfrm>
            <a:off x="333375" y="4191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7" name="Shape 25"/>
          <p:cNvSpPr/>
          <p:nvPr/>
        </p:nvSpPr>
        <p:spPr>
          <a:xfrm>
            <a:off x="333375" y="4191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28" name="Shape 26"/>
          <p:cNvSpPr/>
          <p:nvPr/>
        </p:nvSpPr>
        <p:spPr>
          <a:xfrm>
            <a:off x="476250" y="4318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29" name="Text 27"/>
          <p:cNvSpPr/>
          <p:nvPr/>
        </p:nvSpPr>
        <p:spPr>
          <a:xfrm>
            <a:off x="476250" y="4318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0" name="Text 28"/>
          <p:cNvSpPr/>
          <p:nvPr/>
        </p:nvSpPr>
        <p:spPr>
          <a:xfrm>
            <a:off x="913592" y="4318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Exploring the Limits of Transfer Learning with a Unified Text-to-Text Transformer</a:t>
            </a:r>
            <a:endParaRPr lang="en-US" sz="1600" dirty="0"/>
          </a:p>
        </p:txBody>
      </p:sp>
      <p:sp>
        <p:nvSpPr>
          <p:cNvPr id="31" name="Text 29"/>
          <p:cNvSpPr/>
          <p:nvPr/>
        </p:nvSpPr>
        <p:spPr>
          <a:xfrm>
            <a:off x="913592" y="4572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Colin Raffel, Noam Shazeer, Adam Roberts, et al. (2020)</a:t>
            </a:r>
            <a:endParaRPr lang="en-US" sz="1600" dirty="0"/>
          </a:p>
        </p:txBody>
      </p:sp>
      <p:sp>
        <p:nvSpPr>
          <p:cNvPr id="32" name="Text 30"/>
          <p:cNvSpPr/>
          <p:nvPr/>
        </p:nvSpPr>
        <p:spPr>
          <a:xfrm>
            <a:off x="913592" y="4794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T5 architecture used as the base model for triple verbalization fine-tuning.</a:t>
            </a:r>
            <a:endParaRPr lang="en-US" sz="1600" dirty="0"/>
          </a:p>
        </p:txBody>
      </p:sp>
      <p:sp>
        <p:nvSpPr>
          <p:cNvPr id="33" name="Shape 31"/>
          <p:cNvSpPr/>
          <p:nvPr/>
        </p:nvSpPr>
        <p:spPr>
          <a:xfrm>
            <a:off x="333375" y="5207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4" name="Shape 32"/>
          <p:cNvSpPr/>
          <p:nvPr/>
        </p:nvSpPr>
        <p:spPr>
          <a:xfrm>
            <a:off x="333375" y="5207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35" name="Shape 33"/>
          <p:cNvSpPr/>
          <p:nvPr/>
        </p:nvSpPr>
        <p:spPr>
          <a:xfrm>
            <a:off x="476250" y="5334000"/>
            <a:ext cx="293688" cy="222250"/>
          </a:xfrm>
          <a:custGeom>
            <a:avLst/>
            <a:gdLst/>
            <a:ahLst/>
            <a:cxnLst/>
            <a:rect l="l" t="t" r="r" b="b"/>
            <a:pathLst>
              <a:path w="293688" h="222250">
                <a:moveTo>
                  <a:pt x="31751" y="0"/>
                </a:moveTo>
                <a:lnTo>
                  <a:pt x="261937" y="0"/>
                </a:lnTo>
                <a:cubicBezTo>
                  <a:pt x="279472" y="0"/>
                  <a:pt x="293688" y="14215"/>
                  <a:pt x="293688" y="31751"/>
                </a:cubicBezTo>
                <a:lnTo>
                  <a:pt x="293688" y="190499"/>
                </a:lnTo>
                <a:cubicBezTo>
                  <a:pt x="293688" y="208035"/>
                  <a:pt x="279472" y="222250"/>
                  <a:pt x="261937"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36" name="Text 34"/>
          <p:cNvSpPr/>
          <p:nvPr/>
        </p:nvSpPr>
        <p:spPr>
          <a:xfrm>
            <a:off x="476250" y="5334000"/>
            <a:ext cx="349250"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
        <p:nvSpPr>
          <p:cNvPr id="37" name="Text 35"/>
          <p:cNvSpPr/>
          <p:nvPr/>
        </p:nvSpPr>
        <p:spPr>
          <a:xfrm>
            <a:off x="895591" y="5334000"/>
            <a:ext cx="10922000"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Sentence-BERT: Sentence Embeddings using Siamese BERT-Networks</a:t>
            </a:r>
            <a:endParaRPr lang="en-US" sz="1600" dirty="0"/>
          </a:p>
        </p:txBody>
      </p:sp>
      <p:sp>
        <p:nvSpPr>
          <p:cNvPr id="38" name="Text 36"/>
          <p:cNvSpPr/>
          <p:nvPr/>
        </p:nvSpPr>
        <p:spPr>
          <a:xfrm>
            <a:off x="895591" y="5588000"/>
            <a:ext cx="1090612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Nils Reimers and Iryna Gurevych (2019)</a:t>
            </a:r>
            <a:endParaRPr lang="en-US" sz="1600" dirty="0"/>
          </a:p>
        </p:txBody>
      </p:sp>
      <p:sp>
        <p:nvSpPr>
          <p:cNvPr id="39" name="Text 37"/>
          <p:cNvSpPr/>
          <p:nvPr/>
        </p:nvSpPr>
        <p:spPr>
          <a:xfrm>
            <a:off x="895591" y="5810250"/>
            <a:ext cx="109061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Foundation for Dense Retrieval module, providing the bi-encoder architecture for semantic similarity.</a:t>
            </a:r>
            <a:endParaRPr lang="en-US" sz="1600" dirty="0"/>
          </a:p>
        </p:txBody>
      </p:sp>
      <p:sp>
        <p:nvSpPr>
          <p:cNvPr id="40" name="Shape 38"/>
          <p:cNvSpPr/>
          <p:nvPr/>
        </p:nvSpPr>
        <p:spPr>
          <a:xfrm>
            <a:off x="333375" y="6223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1" name="Shape 39"/>
          <p:cNvSpPr/>
          <p:nvPr/>
        </p:nvSpPr>
        <p:spPr>
          <a:xfrm>
            <a:off x="333375" y="6223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42" name="Shape 40"/>
          <p:cNvSpPr/>
          <p:nvPr/>
        </p:nvSpPr>
        <p:spPr>
          <a:xfrm>
            <a:off x="476250" y="6350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43" name="Text 41"/>
          <p:cNvSpPr/>
          <p:nvPr/>
        </p:nvSpPr>
        <p:spPr>
          <a:xfrm>
            <a:off x="476250" y="6350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[6]</a:t>
            </a:r>
            <a:endParaRPr lang="en-US" sz="1600" dirty="0"/>
          </a:p>
        </p:txBody>
      </p:sp>
      <p:sp>
        <p:nvSpPr>
          <p:cNvPr id="44" name="Text 42"/>
          <p:cNvSpPr/>
          <p:nvPr/>
        </p:nvSpPr>
        <p:spPr>
          <a:xfrm>
            <a:off x="912813" y="6350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WikiProvenance: Are There Enough References to Every (Known) Fact on Wikidata?</a:t>
            </a:r>
            <a:endParaRPr lang="en-US" sz="1600" dirty="0"/>
          </a:p>
        </p:txBody>
      </p:sp>
      <p:sp>
        <p:nvSpPr>
          <p:cNvPr id="45" name="Text 43"/>
          <p:cNvSpPr/>
          <p:nvPr/>
        </p:nvSpPr>
        <p:spPr>
          <a:xfrm>
            <a:off x="912813" y="6604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John Samuel (2022)</a:t>
            </a:r>
            <a:endParaRPr lang="en-US" sz="1600" dirty="0"/>
          </a:p>
        </p:txBody>
      </p:sp>
      <p:sp>
        <p:nvSpPr>
          <p:cNvPr id="46" name="Text 44"/>
          <p:cNvSpPr/>
          <p:nvPr/>
        </p:nvSpPr>
        <p:spPr>
          <a:xfrm>
            <a:off x="912813" y="6826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Contextual work on Wikidata provenance verification and reference quality assessment.</a:t>
            </a:r>
            <a:endParaRPr lang="en-US" sz="1600" dirty="0"/>
          </a:p>
        </p:txBody>
      </p:sp>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image.slidesdocs.com/b7309a12fda4797f355ecc936cf8be156126f03a.jp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4702714" y="723900"/>
            <a:ext cx="2790825" cy="495300"/>
          </a:xfrm>
          <a:custGeom>
            <a:avLst/>
            <a:gdLst/>
            <a:ahLst/>
            <a:cxnLst/>
            <a:rect l="l" t="t" r="r" b="b"/>
            <a:pathLst>
              <a:path w="2790825" h="495300">
                <a:moveTo>
                  <a:pt x="0" y="0"/>
                </a:moveTo>
                <a:lnTo>
                  <a:pt x="2790825" y="0"/>
                </a:lnTo>
                <a:lnTo>
                  <a:pt x="2790825" y="495300"/>
                </a:lnTo>
                <a:lnTo>
                  <a:pt x="0" y="495300"/>
                </a:lnTo>
                <a:lnTo>
                  <a:pt x="0" y="0"/>
                </a:lnTo>
                <a:close/>
              </a:path>
            </a:pathLst>
          </a:custGeom>
          <a:solidFill>
            <a:srgbClr val="8B0000"/>
          </a:solidFill>
          <a:ln/>
        </p:spPr>
      </p:sp>
      <p:sp>
        <p:nvSpPr>
          <p:cNvPr id="5" name="Text 2"/>
          <p:cNvSpPr/>
          <p:nvPr/>
        </p:nvSpPr>
        <p:spPr>
          <a:xfrm>
            <a:off x="4659851" y="723900"/>
            <a:ext cx="2876550" cy="495300"/>
          </a:xfrm>
          <a:prstGeom prst="rect">
            <a:avLst/>
          </a:prstGeom>
          <a:noFill/>
          <a:ln/>
        </p:spPr>
        <p:txBody>
          <a:bodyPr wrap="square" lIns="228600" tIns="114300" rIns="228600" bIns="114300" rtlCol="0" anchor="ctr"/>
          <a:lstStyle/>
          <a:p>
            <a:pPr algn="ctr">
              <a:lnSpc>
                <a:spcPct val="130000"/>
              </a:lnSpc>
            </a:pPr>
            <a:r>
              <a:rPr lang="en-US" sz="1350" b="1" kern="0" spc="68" dirty="0">
                <a:solidFill>
                  <a:srgbClr val="FFFFFF"/>
                </a:solidFill>
                <a:latin typeface="Sorts Mill Goudy" pitchFamily="34" charset="0"/>
                <a:ea typeface="Sorts Mill Goudy" pitchFamily="34" charset="-122"/>
                <a:cs typeface="Sorts Mill Goudy" pitchFamily="34" charset="-120"/>
              </a:rPr>
              <a:t>EURECOM Master's Project</a:t>
            </a:r>
            <a:endParaRPr lang="en-US" sz="1600" dirty="0"/>
          </a:p>
        </p:txBody>
      </p:sp>
      <p:sp>
        <p:nvSpPr>
          <p:cNvPr id="6" name="Text 3"/>
          <p:cNvSpPr/>
          <p:nvPr/>
        </p:nvSpPr>
        <p:spPr>
          <a:xfrm>
            <a:off x="4232332" y="1447800"/>
            <a:ext cx="3724275" cy="685800"/>
          </a:xfrm>
          <a:prstGeom prst="rect">
            <a:avLst/>
          </a:prstGeom>
          <a:noFill/>
          <a:ln/>
        </p:spPr>
        <p:txBody>
          <a:bodyPr wrap="square" lIns="0" tIns="0" rIns="0" bIns="0" rtlCol="0" anchor="ctr"/>
          <a:lstStyle/>
          <a:p>
            <a:pPr algn="ctr">
              <a:lnSpc>
                <a:spcPct val="80000"/>
              </a:lnSpc>
            </a:pPr>
            <a:r>
              <a:rPr lang="en-US" sz="5400" b="1" dirty="0">
                <a:solidFill>
                  <a:srgbClr val="1F2937"/>
                </a:solidFill>
                <a:latin typeface="Sorts Mill Goudy" pitchFamily="34" charset="0"/>
                <a:ea typeface="Sorts Mill Goudy" pitchFamily="34" charset="-122"/>
                <a:cs typeface="Sorts Mill Goudy" pitchFamily="34" charset="-120"/>
              </a:rPr>
              <a:t>Thank You</a:t>
            </a:r>
            <a:endParaRPr lang="en-US" sz="1600" dirty="0"/>
          </a:p>
        </p:txBody>
      </p:sp>
      <p:sp>
        <p:nvSpPr>
          <p:cNvPr id="7" name="Shape 4"/>
          <p:cNvSpPr/>
          <p:nvPr/>
        </p:nvSpPr>
        <p:spPr>
          <a:xfrm>
            <a:off x="5486400" y="236220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4332344" y="2628900"/>
            <a:ext cx="3524250" cy="342900"/>
          </a:xfrm>
          <a:prstGeom prst="rect">
            <a:avLst/>
          </a:prstGeom>
          <a:noFill/>
          <a:ln/>
        </p:spPr>
        <p:txBody>
          <a:bodyPr wrap="square" lIns="0" tIns="0" rIns="0" bIns="0" rtlCol="0" anchor="ctr"/>
          <a:lstStyle/>
          <a:p>
            <a:pPr algn="ctr">
              <a:lnSpc>
                <a:spcPct val="100000"/>
              </a:lnSpc>
            </a:pPr>
            <a:r>
              <a:rPr lang="en-US" sz="2250" dirty="0">
                <a:solidFill>
                  <a:srgbClr val="6B7280"/>
                </a:solidFill>
                <a:latin typeface="Sorts Mill Goudy" pitchFamily="34" charset="0"/>
                <a:ea typeface="Sorts Mill Goudy" pitchFamily="34" charset="-122"/>
                <a:cs typeface="Sorts Mill Goudy" pitchFamily="34" charset="-120"/>
              </a:rPr>
              <a:t>Questions &amp; Discussion</a:t>
            </a:r>
            <a:endParaRPr lang="en-US" sz="1600" dirty="0"/>
          </a:p>
        </p:txBody>
      </p:sp>
      <p:sp>
        <p:nvSpPr>
          <p:cNvPr id="9" name="Shape 6"/>
          <p:cNvSpPr/>
          <p:nvPr/>
        </p:nvSpPr>
        <p:spPr>
          <a:xfrm>
            <a:off x="2946797" y="3581400"/>
            <a:ext cx="3000375" cy="1295400"/>
          </a:xfrm>
          <a:custGeom>
            <a:avLst/>
            <a:gdLst/>
            <a:ahLst/>
            <a:cxnLst/>
            <a:rect l="l" t="t" r="r" b="b"/>
            <a:pathLst>
              <a:path w="3000375" h="1295400">
                <a:moveTo>
                  <a:pt x="38100" y="0"/>
                </a:moveTo>
                <a:lnTo>
                  <a:pt x="2924180" y="0"/>
                </a:lnTo>
                <a:cubicBezTo>
                  <a:pt x="2966233" y="0"/>
                  <a:pt x="3000375" y="34142"/>
                  <a:pt x="3000375" y="76195"/>
                </a:cubicBezTo>
                <a:lnTo>
                  <a:pt x="3000375" y="1219205"/>
                </a:lnTo>
                <a:cubicBezTo>
                  <a:pt x="3000375" y="1261286"/>
                  <a:pt x="2966261" y="1295400"/>
                  <a:pt x="2924180"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2946797" y="35814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8B0000"/>
          </a:solidFill>
          <a:ln/>
        </p:spPr>
      </p:sp>
      <p:sp>
        <p:nvSpPr>
          <p:cNvPr id="11" name="Shape 8"/>
          <p:cNvSpPr/>
          <p:nvPr/>
        </p:nvSpPr>
        <p:spPr>
          <a:xfrm>
            <a:off x="3223022" y="3829050"/>
            <a:ext cx="228600" cy="228600"/>
          </a:xfrm>
          <a:custGeom>
            <a:avLst/>
            <a:gdLst/>
            <a:ahLst/>
            <a:cxnLst/>
            <a:rect l="l" t="t" r="r" b="b"/>
            <a:pathLst>
              <a:path w="228600" h="228600">
                <a:moveTo>
                  <a:pt x="121399" y="9019"/>
                </a:moveTo>
                <a:cubicBezTo>
                  <a:pt x="117024" y="6519"/>
                  <a:pt x="111621" y="6519"/>
                  <a:pt x="107201" y="9019"/>
                </a:cubicBezTo>
                <a:lnTo>
                  <a:pt x="7188" y="66169"/>
                </a:lnTo>
                <a:cubicBezTo>
                  <a:pt x="1563" y="69384"/>
                  <a:pt x="-1206" y="75992"/>
                  <a:pt x="446" y="82242"/>
                </a:cubicBezTo>
                <a:cubicBezTo>
                  <a:pt x="2098" y="88493"/>
                  <a:pt x="7813" y="92869"/>
                  <a:pt x="14288" y="92869"/>
                </a:cubicBezTo>
                <a:lnTo>
                  <a:pt x="28575" y="92869"/>
                </a:lnTo>
                <a:lnTo>
                  <a:pt x="28575" y="185738"/>
                </a:lnTo>
                <a:lnTo>
                  <a:pt x="28575" y="185738"/>
                </a:lnTo>
                <a:lnTo>
                  <a:pt x="5715" y="202883"/>
                </a:lnTo>
                <a:cubicBezTo>
                  <a:pt x="2098" y="205561"/>
                  <a:pt x="0" y="209803"/>
                  <a:pt x="0" y="214313"/>
                </a:cubicBezTo>
                <a:cubicBezTo>
                  <a:pt x="0" y="222215"/>
                  <a:pt x="6385" y="228600"/>
                  <a:pt x="14288" y="228600"/>
                </a:cubicBezTo>
                <a:lnTo>
                  <a:pt x="214313" y="228600"/>
                </a:lnTo>
                <a:cubicBezTo>
                  <a:pt x="222215" y="228600"/>
                  <a:pt x="228600" y="222215"/>
                  <a:pt x="228600" y="214313"/>
                </a:cubicBezTo>
                <a:cubicBezTo>
                  <a:pt x="228600" y="209803"/>
                  <a:pt x="226502" y="205561"/>
                  <a:pt x="222885" y="202883"/>
                </a:cubicBezTo>
                <a:lnTo>
                  <a:pt x="200025" y="185738"/>
                </a:lnTo>
                <a:lnTo>
                  <a:pt x="200025" y="92869"/>
                </a:lnTo>
                <a:lnTo>
                  <a:pt x="214313" y="92869"/>
                </a:lnTo>
                <a:cubicBezTo>
                  <a:pt x="220787" y="92869"/>
                  <a:pt x="226457" y="88493"/>
                  <a:pt x="228109" y="82242"/>
                </a:cubicBezTo>
                <a:cubicBezTo>
                  <a:pt x="229761" y="75992"/>
                  <a:pt x="226993" y="69384"/>
                  <a:pt x="221367" y="66169"/>
                </a:cubicBezTo>
                <a:lnTo>
                  <a:pt x="121354" y="9019"/>
                </a:lnTo>
                <a:close/>
                <a:moveTo>
                  <a:pt x="178594" y="92869"/>
                </a:moveTo>
                <a:lnTo>
                  <a:pt x="178594" y="185738"/>
                </a:lnTo>
                <a:lnTo>
                  <a:pt x="150019" y="185738"/>
                </a:lnTo>
                <a:lnTo>
                  <a:pt x="150019" y="92869"/>
                </a:lnTo>
                <a:lnTo>
                  <a:pt x="178594" y="92869"/>
                </a:lnTo>
                <a:close/>
                <a:moveTo>
                  <a:pt x="128588" y="92869"/>
                </a:moveTo>
                <a:lnTo>
                  <a:pt x="128588" y="185738"/>
                </a:lnTo>
                <a:lnTo>
                  <a:pt x="100013" y="185738"/>
                </a:lnTo>
                <a:lnTo>
                  <a:pt x="100013" y="92869"/>
                </a:lnTo>
                <a:lnTo>
                  <a:pt x="128588" y="92869"/>
                </a:lnTo>
                <a:close/>
                <a:moveTo>
                  <a:pt x="78581" y="92869"/>
                </a:moveTo>
                <a:lnTo>
                  <a:pt x="78581" y="185738"/>
                </a:lnTo>
                <a:lnTo>
                  <a:pt x="50006" y="185738"/>
                </a:lnTo>
                <a:lnTo>
                  <a:pt x="50006" y="92869"/>
                </a:lnTo>
                <a:lnTo>
                  <a:pt x="78581" y="92869"/>
                </a:lnTo>
                <a:close/>
                <a:moveTo>
                  <a:pt x="114300" y="42863"/>
                </a:moveTo>
                <a:cubicBezTo>
                  <a:pt x="122185" y="42863"/>
                  <a:pt x="128588" y="49265"/>
                  <a:pt x="128588" y="57150"/>
                </a:cubicBezTo>
                <a:cubicBezTo>
                  <a:pt x="128588" y="65035"/>
                  <a:pt x="122185" y="71438"/>
                  <a:pt x="114300" y="71438"/>
                </a:cubicBezTo>
                <a:cubicBezTo>
                  <a:pt x="106415" y="71438"/>
                  <a:pt x="100013" y="65035"/>
                  <a:pt x="100013" y="57150"/>
                </a:cubicBezTo>
                <a:cubicBezTo>
                  <a:pt x="100013" y="49265"/>
                  <a:pt x="106415" y="42863"/>
                  <a:pt x="114300" y="42863"/>
                </a:cubicBezTo>
                <a:close/>
              </a:path>
            </a:pathLst>
          </a:custGeom>
          <a:solidFill>
            <a:srgbClr val="8B0000"/>
          </a:solidFill>
          <a:ln/>
        </p:spPr>
      </p:sp>
      <p:sp>
        <p:nvSpPr>
          <p:cNvPr id="12" name="Text 9"/>
          <p:cNvSpPr/>
          <p:nvPr/>
        </p:nvSpPr>
        <p:spPr>
          <a:xfrm>
            <a:off x="3546872" y="3810000"/>
            <a:ext cx="971550" cy="266700"/>
          </a:xfrm>
          <a:prstGeom prst="rect">
            <a:avLst/>
          </a:prstGeom>
          <a:noFill/>
          <a:ln/>
        </p:spPr>
        <p:txBody>
          <a:bodyPr wrap="square" lIns="0" tIns="0" rIns="0" bIns="0" rtlCol="0" anchor="ctr"/>
          <a:lstStyle/>
          <a:p>
            <a:pPr algn="ct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Institution</a:t>
            </a:r>
            <a:endParaRPr lang="en-US" sz="1600" dirty="0"/>
          </a:p>
        </p:txBody>
      </p:sp>
      <p:sp>
        <p:nvSpPr>
          <p:cNvPr id="13" name="Text 10"/>
          <p:cNvSpPr/>
          <p:nvPr/>
        </p:nvSpPr>
        <p:spPr>
          <a:xfrm>
            <a:off x="3156347" y="4191000"/>
            <a:ext cx="2600325" cy="228600"/>
          </a:xfrm>
          <a:prstGeom prst="rect">
            <a:avLst/>
          </a:prstGeom>
          <a:noFill/>
          <a:ln/>
        </p:spPr>
        <p:txBody>
          <a:bodyPr wrap="square" lIns="0" tIns="0" rIns="0" bIns="0" rtlCol="0" anchor="ctr"/>
          <a:lstStyle/>
          <a:p>
            <a:pPr algn="ctr">
              <a:lnSpc>
                <a:spcPct val="130000"/>
              </a:lnSpc>
            </a:pPr>
            <a:r>
              <a:rPr lang="en-US" sz="1200" dirty="0">
                <a:solidFill>
                  <a:srgbClr val="1F2937"/>
                </a:solidFill>
                <a:latin typeface="Sorts Mill Goudy" pitchFamily="34" charset="0"/>
                <a:ea typeface="Sorts Mill Goudy" pitchFamily="34" charset="-122"/>
                <a:cs typeface="Sorts Mill Goudy" pitchFamily="34" charset="-120"/>
              </a:rPr>
              <a:t>EURECOM Data Science Department</a:t>
            </a:r>
            <a:endParaRPr lang="en-US" sz="1600" dirty="0"/>
          </a:p>
        </p:txBody>
      </p:sp>
      <p:sp>
        <p:nvSpPr>
          <p:cNvPr id="14" name="Text 11"/>
          <p:cNvSpPr/>
          <p:nvPr/>
        </p:nvSpPr>
        <p:spPr>
          <a:xfrm>
            <a:off x="3161109" y="4457700"/>
            <a:ext cx="25908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Semester Defense</a:t>
            </a:r>
            <a:endParaRPr lang="en-US" sz="1600" dirty="0"/>
          </a:p>
        </p:txBody>
      </p:sp>
      <p:sp>
        <p:nvSpPr>
          <p:cNvPr id="15" name="Shape 12"/>
          <p:cNvSpPr/>
          <p:nvPr/>
        </p:nvSpPr>
        <p:spPr>
          <a:xfrm>
            <a:off x="6267450" y="3581400"/>
            <a:ext cx="3000375" cy="1295400"/>
          </a:xfrm>
          <a:custGeom>
            <a:avLst/>
            <a:gdLst/>
            <a:ahLst/>
            <a:cxnLst/>
            <a:rect l="l" t="t" r="r" b="b"/>
            <a:pathLst>
              <a:path w="3000375" h="1295400">
                <a:moveTo>
                  <a:pt x="38100" y="0"/>
                </a:moveTo>
                <a:lnTo>
                  <a:pt x="2924180" y="0"/>
                </a:lnTo>
                <a:cubicBezTo>
                  <a:pt x="2966233" y="0"/>
                  <a:pt x="3000375" y="34142"/>
                  <a:pt x="3000375" y="76195"/>
                </a:cubicBezTo>
                <a:lnTo>
                  <a:pt x="3000375" y="1219205"/>
                </a:lnTo>
                <a:cubicBezTo>
                  <a:pt x="3000375" y="1261286"/>
                  <a:pt x="2966261" y="1295400"/>
                  <a:pt x="2924180"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6" name="Shape 13"/>
          <p:cNvSpPr/>
          <p:nvPr/>
        </p:nvSpPr>
        <p:spPr>
          <a:xfrm>
            <a:off x="6267450" y="35814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8B0000"/>
          </a:solidFill>
          <a:ln/>
        </p:spPr>
      </p:sp>
      <p:sp>
        <p:nvSpPr>
          <p:cNvPr id="17" name="Shape 14"/>
          <p:cNvSpPr/>
          <p:nvPr/>
        </p:nvSpPr>
        <p:spPr>
          <a:xfrm>
            <a:off x="6557963" y="3829050"/>
            <a:ext cx="200025" cy="228600"/>
          </a:xfrm>
          <a:custGeom>
            <a:avLst/>
            <a:gdLst/>
            <a:ahLst/>
            <a:cxnLst/>
            <a:rect l="l" t="t" r="r" b="b"/>
            <a:pathLst>
              <a:path w="200025" h="228600">
                <a:moveTo>
                  <a:pt x="57150" y="0"/>
                </a:moveTo>
                <a:cubicBezTo>
                  <a:pt x="49247" y="0"/>
                  <a:pt x="42863" y="6385"/>
                  <a:pt x="42863" y="14288"/>
                </a:cubicBezTo>
                <a:lnTo>
                  <a:pt x="42863" y="28575"/>
                </a:lnTo>
                <a:lnTo>
                  <a:pt x="28575" y="28575"/>
                </a:lnTo>
                <a:cubicBezTo>
                  <a:pt x="12814" y="28575"/>
                  <a:pt x="0" y="41389"/>
                  <a:pt x="0" y="57150"/>
                </a:cubicBezTo>
                <a:lnTo>
                  <a:pt x="0" y="78581"/>
                </a:lnTo>
                <a:lnTo>
                  <a:pt x="200025" y="78581"/>
                </a:lnTo>
                <a:lnTo>
                  <a:pt x="200025" y="57150"/>
                </a:lnTo>
                <a:cubicBezTo>
                  <a:pt x="200025" y="41389"/>
                  <a:pt x="187211" y="28575"/>
                  <a:pt x="171450" y="28575"/>
                </a:cubicBezTo>
                <a:lnTo>
                  <a:pt x="157163" y="28575"/>
                </a:lnTo>
                <a:lnTo>
                  <a:pt x="157163" y="14288"/>
                </a:lnTo>
                <a:cubicBezTo>
                  <a:pt x="157163" y="6385"/>
                  <a:pt x="150778" y="0"/>
                  <a:pt x="142875" y="0"/>
                </a:cubicBezTo>
                <a:cubicBezTo>
                  <a:pt x="134972" y="0"/>
                  <a:pt x="128588" y="6385"/>
                  <a:pt x="128588" y="14288"/>
                </a:cubicBezTo>
                <a:lnTo>
                  <a:pt x="128588" y="28575"/>
                </a:lnTo>
                <a:lnTo>
                  <a:pt x="71438" y="28575"/>
                </a:lnTo>
                <a:lnTo>
                  <a:pt x="71438" y="14288"/>
                </a:lnTo>
                <a:cubicBezTo>
                  <a:pt x="71438" y="6385"/>
                  <a:pt x="65053" y="0"/>
                  <a:pt x="57150" y="0"/>
                </a:cubicBezTo>
                <a:close/>
                <a:moveTo>
                  <a:pt x="0" y="100013"/>
                </a:moveTo>
                <a:lnTo>
                  <a:pt x="0" y="185738"/>
                </a:lnTo>
                <a:cubicBezTo>
                  <a:pt x="0" y="201498"/>
                  <a:pt x="12814" y="214313"/>
                  <a:pt x="28575" y="214313"/>
                </a:cubicBezTo>
                <a:lnTo>
                  <a:pt x="171450" y="214313"/>
                </a:lnTo>
                <a:cubicBezTo>
                  <a:pt x="187211" y="214313"/>
                  <a:pt x="200025" y="201498"/>
                  <a:pt x="200025" y="185738"/>
                </a:cubicBezTo>
                <a:lnTo>
                  <a:pt x="200025" y="100013"/>
                </a:lnTo>
                <a:lnTo>
                  <a:pt x="0" y="100013"/>
                </a:lnTo>
                <a:close/>
              </a:path>
            </a:pathLst>
          </a:custGeom>
          <a:solidFill>
            <a:srgbClr val="8B0000"/>
          </a:solidFill>
          <a:ln/>
        </p:spPr>
      </p:sp>
      <p:sp>
        <p:nvSpPr>
          <p:cNvPr id="18" name="Text 15"/>
          <p:cNvSpPr/>
          <p:nvPr/>
        </p:nvSpPr>
        <p:spPr>
          <a:xfrm>
            <a:off x="6867526" y="3810000"/>
            <a:ext cx="1343025" cy="266700"/>
          </a:xfrm>
          <a:prstGeom prst="rect">
            <a:avLst/>
          </a:prstGeom>
          <a:noFill/>
          <a:ln/>
        </p:spPr>
        <p:txBody>
          <a:bodyPr wrap="square" lIns="0" tIns="0" rIns="0" bIns="0" rtlCol="0" anchor="ctr"/>
          <a:lstStyle/>
          <a:p>
            <a:pPr algn="ct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Academic Year</a:t>
            </a:r>
            <a:endParaRPr lang="en-US" sz="1600" dirty="0"/>
          </a:p>
        </p:txBody>
      </p:sp>
      <p:sp>
        <p:nvSpPr>
          <p:cNvPr id="19" name="Text 16"/>
          <p:cNvSpPr/>
          <p:nvPr/>
        </p:nvSpPr>
        <p:spPr>
          <a:xfrm>
            <a:off x="6477001" y="4191000"/>
            <a:ext cx="2600325" cy="228600"/>
          </a:xfrm>
          <a:prstGeom prst="rect">
            <a:avLst/>
          </a:prstGeom>
          <a:noFill/>
          <a:ln/>
        </p:spPr>
        <p:txBody>
          <a:bodyPr wrap="square" lIns="0" tIns="0" rIns="0" bIns="0" rtlCol="0" anchor="ctr"/>
          <a:lstStyle/>
          <a:p>
            <a:pPr algn="ctr">
              <a:lnSpc>
                <a:spcPct val="130000"/>
              </a:lnSpc>
            </a:pPr>
            <a:r>
              <a:rPr lang="en-US" sz="1200" dirty="0">
                <a:solidFill>
                  <a:srgbClr val="1F2937"/>
                </a:solidFill>
                <a:latin typeface="Sorts Mill Goudy" pitchFamily="34" charset="0"/>
                <a:ea typeface="Sorts Mill Goudy" pitchFamily="34" charset="-122"/>
                <a:cs typeface="Sorts Mill Goudy" pitchFamily="34" charset="-120"/>
              </a:rPr>
              <a:t>2025-2026</a:t>
            </a:r>
            <a:endParaRPr lang="en-US" sz="1600" dirty="0"/>
          </a:p>
        </p:txBody>
      </p:sp>
      <p:sp>
        <p:nvSpPr>
          <p:cNvPr id="20" name="Text 17"/>
          <p:cNvSpPr/>
          <p:nvPr/>
        </p:nvSpPr>
        <p:spPr>
          <a:xfrm>
            <a:off x="6481763" y="4457700"/>
            <a:ext cx="25908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February 2026</a:t>
            </a:r>
            <a:endParaRPr lang="en-US" sz="1600" dirty="0"/>
          </a:p>
        </p:txBody>
      </p:sp>
      <p:sp>
        <p:nvSpPr>
          <p:cNvPr id="21" name="Shape 18"/>
          <p:cNvSpPr/>
          <p:nvPr/>
        </p:nvSpPr>
        <p:spPr>
          <a:xfrm>
            <a:off x="2438400" y="5181600"/>
            <a:ext cx="7315200" cy="952500"/>
          </a:xfrm>
          <a:custGeom>
            <a:avLst/>
            <a:gdLst/>
            <a:ahLst/>
            <a:cxnLst/>
            <a:rect l="l" t="t" r="r" b="b"/>
            <a:pathLst>
              <a:path w="7315200" h="952500">
                <a:moveTo>
                  <a:pt x="76200" y="0"/>
                </a:moveTo>
                <a:lnTo>
                  <a:pt x="7239000" y="0"/>
                </a:lnTo>
                <a:cubicBezTo>
                  <a:pt x="7281056" y="0"/>
                  <a:pt x="7315200" y="34144"/>
                  <a:pt x="7315200" y="76200"/>
                </a:cubicBezTo>
                <a:lnTo>
                  <a:pt x="7315200" y="876300"/>
                </a:lnTo>
                <a:cubicBezTo>
                  <a:pt x="7315200" y="918356"/>
                  <a:pt x="7281056" y="952500"/>
                  <a:pt x="7239000" y="952500"/>
                </a:cubicBezTo>
                <a:lnTo>
                  <a:pt x="76200" y="952500"/>
                </a:lnTo>
                <a:cubicBezTo>
                  <a:pt x="34144" y="952500"/>
                  <a:pt x="0" y="918356"/>
                  <a:pt x="0" y="876300"/>
                </a:cubicBezTo>
                <a:lnTo>
                  <a:pt x="0" y="76200"/>
                </a:lnTo>
                <a:cubicBezTo>
                  <a:pt x="0" y="34144"/>
                  <a:pt x="34144" y="0"/>
                  <a:pt x="762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2" name="Text 19"/>
          <p:cNvSpPr/>
          <p:nvPr/>
        </p:nvSpPr>
        <p:spPr>
          <a:xfrm>
            <a:off x="2628900" y="5410200"/>
            <a:ext cx="6934200" cy="495300"/>
          </a:xfrm>
          <a:prstGeom prst="rect">
            <a:avLst/>
          </a:prstGeom>
          <a:noFill/>
          <a:ln/>
        </p:spPr>
        <p:txBody>
          <a:bodyPr wrap="square" lIns="0" tIns="0" rIns="0" bIns="0" rtlCol="0" anchor="ctr"/>
          <a:lstStyle/>
          <a:p>
            <a:pPr algn="ct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A Reproducibility Audit and Forensic Restoration:</a:t>
            </a:r>
            <a:r>
              <a:rPr lang="en-US" sz="1200" dirty="0">
                <a:solidFill>
                  <a:srgbClr val="1F2937"/>
                </a:solidFill>
                <a:latin typeface="Sorts Mill Goudy" pitchFamily="34" charset="0"/>
                <a:ea typeface="Sorts Mill Goudy" pitchFamily="34" charset="-122"/>
                <a:cs typeface="Sorts Mill Goudy" pitchFamily="34" charset="-120"/>
              </a:rPr>
              <a:t> Investigating the gap between published AI research and reproducible implementation in automated Knowledge Graph verification.</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5120" y="325120"/>
            <a:ext cx="11598656" cy="162560"/>
          </a:xfrm>
          <a:prstGeom prst="rect">
            <a:avLst/>
          </a:prstGeom>
          <a:noFill/>
          <a:ln/>
        </p:spPr>
        <p:txBody>
          <a:bodyPr wrap="square" lIns="0" tIns="0" rIns="0" bIns="0" rtlCol="0" anchor="ctr"/>
          <a:lstStyle/>
          <a:p>
            <a:pPr>
              <a:lnSpc>
                <a:spcPct val="120000"/>
              </a:lnSpc>
            </a:pPr>
            <a:r>
              <a:rPr lang="en-US" sz="896" b="1" kern="0" spc="45" dirty="0">
                <a:solidFill>
                  <a:srgbClr val="8B0000"/>
                </a:solidFill>
                <a:latin typeface="Sorts Mill Goudy" pitchFamily="34" charset="0"/>
                <a:ea typeface="Sorts Mill Goudy" pitchFamily="34" charset="-122"/>
                <a:cs typeface="Sorts Mill Goudy" pitchFamily="34" charset="-120"/>
              </a:rPr>
              <a:t>1.3 INTRODUCTION</a:t>
            </a:r>
            <a:endParaRPr lang="en-US" sz="1600" dirty="0"/>
          </a:p>
        </p:txBody>
      </p:sp>
      <p:sp>
        <p:nvSpPr>
          <p:cNvPr id="3" name="Text 1"/>
          <p:cNvSpPr/>
          <p:nvPr/>
        </p:nvSpPr>
        <p:spPr>
          <a:xfrm>
            <a:off x="325120" y="552704"/>
            <a:ext cx="11688064" cy="325120"/>
          </a:xfrm>
          <a:prstGeom prst="rect">
            <a:avLst/>
          </a:prstGeom>
          <a:noFill/>
          <a:ln/>
        </p:spPr>
        <p:txBody>
          <a:bodyPr wrap="square" lIns="0" tIns="0" rIns="0" bIns="0" rtlCol="0" anchor="ctr"/>
          <a:lstStyle/>
          <a:p>
            <a:pPr>
              <a:lnSpc>
                <a:spcPct val="90000"/>
              </a:lnSpc>
            </a:pPr>
            <a:r>
              <a:rPr lang="en-US" sz="2304" b="1" dirty="0">
                <a:solidFill>
                  <a:srgbClr val="1F2937"/>
                </a:solidFill>
                <a:latin typeface="Sorts Mill Goudy" pitchFamily="34" charset="0"/>
                <a:ea typeface="Sorts Mill Goudy" pitchFamily="34" charset="-122"/>
                <a:cs typeface="Sorts Mill Goudy" pitchFamily="34" charset="-120"/>
              </a:rPr>
              <a:t>Objectives: The Forensic Audit Goals</a:t>
            </a:r>
            <a:endParaRPr lang="en-US" sz="1600" dirty="0"/>
          </a:p>
        </p:txBody>
      </p:sp>
      <p:sp>
        <p:nvSpPr>
          <p:cNvPr id="4" name="Shape 2"/>
          <p:cNvSpPr/>
          <p:nvPr/>
        </p:nvSpPr>
        <p:spPr>
          <a:xfrm>
            <a:off x="325120" y="975360"/>
            <a:ext cx="780288" cy="32512"/>
          </a:xfrm>
          <a:custGeom>
            <a:avLst/>
            <a:gdLst/>
            <a:ahLst/>
            <a:cxnLst/>
            <a:rect l="l" t="t" r="r" b="b"/>
            <a:pathLst>
              <a:path w="780288" h="32512">
                <a:moveTo>
                  <a:pt x="0" y="0"/>
                </a:moveTo>
                <a:lnTo>
                  <a:pt x="780288" y="0"/>
                </a:lnTo>
                <a:lnTo>
                  <a:pt x="780288" y="32512"/>
                </a:lnTo>
                <a:lnTo>
                  <a:pt x="0" y="32512"/>
                </a:lnTo>
                <a:lnTo>
                  <a:pt x="0" y="0"/>
                </a:lnTo>
                <a:close/>
              </a:path>
            </a:pathLst>
          </a:custGeom>
          <a:solidFill>
            <a:srgbClr val="8B0000"/>
          </a:solidFill>
          <a:ln/>
        </p:spPr>
      </p:sp>
      <p:sp>
        <p:nvSpPr>
          <p:cNvPr id="5" name="Shape 3"/>
          <p:cNvSpPr/>
          <p:nvPr/>
        </p:nvSpPr>
        <p:spPr>
          <a:xfrm>
            <a:off x="325120" y="1170432"/>
            <a:ext cx="11541760" cy="1162304"/>
          </a:xfrm>
          <a:custGeom>
            <a:avLst/>
            <a:gdLst/>
            <a:ahLst/>
            <a:cxnLst/>
            <a:rect l="l" t="t" r="r" b="b"/>
            <a:pathLst>
              <a:path w="11541760" h="1162304">
                <a:moveTo>
                  <a:pt x="65019" y="0"/>
                </a:moveTo>
                <a:lnTo>
                  <a:pt x="11476741" y="0"/>
                </a:lnTo>
                <a:cubicBezTo>
                  <a:pt x="11512650" y="0"/>
                  <a:pt x="11541760" y="29110"/>
                  <a:pt x="11541760" y="65019"/>
                </a:cubicBezTo>
                <a:lnTo>
                  <a:pt x="11541760" y="1097285"/>
                </a:lnTo>
                <a:cubicBezTo>
                  <a:pt x="11541760" y="1133194"/>
                  <a:pt x="11512650" y="1162304"/>
                  <a:pt x="11476741" y="1162304"/>
                </a:cubicBezTo>
                <a:lnTo>
                  <a:pt x="65019" y="1162304"/>
                </a:lnTo>
                <a:cubicBezTo>
                  <a:pt x="29110" y="1162304"/>
                  <a:pt x="0" y="1133194"/>
                  <a:pt x="0" y="1097285"/>
                </a:cubicBezTo>
                <a:lnTo>
                  <a:pt x="0" y="65019"/>
                </a:lnTo>
                <a:cubicBezTo>
                  <a:pt x="0" y="29134"/>
                  <a:pt x="29134" y="0"/>
                  <a:pt x="65019" y="0"/>
                </a:cubicBezTo>
                <a:close/>
              </a:path>
            </a:pathLst>
          </a:custGeom>
          <a:solidFill>
            <a:srgbClr val="8B0000"/>
          </a:solidFill>
          <a:ln/>
          <a:effectLst>
            <a:outerShdw blurRad="121920" dist="81280" dir="5400000" algn="bl" rotWithShape="0">
              <a:srgbClr val="000000">
                <a:alpha val="10196"/>
              </a:srgbClr>
            </a:outerShdw>
          </a:effectLst>
        </p:spPr>
      </p:sp>
      <p:sp>
        <p:nvSpPr>
          <p:cNvPr id="6" name="Text 4"/>
          <p:cNvSpPr/>
          <p:nvPr/>
        </p:nvSpPr>
        <p:spPr>
          <a:xfrm>
            <a:off x="487680" y="1332992"/>
            <a:ext cx="11314176" cy="260096"/>
          </a:xfrm>
          <a:prstGeom prst="rect">
            <a:avLst/>
          </a:prstGeom>
          <a:noFill/>
          <a:ln/>
        </p:spPr>
        <p:txBody>
          <a:bodyPr wrap="square" lIns="0" tIns="0" rIns="0" bIns="0" rtlCol="0" anchor="ctr"/>
          <a:lstStyle/>
          <a:p>
            <a:pPr>
              <a:lnSpc>
                <a:spcPct val="110000"/>
              </a:lnSpc>
            </a:pPr>
            <a:r>
              <a:rPr lang="en-US" sz="1536" b="1" dirty="0">
                <a:solidFill>
                  <a:srgbClr val="FFFFFF"/>
                </a:solidFill>
                <a:latin typeface="Sorts Mill Goudy" pitchFamily="34" charset="0"/>
                <a:ea typeface="Sorts Mill Goudy" pitchFamily="34" charset="-122"/>
                <a:cs typeface="Sorts Mill Goudy" pitchFamily="34" charset="-120"/>
              </a:rPr>
              <a:t>Revised Project Goals</a:t>
            </a:r>
            <a:endParaRPr lang="en-US" sz="1600" dirty="0"/>
          </a:p>
        </p:txBody>
      </p:sp>
      <p:sp>
        <p:nvSpPr>
          <p:cNvPr id="7" name="Text 5"/>
          <p:cNvSpPr/>
          <p:nvPr/>
        </p:nvSpPr>
        <p:spPr>
          <a:xfrm>
            <a:off x="487680" y="1690624"/>
            <a:ext cx="11289792" cy="479552"/>
          </a:xfrm>
          <a:prstGeom prst="rect">
            <a:avLst/>
          </a:prstGeom>
          <a:noFill/>
          <a:ln/>
        </p:spPr>
        <p:txBody>
          <a:bodyPr wrap="square" lIns="0" tIns="0" rIns="0" bIns="0" rtlCol="0" anchor="ctr"/>
          <a:lstStyle/>
          <a:p>
            <a:pPr>
              <a:lnSpc>
                <a:spcPct val="140000"/>
              </a:lnSpc>
            </a:pPr>
            <a:r>
              <a:rPr lang="en-US" sz="1152" dirty="0">
                <a:solidFill>
                  <a:srgbClr val="FFFFFF"/>
                </a:solidFill>
                <a:latin typeface="Sorts Mill Goudy" pitchFamily="34" charset="0"/>
                <a:ea typeface="Sorts Mill Goudy" pitchFamily="34" charset="-122"/>
                <a:cs typeface="Sorts Mill Goudy" pitchFamily="34" charset="-120"/>
              </a:rPr>
              <a:t>The revised goals of this semester project shifted from performance benchmarking to </a:t>
            </a:r>
            <a:r>
              <a:rPr lang="en-US" sz="1152" b="1" dirty="0">
                <a:solidFill>
                  <a:srgbClr val="FFFFFF"/>
                </a:solidFill>
                <a:latin typeface="Sorts Mill Goudy" pitchFamily="34" charset="0"/>
                <a:ea typeface="Sorts Mill Goudy" pitchFamily="34" charset="-122"/>
                <a:cs typeface="Sorts Mill Goudy" pitchFamily="34" charset="-120"/>
              </a:rPr>
              <a:t>forensic reconstruction and root cause analysis</a:t>
            </a:r>
            <a:r>
              <a:rPr lang="en-US" sz="1152" dirty="0">
                <a:solidFill>
                  <a:srgbClr val="FFFFFF"/>
                </a:solidFill>
                <a:latin typeface="Sorts Mill Goudy" pitchFamily="34" charset="0"/>
                <a:ea typeface="Sorts Mill Goudy" pitchFamily="34" charset="-122"/>
                <a:cs typeface="Sorts Mill Goudy" pitchFamily="34" charset="-120"/>
              </a:rPr>
              <a:t>, prioritizing intellectual honesty over misleading metrics.</a:t>
            </a:r>
            <a:endParaRPr lang="en-US" sz="1600" dirty="0"/>
          </a:p>
        </p:txBody>
      </p:sp>
      <p:sp>
        <p:nvSpPr>
          <p:cNvPr id="8" name="Shape 6"/>
          <p:cNvSpPr/>
          <p:nvPr/>
        </p:nvSpPr>
        <p:spPr>
          <a:xfrm>
            <a:off x="325120" y="2507488"/>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9" name="Shape 7"/>
          <p:cNvSpPr/>
          <p:nvPr/>
        </p:nvSpPr>
        <p:spPr>
          <a:xfrm>
            <a:off x="325120" y="2507488"/>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8B0000"/>
          </a:solidFill>
          <a:ln/>
        </p:spPr>
      </p:sp>
      <p:sp>
        <p:nvSpPr>
          <p:cNvPr id="10" name="Shape 8"/>
          <p:cNvSpPr/>
          <p:nvPr/>
        </p:nvSpPr>
        <p:spPr>
          <a:xfrm>
            <a:off x="487680" y="2686304"/>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8B0000"/>
          </a:solidFill>
          <a:ln/>
        </p:spPr>
      </p:sp>
      <p:sp>
        <p:nvSpPr>
          <p:cNvPr id="11" name="Text 9"/>
          <p:cNvSpPr/>
          <p:nvPr/>
        </p:nvSpPr>
        <p:spPr>
          <a:xfrm>
            <a:off x="447040" y="2686304"/>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2" name="Text 10"/>
          <p:cNvSpPr/>
          <p:nvPr/>
        </p:nvSpPr>
        <p:spPr>
          <a:xfrm>
            <a:off x="975360" y="2767584"/>
            <a:ext cx="1170432"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Reconstruction</a:t>
            </a:r>
            <a:endParaRPr lang="en-US" sz="1600" dirty="0"/>
          </a:p>
        </p:txBody>
      </p:sp>
      <p:sp>
        <p:nvSpPr>
          <p:cNvPr id="13" name="Text 11"/>
          <p:cNvSpPr/>
          <p:nvPr/>
        </p:nvSpPr>
        <p:spPr>
          <a:xfrm>
            <a:off x="487680" y="3173984"/>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Restore the original ProVe architecture through systematic analysis of the </a:t>
            </a:r>
            <a:r>
              <a:rPr lang="en-US" sz="1024" b="1" dirty="0">
                <a:solidFill>
                  <a:srgbClr val="1F2937"/>
                </a:solidFill>
                <a:latin typeface="Sorts Mill Goudy" pitchFamily="34" charset="0"/>
                <a:ea typeface="Sorts Mill Goudy" pitchFamily="34" charset="-122"/>
                <a:cs typeface="Sorts Mill Goudy" pitchFamily="34" charset="-120"/>
              </a:rPr>
              <a:t>API versus repository models</a:t>
            </a:r>
            <a:r>
              <a:rPr lang="en-US" sz="1024" dirty="0">
                <a:solidFill>
                  <a:srgbClr val="1F2937"/>
                </a:solidFill>
                <a:latin typeface="Sorts Mill Goudy" pitchFamily="34" charset="0"/>
                <a:ea typeface="Sorts Mill Goudy" pitchFamily="34" charset="-122"/>
                <a:cs typeface="Sorts Mill Goudy" pitchFamily="34" charset="-120"/>
              </a:rPr>
              <a:t>, addressing vocabulary discrepancies and architectural instabilities.</a:t>
            </a:r>
            <a:endParaRPr lang="en-US" sz="1600" dirty="0"/>
          </a:p>
        </p:txBody>
      </p:sp>
      <p:sp>
        <p:nvSpPr>
          <p:cNvPr id="14" name="Shape 12"/>
          <p:cNvSpPr/>
          <p:nvPr/>
        </p:nvSpPr>
        <p:spPr>
          <a:xfrm>
            <a:off x="487680" y="3694176"/>
            <a:ext cx="5364480" cy="357632"/>
          </a:xfrm>
          <a:custGeom>
            <a:avLst/>
            <a:gdLst/>
            <a:ahLst/>
            <a:cxnLst/>
            <a:rect l="l" t="t" r="r" b="b"/>
            <a:pathLst>
              <a:path w="5364480" h="357632">
                <a:moveTo>
                  <a:pt x="32512" y="0"/>
                </a:moveTo>
                <a:lnTo>
                  <a:pt x="5331968" y="0"/>
                </a:lnTo>
                <a:cubicBezTo>
                  <a:pt x="5349924" y="0"/>
                  <a:pt x="5364480" y="14556"/>
                  <a:pt x="5364480" y="32512"/>
                </a:cubicBezTo>
                <a:lnTo>
                  <a:pt x="5364480" y="325120"/>
                </a:lnTo>
                <a:cubicBezTo>
                  <a:pt x="5364480" y="343076"/>
                  <a:pt x="5349924" y="357632"/>
                  <a:pt x="5331968" y="357632"/>
                </a:cubicBezTo>
                <a:lnTo>
                  <a:pt x="32512" y="357632"/>
                </a:lnTo>
                <a:cubicBezTo>
                  <a:pt x="14568" y="357632"/>
                  <a:pt x="0" y="343064"/>
                  <a:pt x="0" y="325120"/>
                </a:cubicBezTo>
                <a:lnTo>
                  <a:pt x="0" y="32512"/>
                </a:lnTo>
                <a:cubicBezTo>
                  <a:pt x="0" y="14556"/>
                  <a:pt x="14556" y="0"/>
                  <a:pt x="32512" y="0"/>
                </a:cubicBezTo>
                <a:close/>
              </a:path>
            </a:pathLst>
          </a:custGeom>
          <a:solidFill>
            <a:srgbClr val="8B0000">
              <a:alpha val="5098"/>
            </a:srgbClr>
          </a:solidFill>
          <a:ln/>
        </p:spPr>
      </p:sp>
      <p:sp>
        <p:nvSpPr>
          <p:cNvPr id="15" name="Text 13"/>
          <p:cNvSpPr/>
          <p:nvPr/>
        </p:nvSpPr>
        <p:spPr>
          <a:xfrm>
            <a:off x="585216" y="3791712"/>
            <a:ext cx="5226304" cy="162560"/>
          </a:xfrm>
          <a:prstGeom prst="rect">
            <a:avLst/>
          </a:prstGeom>
          <a:noFill/>
          <a:ln/>
        </p:spPr>
        <p:txBody>
          <a:bodyPr wrap="square" lIns="0" tIns="0" rIns="0" bIns="0" rtlCol="0" anchor="ctr"/>
          <a:lstStyle/>
          <a:p>
            <a:pPr>
              <a:lnSpc>
                <a:spcPct val="120000"/>
              </a:lnSpc>
            </a:pPr>
            <a:r>
              <a:rPr lang="en-US" sz="896" b="1" dirty="0">
                <a:solidFill>
                  <a:srgbClr val="6B7280"/>
                </a:solidFill>
                <a:latin typeface="Sorts Mill Goudy" pitchFamily="34" charset="0"/>
                <a:ea typeface="Sorts Mill Goudy" pitchFamily="34" charset="-122"/>
                <a:cs typeface="Sorts Mill Goudy" pitchFamily="34" charset="-120"/>
              </a:rPr>
              <a:t>Focus:</a:t>
            </a:r>
            <a:r>
              <a:rPr lang="en-US" sz="896" dirty="0">
                <a:solidFill>
                  <a:srgbClr val="6B7280"/>
                </a:solidFill>
                <a:latin typeface="Sorts Mill Goudy" pitchFamily="34" charset="0"/>
                <a:ea typeface="Sorts Mill Goudy" pitchFamily="34" charset="-122"/>
                <a:cs typeface="Sorts Mill Goudy" pitchFamily="34" charset="-120"/>
              </a:rPr>
              <a:t> Understanding what was missing from the public repository</a:t>
            </a:r>
            <a:endParaRPr lang="en-US" sz="1600" dirty="0"/>
          </a:p>
        </p:txBody>
      </p:sp>
      <p:sp>
        <p:nvSpPr>
          <p:cNvPr id="16" name="Shape 14"/>
          <p:cNvSpPr/>
          <p:nvPr/>
        </p:nvSpPr>
        <p:spPr>
          <a:xfrm>
            <a:off x="6179022" y="2507488"/>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17" name="Shape 15"/>
          <p:cNvSpPr/>
          <p:nvPr/>
        </p:nvSpPr>
        <p:spPr>
          <a:xfrm>
            <a:off x="6179022" y="2507488"/>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22C55E"/>
          </a:solidFill>
          <a:ln/>
        </p:spPr>
      </p:sp>
      <p:sp>
        <p:nvSpPr>
          <p:cNvPr id="18" name="Shape 16"/>
          <p:cNvSpPr/>
          <p:nvPr/>
        </p:nvSpPr>
        <p:spPr>
          <a:xfrm>
            <a:off x="6341582" y="2686304"/>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22C55E"/>
          </a:solidFill>
          <a:ln/>
        </p:spPr>
      </p:sp>
      <p:sp>
        <p:nvSpPr>
          <p:cNvPr id="19" name="Text 17"/>
          <p:cNvSpPr/>
          <p:nvPr/>
        </p:nvSpPr>
        <p:spPr>
          <a:xfrm>
            <a:off x="6300942" y="2686304"/>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0" name="Text 18"/>
          <p:cNvSpPr/>
          <p:nvPr/>
        </p:nvSpPr>
        <p:spPr>
          <a:xfrm>
            <a:off x="6829262" y="2767584"/>
            <a:ext cx="1682496"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Verbalization PARITY</a:t>
            </a:r>
            <a:endParaRPr lang="en-US" sz="1600" dirty="0"/>
          </a:p>
        </p:txBody>
      </p:sp>
      <p:sp>
        <p:nvSpPr>
          <p:cNvPr id="21" name="Text 19"/>
          <p:cNvSpPr/>
          <p:nvPr/>
        </p:nvSpPr>
        <p:spPr>
          <a:xfrm>
            <a:off x="6341582" y="3173984"/>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Replace the degraded legacy model by </a:t>
            </a:r>
            <a:r>
              <a:rPr lang="en-US" sz="1024" b="1" dirty="0">
                <a:solidFill>
                  <a:srgbClr val="1F2937"/>
                </a:solidFill>
                <a:latin typeface="Sorts Mill Goudy" pitchFamily="34" charset="0"/>
                <a:ea typeface="Sorts Mill Goudy" pitchFamily="34" charset="-122"/>
                <a:cs typeface="Sorts Mill Goudy" pitchFamily="34" charset="-120"/>
              </a:rPr>
              <a:t>fine-tuning T5 on WebNLG 2020</a:t>
            </a:r>
            <a:r>
              <a:rPr lang="en-US" sz="1024" dirty="0">
                <a:solidFill>
                  <a:srgbClr val="1F2937"/>
                </a:solidFill>
                <a:latin typeface="Sorts Mill Goudy" pitchFamily="34" charset="0"/>
                <a:ea typeface="Sorts Mill Goudy" pitchFamily="34" charset="-122"/>
                <a:cs typeface="Sorts Mill Goudy" pitchFamily="34" charset="-120"/>
              </a:rPr>
              <a:t>, achieving functional parity with the API for Module 1.</a:t>
            </a:r>
            <a:endParaRPr lang="en-US" sz="1600" dirty="0"/>
          </a:p>
        </p:txBody>
      </p:sp>
      <p:sp>
        <p:nvSpPr>
          <p:cNvPr id="22" name="Shape 20"/>
          <p:cNvSpPr/>
          <p:nvPr/>
        </p:nvSpPr>
        <p:spPr>
          <a:xfrm>
            <a:off x="6343904" y="3696498"/>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22C55E">
              <a:alpha val="10196"/>
            </a:srgbClr>
          </a:solidFill>
          <a:ln w="7257">
            <a:solidFill>
              <a:srgbClr val="22C55E"/>
            </a:solidFill>
            <a:prstDash val="solid"/>
          </a:ln>
        </p:spPr>
      </p:sp>
      <p:sp>
        <p:nvSpPr>
          <p:cNvPr id="23" name="Shape 21"/>
          <p:cNvSpPr/>
          <p:nvPr/>
        </p:nvSpPr>
        <p:spPr>
          <a:xfrm>
            <a:off x="6460019" y="3810290"/>
            <a:ext cx="113792" cy="113792"/>
          </a:xfrm>
          <a:custGeom>
            <a:avLst/>
            <a:gdLst/>
            <a:ahLst/>
            <a:cxnLst/>
            <a:rect l="l" t="t" r="r" b="b"/>
            <a:pathLst>
              <a:path w="113792" h="113792">
                <a:moveTo>
                  <a:pt x="56896" y="113792"/>
                </a:moveTo>
                <a:cubicBezTo>
                  <a:pt x="88298" y="113792"/>
                  <a:pt x="113792" y="88298"/>
                  <a:pt x="113792" y="56896"/>
                </a:cubicBezTo>
                <a:cubicBezTo>
                  <a:pt x="113792" y="25494"/>
                  <a:pt x="88298" y="0"/>
                  <a:pt x="56896" y="0"/>
                </a:cubicBezTo>
                <a:cubicBezTo>
                  <a:pt x="25494" y="0"/>
                  <a:pt x="0" y="25494"/>
                  <a:pt x="0" y="56896"/>
                </a:cubicBezTo>
                <a:cubicBezTo>
                  <a:pt x="0" y="88298"/>
                  <a:pt x="25494" y="113792"/>
                  <a:pt x="56896" y="113792"/>
                </a:cubicBezTo>
                <a:close/>
                <a:moveTo>
                  <a:pt x="75654" y="47273"/>
                </a:moveTo>
                <a:lnTo>
                  <a:pt x="57874" y="75721"/>
                </a:lnTo>
                <a:cubicBezTo>
                  <a:pt x="56940" y="77210"/>
                  <a:pt x="55340" y="78143"/>
                  <a:pt x="53584" y="78232"/>
                </a:cubicBezTo>
                <a:cubicBezTo>
                  <a:pt x="51829" y="78321"/>
                  <a:pt x="50140" y="77521"/>
                  <a:pt x="49095" y="76098"/>
                </a:cubicBezTo>
                <a:lnTo>
                  <a:pt x="38427" y="61874"/>
                </a:lnTo>
                <a:cubicBezTo>
                  <a:pt x="36649" y="59519"/>
                  <a:pt x="37138" y="56185"/>
                  <a:pt x="39494" y="54407"/>
                </a:cubicBezTo>
                <a:cubicBezTo>
                  <a:pt x="41850" y="52629"/>
                  <a:pt x="45183" y="53118"/>
                  <a:pt x="46961" y="55474"/>
                </a:cubicBezTo>
                <a:lnTo>
                  <a:pt x="52962" y="63475"/>
                </a:lnTo>
                <a:lnTo>
                  <a:pt x="66608" y="41627"/>
                </a:lnTo>
                <a:cubicBezTo>
                  <a:pt x="68164" y="39138"/>
                  <a:pt x="71453" y="38360"/>
                  <a:pt x="73965" y="39938"/>
                </a:cubicBezTo>
                <a:cubicBezTo>
                  <a:pt x="76476" y="41516"/>
                  <a:pt x="77232" y="44783"/>
                  <a:pt x="75654" y="47295"/>
                </a:cubicBezTo>
                <a:close/>
              </a:path>
            </a:pathLst>
          </a:custGeom>
          <a:solidFill>
            <a:srgbClr val="22C55E"/>
          </a:solidFill>
          <a:ln/>
        </p:spPr>
      </p:sp>
      <p:sp>
        <p:nvSpPr>
          <p:cNvPr id="24" name="Text 22"/>
          <p:cNvSpPr/>
          <p:nvPr/>
        </p:nvSpPr>
        <p:spPr>
          <a:xfrm>
            <a:off x="6631682" y="3796355"/>
            <a:ext cx="5030257" cy="162560"/>
          </a:xfrm>
          <a:prstGeom prst="rect">
            <a:avLst/>
          </a:prstGeom>
          <a:noFill/>
          <a:ln/>
        </p:spPr>
        <p:txBody>
          <a:bodyPr wrap="square" lIns="0" tIns="0" rIns="0" bIns="0" rtlCol="0" anchor="ctr"/>
          <a:lstStyle/>
          <a:p>
            <a:pPr>
              <a:lnSpc>
                <a:spcPct val="120000"/>
              </a:lnSpc>
            </a:pPr>
            <a:r>
              <a:rPr lang="en-US" sz="896" b="1" dirty="0">
                <a:solidFill>
                  <a:srgbClr val="22C55E"/>
                </a:solidFill>
                <a:latin typeface="Sorts Mill Goudy" pitchFamily="34" charset="0"/>
                <a:ea typeface="Sorts Mill Goudy" pitchFamily="34" charset="-122"/>
                <a:cs typeface="Sorts Mill Goudy" pitchFamily="34" charset="-120"/>
              </a:rPr>
              <a:t>Status: PARITY ACHIEVED</a:t>
            </a:r>
            <a:endParaRPr lang="en-US" sz="1600" dirty="0"/>
          </a:p>
        </p:txBody>
      </p:sp>
      <p:sp>
        <p:nvSpPr>
          <p:cNvPr id="25" name="Shape 23"/>
          <p:cNvSpPr/>
          <p:nvPr/>
        </p:nvSpPr>
        <p:spPr>
          <a:xfrm>
            <a:off x="325120" y="4402473"/>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26" name="Shape 24"/>
          <p:cNvSpPr/>
          <p:nvPr/>
        </p:nvSpPr>
        <p:spPr>
          <a:xfrm>
            <a:off x="325120" y="4402473"/>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F59E0B"/>
          </a:solidFill>
          <a:ln/>
        </p:spPr>
      </p:sp>
      <p:sp>
        <p:nvSpPr>
          <p:cNvPr id="27" name="Shape 25"/>
          <p:cNvSpPr/>
          <p:nvPr/>
        </p:nvSpPr>
        <p:spPr>
          <a:xfrm>
            <a:off x="487680" y="4581289"/>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F59E0B"/>
          </a:solidFill>
          <a:ln/>
        </p:spPr>
      </p:sp>
      <p:sp>
        <p:nvSpPr>
          <p:cNvPr id="28" name="Text 26"/>
          <p:cNvSpPr/>
          <p:nvPr/>
        </p:nvSpPr>
        <p:spPr>
          <a:xfrm>
            <a:off x="447040" y="4581289"/>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9" name="Text 27"/>
          <p:cNvSpPr/>
          <p:nvPr/>
        </p:nvSpPr>
        <p:spPr>
          <a:xfrm>
            <a:off x="975360" y="4662569"/>
            <a:ext cx="1544320"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Root Cause Analysis</a:t>
            </a:r>
            <a:endParaRPr lang="en-US" sz="1600" dirty="0"/>
          </a:p>
        </p:txBody>
      </p:sp>
      <p:sp>
        <p:nvSpPr>
          <p:cNvPr id="30" name="Text 28"/>
          <p:cNvSpPr/>
          <p:nvPr/>
        </p:nvSpPr>
        <p:spPr>
          <a:xfrm>
            <a:off x="487680" y="5068969"/>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Investigate the performance gap in </a:t>
            </a:r>
            <a:r>
              <a:rPr lang="en-US" sz="1024" b="1" dirty="0">
                <a:solidFill>
                  <a:srgbClr val="1F2937"/>
                </a:solidFill>
                <a:latin typeface="Sorts Mill Goudy" pitchFamily="34" charset="0"/>
                <a:ea typeface="Sorts Mill Goudy" pitchFamily="34" charset="-122"/>
                <a:cs typeface="Sorts Mill Goudy" pitchFamily="34" charset="-120"/>
              </a:rPr>
              <a:t>Modules 4 and 5 (Retrieval and Verification)</a:t>
            </a:r>
            <a:r>
              <a:rPr lang="en-US" sz="1024" dirty="0">
                <a:solidFill>
                  <a:srgbClr val="1F2937"/>
                </a:solidFill>
                <a:latin typeface="Sorts Mill Goudy" pitchFamily="34" charset="0"/>
                <a:ea typeface="Sorts Mill Goudy" pitchFamily="34" charset="-122"/>
                <a:cs typeface="Sorts Mill Goudy" pitchFamily="34" charset="-120"/>
              </a:rPr>
              <a:t>, documenting the Reproducibility Crisis rather than masking it with aggregate metrics.</a:t>
            </a:r>
            <a:endParaRPr lang="en-US" sz="1600" dirty="0"/>
          </a:p>
        </p:txBody>
      </p:sp>
      <p:sp>
        <p:nvSpPr>
          <p:cNvPr id="31" name="Shape 29"/>
          <p:cNvSpPr/>
          <p:nvPr/>
        </p:nvSpPr>
        <p:spPr>
          <a:xfrm>
            <a:off x="490002" y="5591483"/>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F59E0B">
              <a:alpha val="10196"/>
            </a:srgbClr>
          </a:solidFill>
          <a:ln w="7257">
            <a:solidFill>
              <a:srgbClr val="F59E0B"/>
            </a:solidFill>
            <a:prstDash val="solid"/>
          </a:ln>
        </p:spPr>
      </p:sp>
      <p:sp>
        <p:nvSpPr>
          <p:cNvPr id="32" name="Shape 30"/>
          <p:cNvSpPr/>
          <p:nvPr/>
        </p:nvSpPr>
        <p:spPr>
          <a:xfrm>
            <a:off x="606117" y="5705275"/>
            <a:ext cx="113792" cy="113792"/>
          </a:xfrm>
          <a:custGeom>
            <a:avLst/>
            <a:gdLst/>
            <a:ahLst/>
            <a:cxnLst/>
            <a:rect l="l" t="t" r="r" b="b"/>
            <a:pathLst>
              <a:path w="113792" h="113792">
                <a:moveTo>
                  <a:pt x="56896" y="0"/>
                </a:moveTo>
                <a:cubicBezTo>
                  <a:pt x="60163" y="0"/>
                  <a:pt x="63163" y="1800"/>
                  <a:pt x="64719" y="4667"/>
                </a:cubicBezTo>
                <a:lnTo>
                  <a:pt x="112725" y="93567"/>
                </a:lnTo>
                <a:cubicBezTo>
                  <a:pt x="114214" y="96323"/>
                  <a:pt x="114148" y="99657"/>
                  <a:pt x="112547" y="102346"/>
                </a:cubicBezTo>
                <a:cubicBezTo>
                  <a:pt x="110947" y="105035"/>
                  <a:pt x="108036" y="106680"/>
                  <a:pt x="104902" y="106680"/>
                </a:cubicBezTo>
                <a:lnTo>
                  <a:pt x="8890" y="106680"/>
                </a:lnTo>
                <a:cubicBezTo>
                  <a:pt x="5756" y="106680"/>
                  <a:pt x="2867" y="105035"/>
                  <a:pt x="1245" y="102346"/>
                </a:cubicBezTo>
                <a:cubicBezTo>
                  <a:pt x="-378" y="99657"/>
                  <a:pt x="-422" y="96323"/>
                  <a:pt x="1067" y="93567"/>
                </a:cubicBezTo>
                <a:lnTo>
                  <a:pt x="49073" y="4667"/>
                </a:lnTo>
                <a:cubicBezTo>
                  <a:pt x="50629" y="1800"/>
                  <a:pt x="53629" y="0"/>
                  <a:pt x="56896" y="0"/>
                </a:cubicBezTo>
                <a:close/>
                <a:moveTo>
                  <a:pt x="56896" y="37338"/>
                </a:moveTo>
                <a:cubicBezTo>
                  <a:pt x="53940" y="37338"/>
                  <a:pt x="51562" y="39716"/>
                  <a:pt x="51562" y="42672"/>
                </a:cubicBezTo>
                <a:lnTo>
                  <a:pt x="51562" y="67564"/>
                </a:lnTo>
                <a:cubicBezTo>
                  <a:pt x="51562" y="70520"/>
                  <a:pt x="53940" y="72898"/>
                  <a:pt x="56896" y="72898"/>
                </a:cubicBezTo>
                <a:cubicBezTo>
                  <a:pt x="59852" y="72898"/>
                  <a:pt x="62230" y="70520"/>
                  <a:pt x="62230" y="67564"/>
                </a:cubicBezTo>
                <a:lnTo>
                  <a:pt x="62230" y="42672"/>
                </a:lnTo>
                <a:cubicBezTo>
                  <a:pt x="62230" y="39716"/>
                  <a:pt x="59852" y="37338"/>
                  <a:pt x="56896" y="37338"/>
                </a:cubicBezTo>
                <a:close/>
                <a:moveTo>
                  <a:pt x="62830" y="85344"/>
                </a:moveTo>
                <a:cubicBezTo>
                  <a:pt x="62965" y="83141"/>
                  <a:pt x="61867" y="81046"/>
                  <a:pt x="59978" y="79904"/>
                </a:cubicBezTo>
                <a:cubicBezTo>
                  <a:pt x="58090" y="78761"/>
                  <a:pt x="55724" y="78761"/>
                  <a:pt x="53836" y="79904"/>
                </a:cubicBezTo>
                <a:cubicBezTo>
                  <a:pt x="51948" y="81046"/>
                  <a:pt x="50849" y="83141"/>
                  <a:pt x="50984" y="85344"/>
                </a:cubicBezTo>
                <a:cubicBezTo>
                  <a:pt x="50849" y="87547"/>
                  <a:pt x="51948" y="89642"/>
                  <a:pt x="53836" y="90784"/>
                </a:cubicBezTo>
                <a:cubicBezTo>
                  <a:pt x="55724" y="91927"/>
                  <a:pt x="58090" y="91927"/>
                  <a:pt x="59978" y="90784"/>
                </a:cubicBezTo>
                <a:cubicBezTo>
                  <a:pt x="61867" y="89642"/>
                  <a:pt x="62965" y="87547"/>
                  <a:pt x="62830" y="85344"/>
                </a:cubicBezTo>
                <a:close/>
              </a:path>
            </a:pathLst>
          </a:custGeom>
          <a:solidFill>
            <a:srgbClr val="F59E0B"/>
          </a:solidFill>
          <a:ln/>
        </p:spPr>
      </p:sp>
      <p:sp>
        <p:nvSpPr>
          <p:cNvPr id="33" name="Text 31"/>
          <p:cNvSpPr/>
          <p:nvPr/>
        </p:nvSpPr>
        <p:spPr>
          <a:xfrm>
            <a:off x="777780" y="5691340"/>
            <a:ext cx="5030257" cy="162560"/>
          </a:xfrm>
          <a:prstGeom prst="rect">
            <a:avLst/>
          </a:prstGeom>
          <a:noFill/>
          <a:ln/>
        </p:spPr>
        <p:txBody>
          <a:bodyPr wrap="square" lIns="0" tIns="0" rIns="0" bIns="0" rtlCol="0" anchor="ctr"/>
          <a:lstStyle/>
          <a:p>
            <a:pPr>
              <a:lnSpc>
                <a:spcPct val="120000"/>
              </a:lnSpc>
            </a:pPr>
            <a:r>
              <a:rPr lang="en-US" sz="896"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34" name="Shape 32"/>
          <p:cNvSpPr/>
          <p:nvPr/>
        </p:nvSpPr>
        <p:spPr>
          <a:xfrm>
            <a:off x="6179022" y="4402473"/>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35" name="Shape 33"/>
          <p:cNvSpPr/>
          <p:nvPr/>
        </p:nvSpPr>
        <p:spPr>
          <a:xfrm>
            <a:off x="6179022" y="4402473"/>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6B7280"/>
          </a:solidFill>
          <a:ln/>
        </p:spPr>
      </p:sp>
      <p:sp>
        <p:nvSpPr>
          <p:cNvPr id="36" name="Shape 34"/>
          <p:cNvSpPr/>
          <p:nvPr/>
        </p:nvSpPr>
        <p:spPr>
          <a:xfrm>
            <a:off x="6341582" y="4581289"/>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6B7280"/>
          </a:solidFill>
          <a:ln/>
        </p:spPr>
      </p:sp>
      <p:sp>
        <p:nvSpPr>
          <p:cNvPr id="37" name="Text 35"/>
          <p:cNvSpPr/>
          <p:nvPr/>
        </p:nvSpPr>
        <p:spPr>
          <a:xfrm>
            <a:off x="6300942" y="4581289"/>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8" name="Text 36"/>
          <p:cNvSpPr/>
          <p:nvPr/>
        </p:nvSpPr>
        <p:spPr>
          <a:xfrm>
            <a:off x="6829262" y="4662569"/>
            <a:ext cx="1780032"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Algorithmic Robustness</a:t>
            </a:r>
            <a:endParaRPr lang="en-US" sz="1600" dirty="0"/>
          </a:p>
        </p:txBody>
      </p:sp>
      <p:sp>
        <p:nvSpPr>
          <p:cNvPr id="39" name="Text 37"/>
          <p:cNvSpPr/>
          <p:nvPr/>
        </p:nvSpPr>
        <p:spPr>
          <a:xfrm>
            <a:off x="6341582" y="5068969"/>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Implement </a:t>
            </a:r>
            <a:r>
              <a:rPr lang="en-US" sz="1024" b="1" dirty="0">
                <a:solidFill>
                  <a:srgbClr val="1F2937"/>
                </a:solidFill>
                <a:latin typeface="Sorts Mill Goudy" pitchFamily="34" charset="0"/>
                <a:ea typeface="Sorts Mill Goudy" pitchFamily="34" charset="-122"/>
                <a:cs typeface="Sorts Mill Goudy" pitchFamily="34" charset="-120"/>
              </a:rPr>
              <a:t>deduplication and Sequential Priority Logic</a:t>
            </a:r>
            <a:r>
              <a:rPr lang="en-US" sz="1024" dirty="0">
                <a:solidFill>
                  <a:srgbClr val="1F2937"/>
                </a:solidFill>
                <a:latin typeface="Sorts Mill Goudy" pitchFamily="34" charset="0"/>
                <a:ea typeface="Sorts Mill Goudy" pitchFamily="34" charset="-122"/>
                <a:cs typeface="Sorts Mill Goudy" pitchFamily="34" charset="-120"/>
              </a:rPr>
              <a:t> to address evidence quality issues, while acknowledging the persistent GAP in underlying model performance.</a:t>
            </a:r>
            <a:endParaRPr lang="en-US" sz="1600" dirty="0"/>
          </a:p>
        </p:txBody>
      </p:sp>
      <p:sp>
        <p:nvSpPr>
          <p:cNvPr id="40" name="Shape 38"/>
          <p:cNvSpPr/>
          <p:nvPr/>
        </p:nvSpPr>
        <p:spPr>
          <a:xfrm>
            <a:off x="6343904" y="5591483"/>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6B7280">
              <a:alpha val="10196"/>
            </a:srgbClr>
          </a:solidFill>
          <a:ln w="7257">
            <a:solidFill>
              <a:srgbClr val="6B7280"/>
            </a:solidFill>
            <a:prstDash val="solid"/>
          </a:ln>
        </p:spPr>
      </p:sp>
      <p:sp>
        <p:nvSpPr>
          <p:cNvPr id="41" name="Text 39"/>
          <p:cNvSpPr/>
          <p:nvPr/>
        </p:nvSpPr>
        <p:spPr>
          <a:xfrm>
            <a:off x="6443763" y="5691340"/>
            <a:ext cx="5218176" cy="162560"/>
          </a:xfrm>
          <a:prstGeom prst="rect">
            <a:avLst/>
          </a:prstGeom>
          <a:noFill/>
          <a:ln/>
        </p:spPr>
        <p:txBody>
          <a:bodyPr wrap="square" lIns="0" tIns="0" rIns="0" bIns="0" rtlCol="0" anchor="ctr"/>
          <a:lstStyle/>
          <a:p>
            <a:pPr>
              <a:lnSpc>
                <a:spcPct val="120000"/>
              </a:lnSpc>
            </a:pPr>
            <a:r>
              <a:rPr lang="en-US" sz="896" b="1" dirty="0">
                <a:solidFill>
                  <a:srgbClr val="6B7280"/>
                </a:solidFill>
                <a:latin typeface="Sorts Mill Goudy" pitchFamily="34" charset="0"/>
                <a:ea typeface="Sorts Mill Goudy" pitchFamily="34" charset="-122"/>
                <a:cs typeface="Sorts Mill Goudy" pitchFamily="34" charset="-120"/>
              </a:rPr>
              <a:t>Approach:</a:t>
            </a:r>
            <a:r>
              <a:rPr lang="en-US" sz="896" dirty="0">
                <a:solidFill>
                  <a:srgbClr val="6B7280"/>
                </a:solidFill>
                <a:latin typeface="Sorts Mill Goudy" pitchFamily="34" charset="0"/>
                <a:ea typeface="Sorts Mill Goudy" pitchFamily="34" charset="-122"/>
                <a:cs typeface="Sorts Mill Goudy" pitchFamily="34" charset="-120"/>
              </a:rPr>
              <a:t> Improvements within acknowledged limitations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7598" y="347598"/>
            <a:ext cx="11557634" cy="173799"/>
          </a:xfrm>
          <a:prstGeom prst="rect">
            <a:avLst/>
          </a:prstGeom>
          <a:noFill/>
          <a:ln/>
        </p:spPr>
        <p:txBody>
          <a:bodyPr wrap="square" lIns="0" tIns="0" rIns="0" bIns="0" rtlCol="0" anchor="ctr"/>
          <a:lstStyle/>
          <a:p>
            <a:pPr>
              <a:lnSpc>
                <a:spcPct val="120000"/>
              </a:lnSpc>
            </a:pPr>
            <a:r>
              <a:rPr lang="en-US" sz="958" b="1" kern="0" spc="48" dirty="0">
                <a:solidFill>
                  <a:srgbClr val="8B0000"/>
                </a:solidFill>
                <a:latin typeface="Sorts Mill Goudy" pitchFamily="34" charset="0"/>
                <a:ea typeface="Sorts Mill Goudy" pitchFamily="34" charset="-122"/>
                <a:cs typeface="Sorts Mill Goudy" pitchFamily="34" charset="-120"/>
              </a:rPr>
              <a:t>1.4 INTRODUCTION</a:t>
            </a:r>
            <a:endParaRPr lang="en-US" sz="1600" dirty="0"/>
          </a:p>
        </p:txBody>
      </p:sp>
      <p:sp>
        <p:nvSpPr>
          <p:cNvPr id="3" name="Text 1"/>
          <p:cNvSpPr/>
          <p:nvPr/>
        </p:nvSpPr>
        <p:spPr>
          <a:xfrm>
            <a:off x="347598" y="590917"/>
            <a:ext cx="11653223" cy="347598"/>
          </a:xfrm>
          <a:prstGeom prst="rect">
            <a:avLst/>
          </a:prstGeom>
          <a:noFill/>
          <a:ln/>
        </p:spPr>
        <p:txBody>
          <a:bodyPr wrap="square" lIns="0" tIns="0" rIns="0" bIns="0" rtlCol="0" anchor="ctr"/>
          <a:lstStyle/>
          <a:p>
            <a:pPr>
              <a:lnSpc>
                <a:spcPct val="90000"/>
              </a:lnSpc>
            </a:pPr>
            <a:r>
              <a:rPr lang="en-US" sz="2463" b="1" dirty="0">
                <a:solidFill>
                  <a:srgbClr val="1F2937"/>
                </a:solidFill>
                <a:latin typeface="Sorts Mill Goudy" pitchFamily="34" charset="0"/>
                <a:ea typeface="Sorts Mill Goudy" pitchFamily="34" charset="-122"/>
                <a:cs typeface="Sorts Mill Goudy" pitchFamily="34" charset="-120"/>
              </a:rPr>
              <a:t>Related Work: Academic Foundations</a:t>
            </a:r>
            <a:endParaRPr lang="en-US" sz="1600" dirty="0"/>
          </a:p>
        </p:txBody>
      </p:sp>
      <p:sp>
        <p:nvSpPr>
          <p:cNvPr id="4" name="Shape 2"/>
          <p:cNvSpPr/>
          <p:nvPr/>
        </p:nvSpPr>
        <p:spPr>
          <a:xfrm>
            <a:off x="347598" y="1042794"/>
            <a:ext cx="834235" cy="34760"/>
          </a:xfrm>
          <a:custGeom>
            <a:avLst/>
            <a:gdLst/>
            <a:ahLst/>
            <a:cxnLst/>
            <a:rect l="l" t="t" r="r" b="b"/>
            <a:pathLst>
              <a:path w="834235" h="34760">
                <a:moveTo>
                  <a:pt x="0" y="0"/>
                </a:moveTo>
                <a:lnTo>
                  <a:pt x="834235" y="0"/>
                </a:lnTo>
                <a:lnTo>
                  <a:pt x="834235" y="34760"/>
                </a:lnTo>
                <a:lnTo>
                  <a:pt x="0" y="34760"/>
                </a:lnTo>
                <a:lnTo>
                  <a:pt x="0" y="0"/>
                </a:lnTo>
                <a:close/>
              </a:path>
            </a:pathLst>
          </a:custGeom>
          <a:solidFill>
            <a:srgbClr val="8B0000"/>
          </a:solidFill>
          <a:ln/>
        </p:spPr>
      </p:sp>
      <p:sp>
        <p:nvSpPr>
          <p:cNvPr id="5" name="Shape 3"/>
          <p:cNvSpPr/>
          <p:nvPr/>
        </p:nvSpPr>
        <p:spPr>
          <a:xfrm>
            <a:off x="364978" y="1251353"/>
            <a:ext cx="11479424" cy="1286113"/>
          </a:xfrm>
          <a:custGeom>
            <a:avLst/>
            <a:gdLst/>
            <a:ahLst/>
            <a:cxnLst/>
            <a:rect l="l" t="t" r="r" b="b"/>
            <a:pathLst>
              <a:path w="11479424" h="1286113">
                <a:moveTo>
                  <a:pt x="34760" y="0"/>
                </a:moveTo>
                <a:lnTo>
                  <a:pt x="11409910" y="0"/>
                </a:lnTo>
                <a:cubicBezTo>
                  <a:pt x="11448301" y="0"/>
                  <a:pt x="11479424" y="31123"/>
                  <a:pt x="11479424" y="69514"/>
                </a:cubicBezTo>
                <a:lnTo>
                  <a:pt x="11479424" y="1216598"/>
                </a:lnTo>
                <a:cubicBezTo>
                  <a:pt x="11479424" y="1254990"/>
                  <a:pt x="11448301" y="1286113"/>
                  <a:pt x="11409910" y="1286113"/>
                </a:cubicBezTo>
                <a:lnTo>
                  <a:pt x="34760" y="1286113"/>
                </a:lnTo>
                <a:cubicBezTo>
                  <a:pt x="15562" y="1286113"/>
                  <a:pt x="0" y="1270550"/>
                  <a:pt x="0" y="1251353"/>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6" name="Shape 4"/>
          <p:cNvSpPr/>
          <p:nvPr/>
        </p:nvSpPr>
        <p:spPr>
          <a:xfrm>
            <a:off x="364978" y="1251353"/>
            <a:ext cx="34760" cy="1286113"/>
          </a:xfrm>
          <a:custGeom>
            <a:avLst/>
            <a:gdLst/>
            <a:ahLst/>
            <a:cxnLst/>
            <a:rect l="l" t="t" r="r" b="b"/>
            <a:pathLst>
              <a:path w="34760" h="1286113">
                <a:moveTo>
                  <a:pt x="34760" y="0"/>
                </a:moveTo>
                <a:lnTo>
                  <a:pt x="34760" y="0"/>
                </a:lnTo>
                <a:lnTo>
                  <a:pt x="34760" y="1286113"/>
                </a:lnTo>
                <a:lnTo>
                  <a:pt x="34760" y="1286113"/>
                </a:lnTo>
                <a:cubicBezTo>
                  <a:pt x="15562" y="1286113"/>
                  <a:pt x="0" y="1270550"/>
                  <a:pt x="0" y="1251353"/>
                </a:cubicBezTo>
                <a:lnTo>
                  <a:pt x="0" y="34760"/>
                </a:lnTo>
                <a:cubicBezTo>
                  <a:pt x="0" y="15575"/>
                  <a:pt x="15575" y="0"/>
                  <a:pt x="34760" y="0"/>
                </a:cubicBezTo>
                <a:close/>
              </a:path>
            </a:pathLst>
          </a:custGeom>
          <a:solidFill>
            <a:srgbClr val="8B0000"/>
          </a:solidFill>
          <a:ln/>
        </p:spPr>
      </p:sp>
      <p:sp>
        <p:nvSpPr>
          <p:cNvPr id="7" name="Shape 5"/>
          <p:cNvSpPr/>
          <p:nvPr/>
        </p:nvSpPr>
        <p:spPr>
          <a:xfrm>
            <a:off x="556157" y="1425152"/>
            <a:ext cx="321528" cy="243319"/>
          </a:xfrm>
          <a:custGeom>
            <a:avLst/>
            <a:gdLst/>
            <a:ahLst/>
            <a:cxnLst/>
            <a:rect l="l" t="t" r="r" b="b"/>
            <a:pathLst>
              <a:path w="321528" h="243319">
                <a:moveTo>
                  <a:pt x="34760" y="0"/>
                </a:moveTo>
                <a:lnTo>
                  <a:pt x="286768" y="0"/>
                </a:lnTo>
                <a:cubicBezTo>
                  <a:pt x="305965" y="0"/>
                  <a:pt x="321528" y="15563"/>
                  <a:pt x="321528" y="34760"/>
                </a:cubicBezTo>
                <a:lnTo>
                  <a:pt x="321528" y="208558"/>
                </a:lnTo>
                <a:cubicBezTo>
                  <a:pt x="321528" y="227756"/>
                  <a:pt x="305965" y="243319"/>
                  <a:pt x="286768" y="243319"/>
                </a:cubicBezTo>
                <a:lnTo>
                  <a:pt x="34760" y="243319"/>
                </a:lnTo>
                <a:cubicBezTo>
                  <a:pt x="15563" y="243319"/>
                  <a:pt x="0" y="227756"/>
                  <a:pt x="0" y="208558"/>
                </a:cubicBezTo>
                <a:lnTo>
                  <a:pt x="0" y="34760"/>
                </a:lnTo>
                <a:cubicBezTo>
                  <a:pt x="0" y="15576"/>
                  <a:pt x="15576" y="0"/>
                  <a:pt x="34760" y="0"/>
                </a:cubicBezTo>
                <a:close/>
              </a:path>
            </a:pathLst>
          </a:custGeom>
          <a:solidFill>
            <a:srgbClr val="8B0000"/>
          </a:solidFill>
          <a:ln/>
        </p:spPr>
      </p:sp>
      <p:sp>
        <p:nvSpPr>
          <p:cNvPr id="8" name="Text 6"/>
          <p:cNvSpPr/>
          <p:nvPr/>
        </p:nvSpPr>
        <p:spPr>
          <a:xfrm>
            <a:off x="556157" y="1425152"/>
            <a:ext cx="382358" cy="243319"/>
          </a:xfrm>
          <a:prstGeom prst="rect">
            <a:avLst/>
          </a:prstGeom>
          <a:noFill/>
          <a:ln/>
        </p:spPr>
        <p:txBody>
          <a:bodyPr wrap="square" lIns="104279" tIns="34760" rIns="104279" bIns="34760" rtlCol="0" anchor="ctr"/>
          <a:lstStyle/>
          <a:p>
            <a:pPr>
              <a:lnSpc>
                <a:spcPct val="120000"/>
              </a:lnSpc>
            </a:pPr>
            <a:r>
              <a:rPr lang="en-US" sz="958"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9" name="Text 7"/>
          <p:cNvSpPr/>
          <p:nvPr/>
        </p:nvSpPr>
        <p:spPr>
          <a:xfrm>
            <a:off x="1015017" y="1425152"/>
            <a:ext cx="10740778" cy="243319"/>
          </a:xfrm>
          <a:prstGeom prst="rect">
            <a:avLst/>
          </a:prstGeom>
          <a:noFill/>
          <a:ln/>
        </p:spPr>
        <p:txBody>
          <a:bodyPr wrap="square" lIns="0" tIns="0" rIns="0" bIns="0" rtlCol="0" anchor="ctr"/>
          <a:lstStyle/>
          <a:p>
            <a:pPr>
              <a:lnSpc>
                <a:spcPct val="120000"/>
              </a:lnSpc>
            </a:pPr>
            <a:r>
              <a:rPr lang="en-US" sz="1369" b="1" dirty="0">
                <a:solidFill>
                  <a:srgbClr val="1F2937"/>
                </a:solidFill>
                <a:latin typeface="Sorts Mill Goudy" pitchFamily="34" charset="0"/>
                <a:ea typeface="Sorts Mill Goudy" pitchFamily="34" charset="-122"/>
                <a:cs typeface="Sorts Mill Goudy" pitchFamily="34" charset="-120"/>
              </a:rPr>
              <a:t>ProVe: A Pipeline for Automated Provenance Verification</a:t>
            </a:r>
            <a:endParaRPr lang="en-US" sz="1600" dirty="0"/>
          </a:p>
        </p:txBody>
      </p:sp>
      <p:sp>
        <p:nvSpPr>
          <p:cNvPr id="10" name="Text 8"/>
          <p:cNvSpPr/>
          <p:nvPr/>
        </p:nvSpPr>
        <p:spPr>
          <a:xfrm>
            <a:off x="1015017" y="1737990"/>
            <a:ext cx="10714708"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Gabriel Amaral, Odinaldo Rodrigues, and Elena Simperl (2022)</a:t>
            </a:r>
            <a:endParaRPr lang="en-US" sz="1600" dirty="0"/>
          </a:p>
        </p:txBody>
      </p:sp>
      <p:sp>
        <p:nvSpPr>
          <p:cNvPr id="11" name="Text 9"/>
          <p:cNvSpPr/>
          <p:nvPr/>
        </p:nvSpPr>
        <p:spPr>
          <a:xfrm>
            <a:off x="1015017" y="1981309"/>
            <a:ext cx="5318249"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Contribution</a:t>
            </a:r>
            <a:endParaRPr lang="en-US" sz="1600" dirty="0"/>
          </a:p>
        </p:txBody>
      </p:sp>
      <p:sp>
        <p:nvSpPr>
          <p:cNvPr id="12" name="Text 10"/>
          <p:cNvSpPr/>
          <p:nvPr/>
        </p:nvSpPr>
        <p:spPr>
          <a:xfrm>
            <a:off x="1015017" y="2189867"/>
            <a:ext cx="5318249"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Proposed the original four-stage pipeline for automated KG triple verification against textual sources.</a:t>
            </a:r>
            <a:endParaRPr lang="en-US" sz="1600" dirty="0"/>
          </a:p>
        </p:txBody>
      </p:sp>
      <p:sp>
        <p:nvSpPr>
          <p:cNvPr id="13" name="Text 11"/>
          <p:cNvSpPr/>
          <p:nvPr/>
        </p:nvSpPr>
        <p:spPr>
          <a:xfrm>
            <a:off x="6410856" y="1981309"/>
            <a:ext cx="5318249"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Relevance</a:t>
            </a:r>
            <a:endParaRPr lang="en-US" sz="1600" dirty="0"/>
          </a:p>
        </p:txBody>
      </p:sp>
      <p:sp>
        <p:nvSpPr>
          <p:cNvPr id="14" name="Text 12"/>
          <p:cNvSpPr/>
          <p:nvPr/>
        </p:nvSpPr>
        <p:spPr>
          <a:xfrm>
            <a:off x="6410856" y="2189867"/>
            <a:ext cx="5318249"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This project builds directly upon the ProVe architecture, investigating its reproducibility.</a:t>
            </a:r>
            <a:endParaRPr lang="en-US" sz="1600" dirty="0"/>
          </a:p>
        </p:txBody>
      </p:sp>
      <p:sp>
        <p:nvSpPr>
          <p:cNvPr id="15" name="Shape 13"/>
          <p:cNvSpPr/>
          <p:nvPr/>
        </p:nvSpPr>
        <p:spPr>
          <a:xfrm>
            <a:off x="364978" y="2676505"/>
            <a:ext cx="11479424" cy="1286113"/>
          </a:xfrm>
          <a:custGeom>
            <a:avLst/>
            <a:gdLst/>
            <a:ahLst/>
            <a:cxnLst/>
            <a:rect l="l" t="t" r="r" b="b"/>
            <a:pathLst>
              <a:path w="11479424" h="1286113">
                <a:moveTo>
                  <a:pt x="34760" y="0"/>
                </a:moveTo>
                <a:lnTo>
                  <a:pt x="11409910" y="0"/>
                </a:lnTo>
                <a:cubicBezTo>
                  <a:pt x="11448301" y="0"/>
                  <a:pt x="11479424" y="31123"/>
                  <a:pt x="11479424" y="69514"/>
                </a:cubicBezTo>
                <a:lnTo>
                  <a:pt x="11479424" y="1216598"/>
                </a:lnTo>
                <a:cubicBezTo>
                  <a:pt x="11479424" y="1254990"/>
                  <a:pt x="11448301" y="1286113"/>
                  <a:pt x="11409910" y="1286113"/>
                </a:cubicBezTo>
                <a:lnTo>
                  <a:pt x="34760" y="1286113"/>
                </a:lnTo>
                <a:cubicBezTo>
                  <a:pt x="15562" y="1286113"/>
                  <a:pt x="0" y="1270550"/>
                  <a:pt x="0" y="1251353"/>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16" name="Shape 14"/>
          <p:cNvSpPr/>
          <p:nvPr/>
        </p:nvSpPr>
        <p:spPr>
          <a:xfrm>
            <a:off x="364978" y="2676505"/>
            <a:ext cx="34760" cy="1286113"/>
          </a:xfrm>
          <a:custGeom>
            <a:avLst/>
            <a:gdLst/>
            <a:ahLst/>
            <a:cxnLst/>
            <a:rect l="l" t="t" r="r" b="b"/>
            <a:pathLst>
              <a:path w="34760" h="1286113">
                <a:moveTo>
                  <a:pt x="34760" y="0"/>
                </a:moveTo>
                <a:lnTo>
                  <a:pt x="34760" y="0"/>
                </a:lnTo>
                <a:lnTo>
                  <a:pt x="34760" y="1286113"/>
                </a:lnTo>
                <a:lnTo>
                  <a:pt x="34760" y="1286113"/>
                </a:lnTo>
                <a:cubicBezTo>
                  <a:pt x="15562" y="1286113"/>
                  <a:pt x="0" y="1270550"/>
                  <a:pt x="0" y="1251353"/>
                </a:cubicBezTo>
                <a:lnTo>
                  <a:pt x="0" y="34760"/>
                </a:lnTo>
                <a:cubicBezTo>
                  <a:pt x="0" y="15575"/>
                  <a:pt x="15575" y="0"/>
                  <a:pt x="34760" y="0"/>
                </a:cubicBezTo>
                <a:close/>
              </a:path>
            </a:pathLst>
          </a:custGeom>
          <a:solidFill>
            <a:srgbClr val="8B0000"/>
          </a:solidFill>
          <a:ln/>
        </p:spPr>
      </p:sp>
      <p:sp>
        <p:nvSpPr>
          <p:cNvPr id="17" name="Shape 15"/>
          <p:cNvSpPr/>
          <p:nvPr/>
        </p:nvSpPr>
        <p:spPr>
          <a:xfrm>
            <a:off x="556157" y="2850304"/>
            <a:ext cx="338908" cy="243319"/>
          </a:xfrm>
          <a:custGeom>
            <a:avLst/>
            <a:gdLst/>
            <a:ahLst/>
            <a:cxnLst/>
            <a:rect l="l" t="t" r="r" b="b"/>
            <a:pathLst>
              <a:path w="338908" h="243319">
                <a:moveTo>
                  <a:pt x="34760" y="0"/>
                </a:moveTo>
                <a:lnTo>
                  <a:pt x="304148" y="0"/>
                </a:lnTo>
                <a:cubicBezTo>
                  <a:pt x="323345" y="0"/>
                  <a:pt x="338908" y="15563"/>
                  <a:pt x="338908" y="34760"/>
                </a:cubicBezTo>
                <a:lnTo>
                  <a:pt x="338908" y="208558"/>
                </a:lnTo>
                <a:cubicBezTo>
                  <a:pt x="338908" y="227756"/>
                  <a:pt x="323345" y="243319"/>
                  <a:pt x="304148" y="243319"/>
                </a:cubicBezTo>
                <a:lnTo>
                  <a:pt x="34760" y="243319"/>
                </a:lnTo>
                <a:cubicBezTo>
                  <a:pt x="15563" y="243319"/>
                  <a:pt x="0" y="227756"/>
                  <a:pt x="0" y="208558"/>
                </a:cubicBezTo>
                <a:lnTo>
                  <a:pt x="0" y="34760"/>
                </a:lnTo>
                <a:cubicBezTo>
                  <a:pt x="0" y="15576"/>
                  <a:pt x="15576" y="0"/>
                  <a:pt x="34760" y="0"/>
                </a:cubicBezTo>
                <a:close/>
              </a:path>
            </a:pathLst>
          </a:custGeom>
          <a:solidFill>
            <a:srgbClr val="8B0000"/>
          </a:solidFill>
          <a:ln/>
        </p:spPr>
      </p:sp>
      <p:sp>
        <p:nvSpPr>
          <p:cNvPr id="18" name="Text 16"/>
          <p:cNvSpPr/>
          <p:nvPr/>
        </p:nvSpPr>
        <p:spPr>
          <a:xfrm>
            <a:off x="556157" y="2850304"/>
            <a:ext cx="399738" cy="243319"/>
          </a:xfrm>
          <a:prstGeom prst="rect">
            <a:avLst/>
          </a:prstGeom>
          <a:noFill/>
          <a:ln/>
        </p:spPr>
        <p:txBody>
          <a:bodyPr wrap="square" lIns="104279" tIns="34760" rIns="104279" bIns="34760" rtlCol="0" anchor="ctr"/>
          <a:lstStyle/>
          <a:p>
            <a:pPr>
              <a:lnSpc>
                <a:spcPct val="120000"/>
              </a:lnSpc>
            </a:pPr>
            <a:r>
              <a:rPr lang="en-US" sz="958"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19" name="Text 17"/>
          <p:cNvSpPr/>
          <p:nvPr/>
        </p:nvSpPr>
        <p:spPr>
          <a:xfrm>
            <a:off x="1030535" y="2850304"/>
            <a:ext cx="10723398" cy="243319"/>
          </a:xfrm>
          <a:prstGeom prst="rect">
            <a:avLst/>
          </a:prstGeom>
          <a:noFill/>
          <a:ln/>
        </p:spPr>
        <p:txBody>
          <a:bodyPr wrap="square" lIns="0" tIns="0" rIns="0" bIns="0" rtlCol="0" anchor="ctr"/>
          <a:lstStyle/>
          <a:p>
            <a:pPr>
              <a:lnSpc>
                <a:spcPct val="120000"/>
              </a:lnSpc>
            </a:pPr>
            <a:r>
              <a:rPr lang="en-US" sz="1369" b="1" dirty="0">
                <a:solidFill>
                  <a:srgbClr val="1F2937"/>
                </a:solidFill>
                <a:latin typeface="Sorts Mill Goudy" pitchFamily="34" charset="0"/>
                <a:ea typeface="Sorts Mill Goudy" pitchFamily="34" charset="-122"/>
                <a:cs typeface="Sorts Mill Goudy" pitchFamily="34" charset="-120"/>
              </a:rPr>
              <a:t>Sentence-BERT: Sentence Embeddings using Siamese BERT-Networks</a:t>
            </a:r>
            <a:endParaRPr lang="en-US" sz="1600" dirty="0"/>
          </a:p>
        </p:txBody>
      </p:sp>
      <p:sp>
        <p:nvSpPr>
          <p:cNvPr id="20" name="Text 18"/>
          <p:cNvSpPr/>
          <p:nvPr/>
        </p:nvSpPr>
        <p:spPr>
          <a:xfrm>
            <a:off x="1030535" y="3163142"/>
            <a:ext cx="10697329"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Nils Reimers and Iryna Gurevych (2019)</a:t>
            </a:r>
            <a:endParaRPr lang="en-US" sz="1600" dirty="0"/>
          </a:p>
        </p:txBody>
      </p:sp>
      <p:sp>
        <p:nvSpPr>
          <p:cNvPr id="21" name="Text 19"/>
          <p:cNvSpPr/>
          <p:nvPr/>
        </p:nvSpPr>
        <p:spPr>
          <a:xfrm>
            <a:off x="1030535" y="3406460"/>
            <a:ext cx="5309560"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Contribution</a:t>
            </a:r>
            <a:endParaRPr lang="en-US" sz="1600" dirty="0"/>
          </a:p>
        </p:txBody>
      </p:sp>
      <p:sp>
        <p:nvSpPr>
          <p:cNvPr id="22" name="Text 20"/>
          <p:cNvSpPr/>
          <p:nvPr/>
        </p:nvSpPr>
        <p:spPr>
          <a:xfrm>
            <a:off x="1030535" y="3615019"/>
            <a:ext cx="5309560"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Introduced Siamese architecture for BERT to produce fixed-size sentence embeddings.</a:t>
            </a:r>
            <a:endParaRPr lang="en-US" sz="1600" dirty="0"/>
          </a:p>
        </p:txBody>
      </p:sp>
      <p:sp>
        <p:nvSpPr>
          <p:cNvPr id="23" name="Text 21"/>
          <p:cNvSpPr/>
          <p:nvPr/>
        </p:nvSpPr>
        <p:spPr>
          <a:xfrm>
            <a:off x="6418615" y="3406460"/>
            <a:ext cx="5309560"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Relevance</a:t>
            </a:r>
            <a:endParaRPr lang="en-US" sz="1600" dirty="0"/>
          </a:p>
        </p:txBody>
      </p:sp>
      <p:sp>
        <p:nvSpPr>
          <p:cNvPr id="24" name="Text 22"/>
          <p:cNvSpPr/>
          <p:nvPr/>
        </p:nvSpPr>
        <p:spPr>
          <a:xfrm>
            <a:off x="6418615" y="3615019"/>
            <a:ext cx="5309560"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Foundation for the Dense Retrieval module, providing bi-encoder architecture.</a:t>
            </a:r>
            <a:endParaRPr lang="en-US" sz="1600" dirty="0"/>
          </a:p>
        </p:txBody>
      </p:sp>
      <p:sp>
        <p:nvSpPr>
          <p:cNvPr id="25" name="Shape 23"/>
          <p:cNvSpPr/>
          <p:nvPr/>
        </p:nvSpPr>
        <p:spPr>
          <a:xfrm>
            <a:off x="347598"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26" name="Shape 24"/>
          <p:cNvSpPr/>
          <p:nvPr/>
        </p:nvSpPr>
        <p:spPr>
          <a:xfrm>
            <a:off x="347598"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8B0000"/>
          </a:solidFill>
          <a:ln/>
        </p:spPr>
      </p:sp>
      <p:sp>
        <p:nvSpPr>
          <p:cNvPr id="27" name="Shape 25"/>
          <p:cNvSpPr/>
          <p:nvPr/>
        </p:nvSpPr>
        <p:spPr>
          <a:xfrm>
            <a:off x="486637" y="4285384"/>
            <a:ext cx="243319" cy="208559"/>
          </a:xfrm>
          <a:custGeom>
            <a:avLst/>
            <a:gdLst/>
            <a:ahLst/>
            <a:cxnLst/>
            <a:rect l="l" t="t" r="r" b="b"/>
            <a:pathLst>
              <a:path w="243319" h="208559">
                <a:moveTo>
                  <a:pt x="34760" y="0"/>
                </a:moveTo>
                <a:lnTo>
                  <a:pt x="208558" y="0"/>
                </a:lnTo>
                <a:cubicBezTo>
                  <a:pt x="227756" y="0"/>
                  <a:pt x="243319" y="15563"/>
                  <a:pt x="243319" y="34760"/>
                </a:cubicBezTo>
                <a:lnTo>
                  <a:pt x="243319" y="173798"/>
                </a:lnTo>
                <a:cubicBezTo>
                  <a:pt x="243319" y="192996"/>
                  <a:pt x="227756" y="208559"/>
                  <a:pt x="208558" y="208559"/>
                </a:cubicBezTo>
                <a:lnTo>
                  <a:pt x="34760" y="208559"/>
                </a:lnTo>
                <a:cubicBezTo>
                  <a:pt x="15576" y="208559"/>
                  <a:pt x="0" y="192983"/>
                  <a:pt x="0" y="173798"/>
                </a:cubicBezTo>
                <a:lnTo>
                  <a:pt x="0" y="34760"/>
                </a:lnTo>
                <a:cubicBezTo>
                  <a:pt x="0" y="15576"/>
                  <a:pt x="15576" y="0"/>
                  <a:pt x="34760" y="0"/>
                </a:cubicBezTo>
                <a:close/>
              </a:path>
            </a:pathLst>
          </a:custGeom>
          <a:solidFill>
            <a:srgbClr val="8B0000"/>
          </a:solidFill>
          <a:ln/>
        </p:spPr>
      </p:sp>
      <p:sp>
        <p:nvSpPr>
          <p:cNvPr id="28" name="Text 26"/>
          <p:cNvSpPr/>
          <p:nvPr/>
        </p:nvSpPr>
        <p:spPr>
          <a:xfrm>
            <a:off x="486637" y="4285384"/>
            <a:ext cx="29545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9" name="Text 27"/>
          <p:cNvSpPr/>
          <p:nvPr/>
        </p:nvSpPr>
        <p:spPr>
          <a:xfrm>
            <a:off x="486637"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WebNLG 2017</a:t>
            </a:r>
            <a:endParaRPr lang="en-US" sz="1600" dirty="0"/>
          </a:p>
        </p:txBody>
      </p:sp>
      <p:sp>
        <p:nvSpPr>
          <p:cNvPr id="30" name="Text 28"/>
          <p:cNvSpPr/>
          <p:nvPr/>
        </p:nvSpPr>
        <p:spPr>
          <a:xfrm>
            <a:off x="486637"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Gardent et al. (2017)</a:t>
            </a:r>
            <a:endParaRPr lang="en-US" sz="1600" dirty="0"/>
          </a:p>
        </p:txBody>
      </p:sp>
      <p:sp>
        <p:nvSpPr>
          <p:cNvPr id="31" name="Text 29"/>
          <p:cNvSpPr/>
          <p:nvPr/>
        </p:nvSpPr>
        <p:spPr>
          <a:xfrm>
            <a:off x="486637"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Legacy dataset used in original ProVe verbalizer</a:t>
            </a:r>
            <a:endParaRPr lang="en-US" sz="1600" dirty="0"/>
          </a:p>
        </p:txBody>
      </p:sp>
      <p:sp>
        <p:nvSpPr>
          <p:cNvPr id="32" name="Shape 30"/>
          <p:cNvSpPr/>
          <p:nvPr/>
        </p:nvSpPr>
        <p:spPr>
          <a:xfrm>
            <a:off x="504017"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39682" y="39682"/>
                </a:moveTo>
                <a:cubicBezTo>
                  <a:pt x="41915" y="37448"/>
                  <a:pt x="45527" y="37448"/>
                  <a:pt x="47737" y="39682"/>
                </a:cubicBezTo>
                <a:lnTo>
                  <a:pt x="60806" y="52751"/>
                </a:lnTo>
                <a:lnTo>
                  <a:pt x="73875" y="39682"/>
                </a:lnTo>
                <a:cubicBezTo>
                  <a:pt x="76108" y="37448"/>
                  <a:pt x="79720" y="37448"/>
                  <a:pt x="81930" y="39682"/>
                </a:cubicBezTo>
                <a:cubicBezTo>
                  <a:pt x="84140" y="41915"/>
                  <a:pt x="84164" y="45527"/>
                  <a:pt x="81930" y="47737"/>
                </a:cubicBezTo>
                <a:lnTo>
                  <a:pt x="68861" y="60806"/>
                </a:lnTo>
                <a:lnTo>
                  <a:pt x="81930" y="73875"/>
                </a:lnTo>
                <a:cubicBezTo>
                  <a:pt x="84164" y="76108"/>
                  <a:pt x="84164" y="79720"/>
                  <a:pt x="81930" y="81930"/>
                </a:cubicBezTo>
                <a:cubicBezTo>
                  <a:pt x="79696" y="84140"/>
                  <a:pt x="76085" y="84164"/>
                  <a:pt x="73875" y="81930"/>
                </a:cubicBezTo>
                <a:lnTo>
                  <a:pt x="60806" y="68861"/>
                </a:lnTo>
                <a:lnTo>
                  <a:pt x="47737" y="81930"/>
                </a:lnTo>
                <a:cubicBezTo>
                  <a:pt x="45503" y="84164"/>
                  <a:pt x="41892" y="84164"/>
                  <a:pt x="39682" y="81930"/>
                </a:cubicBezTo>
                <a:cubicBezTo>
                  <a:pt x="37472" y="79696"/>
                  <a:pt x="37448" y="76085"/>
                  <a:pt x="39682" y="73875"/>
                </a:cubicBezTo>
                <a:lnTo>
                  <a:pt x="52751" y="60806"/>
                </a:lnTo>
                <a:lnTo>
                  <a:pt x="39682" y="47737"/>
                </a:lnTo>
                <a:cubicBezTo>
                  <a:pt x="37448" y="45503"/>
                  <a:pt x="37448" y="41892"/>
                  <a:pt x="39682" y="39682"/>
                </a:cubicBezTo>
                <a:close/>
              </a:path>
            </a:pathLst>
          </a:custGeom>
          <a:solidFill>
            <a:srgbClr val="8B0000"/>
          </a:solidFill>
          <a:ln/>
        </p:spPr>
      </p:sp>
      <p:sp>
        <p:nvSpPr>
          <p:cNvPr id="33" name="Text 31"/>
          <p:cNvSpPr/>
          <p:nvPr/>
        </p:nvSpPr>
        <p:spPr>
          <a:xfrm>
            <a:off x="666841" y="5258659"/>
            <a:ext cx="3339226"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Status: REPLACED</a:t>
            </a:r>
            <a:endParaRPr lang="en-US" sz="1600" dirty="0"/>
          </a:p>
        </p:txBody>
      </p:sp>
      <p:sp>
        <p:nvSpPr>
          <p:cNvPr id="34" name="Shape 32"/>
          <p:cNvSpPr/>
          <p:nvPr/>
        </p:nvSpPr>
        <p:spPr>
          <a:xfrm>
            <a:off x="4225178"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35" name="Shape 33"/>
          <p:cNvSpPr/>
          <p:nvPr/>
        </p:nvSpPr>
        <p:spPr>
          <a:xfrm>
            <a:off x="4225178"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22C55E"/>
          </a:solidFill>
          <a:ln/>
        </p:spPr>
      </p:sp>
      <p:sp>
        <p:nvSpPr>
          <p:cNvPr id="36" name="Shape 34"/>
          <p:cNvSpPr/>
          <p:nvPr/>
        </p:nvSpPr>
        <p:spPr>
          <a:xfrm>
            <a:off x="4364217" y="4285384"/>
            <a:ext cx="252009" cy="208559"/>
          </a:xfrm>
          <a:custGeom>
            <a:avLst/>
            <a:gdLst/>
            <a:ahLst/>
            <a:cxnLst/>
            <a:rect l="l" t="t" r="r" b="b"/>
            <a:pathLst>
              <a:path w="252009" h="208559">
                <a:moveTo>
                  <a:pt x="34760" y="0"/>
                </a:moveTo>
                <a:lnTo>
                  <a:pt x="217248" y="0"/>
                </a:lnTo>
                <a:cubicBezTo>
                  <a:pt x="236446" y="0"/>
                  <a:pt x="252009" y="15563"/>
                  <a:pt x="252009" y="34760"/>
                </a:cubicBezTo>
                <a:lnTo>
                  <a:pt x="252009" y="173798"/>
                </a:lnTo>
                <a:cubicBezTo>
                  <a:pt x="252009" y="192996"/>
                  <a:pt x="236446" y="208559"/>
                  <a:pt x="217248" y="208559"/>
                </a:cubicBezTo>
                <a:lnTo>
                  <a:pt x="34760" y="208559"/>
                </a:lnTo>
                <a:cubicBezTo>
                  <a:pt x="15576" y="208559"/>
                  <a:pt x="0" y="192983"/>
                  <a:pt x="0" y="173798"/>
                </a:cubicBezTo>
                <a:lnTo>
                  <a:pt x="0" y="34760"/>
                </a:lnTo>
                <a:cubicBezTo>
                  <a:pt x="0" y="15576"/>
                  <a:pt x="15576" y="0"/>
                  <a:pt x="34760" y="0"/>
                </a:cubicBezTo>
                <a:close/>
              </a:path>
            </a:pathLst>
          </a:custGeom>
          <a:solidFill>
            <a:srgbClr val="22C55E"/>
          </a:solidFill>
          <a:ln/>
        </p:spPr>
      </p:sp>
      <p:sp>
        <p:nvSpPr>
          <p:cNvPr id="37" name="Text 35"/>
          <p:cNvSpPr/>
          <p:nvPr/>
        </p:nvSpPr>
        <p:spPr>
          <a:xfrm>
            <a:off x="4364217" y="4285384"/>
            <a:ext cx="30414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8" name="Text 36"/>
          <p:cNvSpPr/>
          <p:nvPr/>
        </p:nvSpPr>
        <p:spPr>
          <a:xfrm>
            <a:off x="4364217"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WebNLG 2020</a:t>
            </a:r>
            <a:endParaRPr lang="en-US" sz="1600" dirty="0"/>
          </a:p>
        </p:txBody>
      </p:sp>
      <p:sp>
        <p:nvSpPr>
          <p:cNvPr id="39" name="Text 37"/>
          <p:cNvSpPr/>
          <p:nvPr/>
        </p:nvSpPr>
        <p:spPr>
          <a:xfrm>
            <a:off x="4364217"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Ferreira et al. (2020)</a:t>
            </a:r>
            <a:endParaRPr lang="en-US" sz="1600" dirty="0"/>
          </a:p>
        </p:txBody>
      </p:sp>
      <p:sp>
        <p:nvSpPr>
          <p:cNvPr id="40" name="Text 38"/>
          <p:cNvSpPr/>
          <p:nvPr/>
        </p:nvSpPr>
        <p:spPr>
          <a:xfrm>
            <a:off x="4364217"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Upgraded dataset used for T5 fine-tuning</a:t>
            </a:r>
            <a:endParaRPr lang="en-US" sz="1600" dirty="0"/>
          </a:p>
        </p:txBody>
      </p:sp>
      <p:sp>
        <p:nvSpPr>
          <p:cNvPr id="41" name="Shape 39"/>
          <p:cNvSpPr/>
          <p:nvPr/>
        </p:nvSpPr>
        <p:spPr>
          <a:xfrm>
            <a:off x="4381597"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80884" y="50541"/>
                </a:moveTo>
                <a:lnTo>
                  <a:pt x="61875" y="80956"/>
                </a:lnTo>
                <a:cubicBezTo>
                  <a:pt x="60877" y="82548"/>
                  <a:pt x="59166" y="83546"/>
                  <a:pt x="57289" y="83641"/>
                </a:cubicBezTo>
                <a:cubicBezTo>
                  <a:pt x="55412" y="83736"/>
                  <a:pt x="53606" y="82880"/>
                  <a:pt x="52489" y="81360"/>
                </a:cubicBezTo>
                <a:lnTo>
                  <a:pt x="41084" y="66152"/>
                </a:lnTo>
                <a:cubicBezTo>
                  <a:pt x="39183" y="63634"/>
                  <a:pt x="39706" y="60069"/>
                  <a:pt x="42224" y="58168"/>
                </a:cubicBezTo>
                <a:cubicBezTo>
                  <a:pt x="44743" y="56267"/>
                  <a:pt x="48307" y="56790"/>
                  <a:pt x="50208" y="59309"/>
                </a:cubicBezTo>
                <a:lnTo>
                  <a:pt x="56624" y="67863"/>
                </a:lnTo>
                <a:lnTo>
                  <a:pt x="71213" y="44505"/>
                </a:lnTo>
                <a:cubicBezTo>
                  <a:pt x="72877" y="41844"/>
                  <a:pt x="76393" y="41012"/>
                  <a:pt x="79079" y="42700"/>
                </a:cubicBezTo>
                <a:cubicBezTo>
                  <a:pt x="81764" y="44387"/>
                  <a:pt x="82571" y="47880"/>
                  <a:pt x="80884" y="50565"/>
                </a:cubicBezTo>
                <a:close/>
              </a:path>
            </a:pathLst>
          </a:custGeom>
          <a:solidFill>
            <a:srgbClr val="22C55E"/>
          </a:solidFill>
          <a:ln/>
        </p:spPr>
      </p:sp>
      <p:sp>
        <p:nvSpPr>
          <p:cNvPr id="42" name="Text 40"/>
          <p:cNvSpPr/>
          <p:nvPr/>
        </p:nvSpPr>
        <p:spPr>
          <a:xfrm>
            <a:off x="4544421" y="5258659"/>
            <a:ext cx="3339226" cy="173799"/>
          </a:xfrm>
          <a:prstGeom prst="rect">
            <a:avLst/>
          </a:prstGeom>
          <a:noFill/>
          <a:ln/>
        </p:spPr>
        <p:txBody>
          <a:bodyPr wrap="square" lIns="0" tIns="0" rIns="0" bIns="0" rtlCol="0" anchor="ctr"/>
          <a:lstStyle/>
          <a:p>
            <a:pPr>
              <a:lnSpc>
                <a:spcPct val="120000"/>
              </a:lnSpc>
            </a:pPr>
            <a:r>
              <a:rPr lang="en-US" sz="958" b="1" dirty="0">
                <a:solidFill>
                  <a:srgbClr val="22C55E"/>
                </a:solidFill>
                <a:latin typeface="Sorts Mill Goudy" pitchFamily="34" charset="0"/>
                <a:ea typeface="Sorts Mill Goudy" pitchFamily="34" charset="-122"/>
                <a:cs typeface="Sorts Mill Goudy" pitchFamily="34" charset="-120"/>
              </a:rPr>
              <a:t>Status: CURRENT</a:t>
            </a:r>
            <a:endParaRPr lang="en-US" sz="1600" dirty="0"/>
          </a:p>
        </p:txBody>
      </p:sp>
      <p:sp>
        <p:nvSpPr>
          <p:cNvPr id="43" name="Shape 41"/>
          <p:cNvSpPr/>
          <p:nvPr/>
        </p:nvSpPr>
        <p:spPr>
          <a:xfrm>
            <a:off x="8102836"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44" name="Shape 42"/>
          <p:cNvSpPr/>
          <p:nvPr/>
        </p:nvSpPr>
        <p:spPr>
          <a:xfrm>
            <a:off x="8102836"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22C55E"/>
          </a:solidFill>
          <a:ln/>
        </p:spPr>
      </p:sp>
      <p:sp>
        <p:nvSpPr>
          <p:cNvPr id="45" name="Shape 43"/>
          <p:cNvSpPr/>
          <p:nvPr/>
        </p:nvSpPr>
        <p:spPr>
          <a:xfrm>
            <a:off x="8241875" y="4285384"/>
            <a:ext cx="234629" cy="208559"/>
          </a:xfrm>
          <a:custGeom>
            <a:avLst/>
            <a:gdLst/>
            <a:ahLst/>
            <a:cxnLst/>
            <a:rect l="l" t="t" r="r" b="b"/>
            <a:pathLst>
              <a:path w="234629" h="208559">
                <a:moveTo>
                  <a:pt x="34760" y="0"/>
                </a:moveTo>
                <a:lnTo>
                  <a:pt x="199868" y="0"/>
                </a:lnTo>
                <a:cubicBezTo>
                  <a:pt x="219053" y="0"/>
                  <a:pt x="234629" y="15576"/>
                  <a:pt x="234629" y="34760"/>
                </a:cubicBezTo>
                <a:lnTo>
                  <a:pt x="234629" y="173798"/>
                </a:lnTo>
                <a:cubicBezTo>
                  <a:pt x="234629" y="192983"/>
                  <a:pt x="219053" y="208559"/>
                  <a:pt x="199868" y="208559"/>
                </a:cubicBezTo>
                <a:lnTo>
                  <a:pt x="34760" y="208559"/>
                </a:lnTo>
                <a:cubicBezTo>
                  <a:pt x="15576" y="208559"/>
                  <a:pt x="0" y="192983"/>
                  <a:pt x="0" y="173798"/>
                </a:cubicBezTo>
                <a:lnTo>
                  <a:pt x="0" y="34760"/>
                </a:lnTo>
                <a:cubicBezTo>
                  <a:pt x="0" y="15576"/>
                  <a:pt x="15576" y="0"/>
                  <a:pt x="34760" y="0"/>
                </a:cubicBezTo>
                <a:close/>
              </a:path>
            </a:pathLst>
          </a:custGeom>
          <a:solidFill>
            <a:srgbClr val="22C55E"/>
          </a:solidFill>
          <a:ln/>
        </p:spPr>
      </p:sp>
      <p:sp>
        <p:nvSpPr>
          <p:cNvPr id="46" name="Text 44"/>
          <p:cNvSpPr/>
          <p:nvPr/>
        </p:nvSpPr>
        <p:spPr>
          <a:xfrm>
            <a:off x="8241875" y="4285384"/>
            <a:ext cx="28676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
        <p:nvSpPr>
          <p:cNvPr id="47" name="Text 45"/>
          <p:cNvSpPr/>
          <p:nvPr/>
        </p:nvSpPr>
        <p:spPr>
          <a:xfrm>
            <a:off x="8241875"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T5 Architecture</a:t>
            </a:r>
            <a:endParaRPr lang="en-US" sz="1600" dirty="0"/>
          </a:p>
        </p:txBody>
      </p:sp>
      <p:sp>
        <p:nvSpPr>
          <p:cNvPr id="48" name="Text 46"/>
          <p:cNvSpPr/>
          <p:nvPr/>
        </p:nvSpPr>
        <p:spPr>
          <a:xfrm>
            <a:off x="8241875"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Raffel et al. (2020)</a:t>
            </a:r>
            <a:endParaRPr lang="en-US" sz="1600" dirty="0"/>
          </a:p>
        </p:txBody>
      </p:sp>
      <p:sp>
        <p:nvSpPr>
          <p:cNvPr id="49" name="Text 47"/>
          <p:cNvSpPr/>
          <p:nvPr/>
        </p:nvSpPr>
        <p:spPr>
          <a:xfrm>
            <a:off x="8241875"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Base model for verbalization fine-tuning</a:t>
            </a:r>
            <a:endParaRPr lang="en-US" sz="1600" dirty="0"/>
          </a:p>
        </p:txBody>
      </p:sp>
      <p:sp>
        <p:nvSpPr>
          <p:cNvPr id="50" name="Shape 48"/>
          <p:cNvSpPr/>
          <p:nvPr/>
        </p:nvSpPr>
        <p:spPr>
          <a:xfrm>
            <a:off x="8259255"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80884" y="50541"/>
                </a:moveTo>
                <a:lnTo>
                  <a:pt x="61875" y="80956"/>
                </a:lnTo>
                <a:cubicBezTo>
                  <a:pt x="60877" y="82548"/>
                  <a:pt x="59166" y="83546"/>
                  <a:pt x="57289" y="83641"/>
                </a:cubicBezTo>
                <a:cubicBezTo>
                  <a:pt x="55412" y="83736"/>
                  <a:pt x="53606" y="82880"/>
                  <a:pt x="52489" y="81360"/>
                </a:cubicBezTo>
                <a:lnTo>
                  <a:pt x="41084" y="66152"/>
                </a:lnTo>
                <a:cubicBezTo>
                  <a:pt x="39183" y="63634"/>
                  <a:pt x="39706" y="60069"/>
                  <a:pt x="42224" y="58168"/>
                </a:cubicBezTo>
                <a:cubicBezTo>
                  <a:pt x="44743" y="56267"/>
                  <a:pt x="48307" y="56790"/>
                  <a:pt x="50208" y="59309"/>
                </a:cubicBezTo>
                <a:lnTo>
                  <a:pt x="56624" y="67863"/>
                </a:lnTo>
                <a:lnTo>
                  <a:pt x="71213" y="44505"/>
                </a:lnTo>
                <a:cubicBezTo>
                  <a:pt x="72877" y="41844"/>
                  <a:pt x="76393" y="41012"/>
                  <a:pt x="79079" y="42700"/>
                </a:cubicBezTo>
                <a:cubicBezTo>
                  <a:pt x="81764" y="44387"/>
                  <a:pt x="82571" y="47880"/>
                  <a:pt x="80884" y="50565"/>
                </a:cubicBezTo>
                <a:close/>
              </a:path>
            </a:pathLst>
          </a:custGeom>
          <a:solidFill>
            <a:srgbClr val="22C55E"/>
          </a:solidFill>
          <a:ln/>
        </p:spPr>
      </p:sp>
      <p:sp>
        <p:nvSpPr>
          <p:cNvPr id="51" name="Text 49"/>
          <p:cNvSpPr/>
          <p:nvPr/>
        </p:nvSpPr>
        <p:spPr>
          <a:xfrm>
            <a:off x="8422079" y="5258659"/>
            <a:ext cx="3339226" cy="173799"/>
          </a:xfrm>
          <a:prstGeom prst="rect">
            <a:avLst/>
          </a:prstGeom>
          <a:noFill/>
          <a:ln/>
        </p:spPr>
        <p:txBody>
          <a:bodyPr wrap="square" lIns="0" tIns="0" rIns="0" bIns="0" rtlCol="0" anchor="ctr"/>
          <a:lstStyle/>
          <a:p>
            <a:pPr>
              <a:lnSpc>
                <a:spcPct val="120000"/>
              </a:lnSpc>
            </a:pPr>
            <a:r>
              <a:rPr lang="en-US" sz="958" b="1" dirty="0">
                <a:solidFill>
                  <a:srgbClr val="22C55E"/>
                </a:solidFill>
                <a:latin typeface="Sorts Mill Goudy" pitchFamily="34" charset="0"/>
                <a:ea typeface="Sorts Mill Goudy" pitchFamily="34" charset="-122"/>
                <a:cs typeface="Sorts Mill Goudy" pitchFamily="34" charset="-120"/>
              </a:rPr>
              <a:t>Status: ACTIVE</a:t>
            </a:r>
            <a:endParaRPr lang="en-US" sz="1600" dirty="0"/>
          </a:p>
        </p:txBody>
      </p:sp>
      <p:sp>
        <p:nvSpPr>
          <p:cNvPr id="52" name="Shape 50"/>
          <p:cNvSpPr/>
          <p:nvPr/>
        </p:nvSpPr>
        <p:spPr>
          <a:xfrm>
            <a:off x="364978" y="5710536"/>
            <a:ext cx="11479424" cy="625676"/>
          </a:xfrm>
          <a:custGeom>
            <a:avLst/>
            <a:gdLst/>
            <a:ahLst/>
            <a:cxnLst/>
            <a:rect l="l" t="t" r="r" b="b"/>
            <a:pathLst>
              <a:path w="11479424" h="625676">
                <a:moveTo>
                  <a:pt x="34760" y="0"/>
                </a:moveTo>
                <a:lnTo>
                  <a:pt x="11409905" y="0"/>
                </a:lnTo>
                <a:cubicBezTo>
                  <a:pt x="11448299" y="0"/>
                  <a:pt x="11479424" y="31125"/>
                  <a:pt x="11479424" y="69519"/>
                </a:cubicBezTo>
                <a:lnTo>
                  <a:pt x="11479424" y="556158"/>
                </a:lnTo>
                <a:cubicBezTo>
                  <a:pt x="11479424" y="594552"/>
                  <a:pt x="11448299" y="625676"/>
                  <a:pt x="11409905" y="625676"/>
                </a:cubicBezTo>
                <a:lnTo>
                  <a:pt x="34760" y="625676"/>
                </a:lnTo>
                <a:cubicBezTo>
                  <a:pt x="15562" y="625676"/>
                  <a:pt x="0" y="610114"/>
                  <a:pt x="0" y="590917"/>
                </a:cubicBezTo>
                <a:lnTo>
                  <a:pt x="0" y="34760"/>
                </a:lnTo>
                <a:cubicBezTo>
                  <a:pt x="0" y="15575"/>
                  <a:pt x="15575" y="0"/>
                  <a:pt x="34760" y="0"/>
                </a:cubicBezTo>
                <a:close/>
              </a:path>
            </a:pathLst>
          </a:custGeom>
          <a:solidFill>
            <a:srgbClr val="8B0000">
              <a:alpha val="5098"/>
            </a:srgbClr>
          </a:solidFill>
          <a:ln/>
        </p:spPr>
      </p:sp>
      <p:sp>
        <p:nvSpPr>
          <p:cNvPr id="53" name="Shape 51"/>
          <p:cNvSpPr/>
          <p:nvPr/>
        </p:nvSpPr>
        <p:spPr>
          <a:xfrm>
            <a:off x="364978" y="5710536"/>
            <a:ext cx="34760" cy="625676"/>
          </a:xfrm>
          <a:custGeom>
            <a:avLst/>
            <a:gdLst/>
            <a:ahLst/>
            <a:cxnLst/>
            <a:rect l="l" t="t" r="r" b="b"/>
            <a:pathLst>
              <a:path w="34760" h="625676">
                <a:moveTo>
                  <a:pt x="34760" y="0"/>
                </a:moveTo>
                <a:lnTo>
                  <a:pt x="34760" y="0"/>
                </a:lnTo>
                <a:lnTo>
                  <a:pt x="34760" y="625676"/>
                </a:lnTo>
                <a:lnTo>
                  <a:pt x="34760" y="625676"/>
                </a:lnTo>
                <a:cubicBezTo>
                  <a:pt x="15562" y="625676"/>
                  <a:pt x="0" y="610114"/>
                  <a:pt x="0" y="590917"/>
                </a:cubicBezTo>
                <a:lnTo>
                  <a:pt x="0" y="34760"/>
                </a:lnTo>
                <a:cubicBezTo>
                  <a:pt x="0" y="15575"/>
                  <a:pt x="15575" y="0"/>
                  <a:pt x="34760" y="0"/>
                </a:cubicBezTo>
                <a:close/>
              </a:path>
            </a:pathLst>
          </a:custGeom>
          <a:solidFill>
            <a:srgbClr val="8B0000"/>
          </a:solidFill>
          <a:ln/>
        </p:spPr>
      </p:sp>
      <p:sp>
        <p:nvSpPr>
          <p:cNvPr id="54" name="Text 52"/>
          <p:cNvSpPr/>
          <p:nvPr/>
        </p:nvSpPr>
        <p:spPr>
          <a:xfrm>
            <a:off x="521397" y="5849575"/>
            <a:ext cx="11244795" cy="347598"/>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Research Context:</a:t>
            </a:r>
            <a:r>
              <a:rPr lang="en-US" sz="958" dirty="0">
                <a:solidFill>
                  <a:srgbClr val="1F2937"/>
                </a:solidFill>
                <a:latin typeface="Sorts Mill Goudy" pitchFamily="34" charset="0"/>
                <a:ea typeface="Sorts Mill Goudy" pitchFamily="34" charset="-122"/>
                <a:cs typeface="Sorts Mill Goudy" pitchFamily="34" charset="-120"/>
              </a:rPr>
              <a:t> These foundational works establish both the technical approach (Sentence-BERT for retrieval) and the problem domain (ProVe for KG verification) that this project investigates for reproducibility.</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miro.medium.com/85b6c582e60f5a967010691a53f853b1e62b3954.jpe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619250"/>
            <a:ext cx="1076325" cy="342900"/>
          </a:xfrm>
          <a:custGeom>
            <a:avLst/>
            <a:gdLst/>
            <a:ahLst/>
            <a:cxnLst/>
            <a:rect l="l" t="t" r="r" b="b"/>
            <a:pathLst>
              <a:path w="1076325" h="342900">
                <a:moveTo>
                  <a:pt x="0" y="0"/>
                </a:moveTo>
                <a:lnTo>
                  <a:pt x="1076325" y="0"/>
                </a:lnTo>
                <a:lnTo>
                  <a:pt x="1076325" y="342900"/>
                </a:lnTo>
                <a:lnTo>
                  <a:pt x="0" y="342900"/>
                </a:lnTo>
                <a:lnTo>
                  <a:pt x="0" y="0"/>
                </a:lnTo>
                <a:close/>
              </a:path>
            </a:pathLst>
          </a:custGeom>
          <a:solidFill>
            <a:srgbClr val="8B0000"/>
          </a:solidFill>
          <a:ln/>
        </p:spPr>
      </p:sp>
      <p:sp>
        <p:nvSpPr>
          <p:cNvPr id="5" name="Text 2"/>
          <p:cNvSpPr/>
          <p:nvPr/>
        </p:nvSpPr>
        <p:spPr>
          <a:xfrm>
            <a:off x="381000" y="1619250"/>
            <a:ext cx="114300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2</a:t>
            </a:r>
            <a:endParaRPr lang="en-US" sz="1600" dirty="0"/>
          </a:p>
        </p:txBody>
      </p:sp>
      <p:sp>
        <p:nvSpPr>
          <p:cNvPr id="6" name="Text 3"/>
          <p:cNvSpPr/>
          <p:nvPr/>
        </p:nvSpPr>
        <p:spPr>
          <a:xfrm>
            <a:off x="381000" y="21145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Methodology Deep Dive</a:t>
            </a:r>
            <a:endParaRPr lang="en-US" sz="1600" dirty="0"/>
          </a:p>
        </p:txBody>
      </p:sp>
      <p:sp>
        <p:nvSpPr>
          <p:cNvPr id="7" name="Shape 4"/>
          <p:cNvSpPr/>
          <p:nvPr/>
        </p:nvSpPr>
        <p:spPr>
          <a:xfrm>
            <a:off x="381000" y="28384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105150"/>
            <a:ext cx="7429500" cy="3048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Pipeline architecture with forensic audit status labels: PARITY vs GAP</a:t>
            </a:r>
            <a:endParaRPr lang="en-US" sz="1600" dirty="0"/>
          </a:p>
        </p:txBody>
      </p:sp>
      <p:sp>
        <p:nvSpPr>
          <p:cNvPr id="9" name="Shape 6"/>
          <p:cNvSpPr/>
          <p:nvPr/>
        </p:nvSpPr>
        <p:spPr>
          <a:xfrm>
            <a:off x="400050" y="394335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94335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22C55E"/>
          </a:solidFill>
          <a:ln/>
        </p:spPr>
      </p:sp>
      <p:sp>
        <p:nvSpPr>
          <p:cNvPr id="11" name="Shape 8"/>
          <p:cNvSpPr/>
          <p:nvPr/>
        </p:nvSpPr>
        <p:spPr>
          <a:xfrm>
            <a:off x="676275" y="4191000"/>
            <a:ext cx="228600" cy="228600"/>
          </a:xfrm>
          <a:custGeom>
            <a:avLst/>
            <a:gdLst/>
            <a:ahLst/>
            <a:cxnLst/>
            <a:rect l="l" t="t" r="r" b="b"/>
            <a:pathLst>
              <a:path w="228600" h="228600">
                <a:moveTo>
                  <a:pt x="114300" y="228600"/>
                </a:moveTo>
                <a:cubicBezTo>
                  <a:pt x="177384" y="228600"/>
                  <a:pt x="228600" y="177384"/>
                  <a:pt x="228600" y="114300"/>
                </a:cubicBezTo>
                <a:cubicBezTo>
                  <a:pt x="228600" y="51216"/>
                  <a:pt x="177384" y="0"/>
                  <a:pt x="114300" y="0"/>
                </a:cubicBezTo>
                <a:cubicBezTo>
                  <a:pt x="51216" y="0"/>
                  <a:pt x="0" y="51216"/>
                  <a:pt x="0" y="114300"/>
                </a:cubicBezTo>
                <a:cubicBezTo>
                  <a:pt x="0" y="177384"/>
                  <a:pt x="51216" y="228600"/>
                  <a:pt x="114300" y="228600"/>
                </a:cubicBezTo>
                <a:close/>
                <a:moveTo>
                  <a:pt x="151983" y="94967"/>
                </a:moveTo>
                <a:lnTo>
                  <a:pt x="116265" y="152117"/>
                </a:lnTo>
                <a:cubicBezTo>
                  <a:pt x="114389" y="155109"/>
                  <a:pt x="111175" y="156984"/>
                  <a:pt x="107647" y="157163"/>
                </a:cubicBezTo>
                <a:cubicBezTo>
                  <a:pt x="104120" y="157341"/>
                  <a:pt x="100727" y="155734"/>
                  <a:pt x="98628" y="152876"/>
                </a:cubicBezTo>
                <a:lnTo>
                  <a:pt x="77197" y="124301"/>
                </a:lnTo>
                <a:cubicBezTo>
                  <a:pt x="73625" y="119569"/>
                  <a:pt x="74608" y="112871"/>
                  <a:pt x="79340" y="109299"/>
                </a:cubicBezTo>
                <a:cubicBezTo>
                  <a:pt x="84073" y="105727"/>
                  <a:pt x="90770" y="106710"/>
                  <a:pt x="94342" y="111443"/>
                </a:cubicBezTo>
                <a:lnTo>
                  <a:pt x="106397" y="127516"/>
                </a:lnTo>
                <a:lnTo>
                  <a:pt x="133811" y="83627"/>
                </a:lnTo>
                <a:cubicBezTo>
                  <a:pt x="136937" y="78626"/>
                  <a:pt x="143545" y="77063"/>
                  <a:pt x="148590" y="80233"/>
                </a:cubicBezTo>
                <a:cubicBezTo>
                  <a:pt x="153635" y="83403"/>
                  <a:pt x="155153" y="89967"/>
                  <a:pt x="151983" y="95012"/>
                </a:cubicBezTo>
                <a:close/>
              </a:path>
            </a:pathLst>
          </a:custGeom>
          <a:solidFill>
            <a:srgbClr val="22C55E"/>
          </a:solidFill>
          <a:ln/>
        </p:spPr>
      </p:sp>
      <p:sp>
        <p:nvSpPr>
          <p:cNvPr id="12" name="Text 9"/>
          <p:cNvSpPr/>
          <p:nvPr/>
        </p:nvSpPr>
        <p:spPr>
          <a:xfrm>
            <a:off x="1047750" y="4171950"/>
            <a:ext cx="16573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PARITY Achieved</a:t>
            </a:r>
            <a:endParaRPr lang="en-US" sz="1600" dirty="0"/>
          </a:p>
        </p:txBody>
      </p:sp>
      <p:sp>
        <p:nvSpPr>
          <p:cNvPr id="13" name="Text 10"/>
          <p:cNvSpPr/>
          <p:nvPr/>
        </p:nvSpPr>
        <p:spPr>
          <a:xfrm>
            <a:off x="647700" y="455295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Module 2 (Verbalization): Successfully restored to API-level performance through T5 fine-tuning on WebNLG 2020</a:t>
            </a:r>
            <a:endParaRPr lang="en-US" sz="1600" dirty="0"/>
          </a:p>
        </p:txBody>
      </p:sp>
      <p:sp>
        <p:nvSpPr>
          <p:cNvPr id="14" name="Shape 11"/>
          <p:cNvSpPr/>
          <p:nvPr/>
        </p:nvSpPr>
        <p:spPr>
          <a:xfrm>
            <a:off x="6229350" y="394335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394335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F59E0B"/>
          </a:solidFill>
          <a:ln/>
        </p:spPr>
      </p:sp>
      <p:sp>
        <p:nvSpPr>
          <p:cNvPr id="16" name="Shape 13"/>
          <p:cNvSpPr/>
          <p:nvPr/>
        </p:nvSpPr>
        <p:spPr>
          <a:xfrm>
            <a:off x="6505575" y="4191000"/>
            <a:ext cx="228600" cy="228600"/>
          </a:xfrm>
          <a:custGeom>
            <a:avLst/>
            <a:gdLst/>
            <a:ahLst/>
            <a:cxnLst/>
            <a:rect l="l" t="t" r="r" b="b"/>
            <a:pathLst>
              <a:path w="228600" h="228600">
                <a:moveTo>
                  <a:pt x="114300" y="0"/>
                </a:moveTo>
                <a:cubicBezTo>
                  <a:pt x="120863" y="0"/>
                  <a:pt x="126891" y="3617"/>
                  <a:pt x="130016" y="9376"/>
                </a:cubicBezTo>
                <a:lnTo>
                  <a:pt x="226457" y="187970"/>
                </a:lnTo>
                <a:cubicBezTo>
                  <a:pt x="229448" y="193506"/>
                  <a:pt x="229314" y="200204"/>
                  <a:pt x="226100" y="205606"/>
                </a:cubicBezTo>
                <a:cubicBezTo>
                  <a:pt x="222885" y="211009"/>
                  <a:pt x="217036" y="214313"/>
                  <a:pt x="210741" y="214313"/>
                </a:cubicBezTo>
                <a:lnTo>
                  <a:pt x="17859" y="214313"/>
                </a:lnTo>
                <a:cubicBezTo>
                  <a:pt x="11564" y="214313"/>
                  <a:pt x="5760" y="211009"/>
                  <a:pt x="2500" y="205606"/>
                </a:cubicBezTo>
                <a:cubicBezTo>
                  <a:pt x="-759" y="200204"/>
                  <a:pt x="-848" y="193506"/>
                  <a:pt x="2143" y="187970"/>
                </a:cubicBezTo>
                <a:lnTo>
                  <a:pt x="98584" y="9376"/>
                </a:lnTo>
                <a:cubicBezTo>
                  <a:pt x="101709" y="3617"/>
                  <a:pt x="107737" y="0"/>
                  <a:pt x="114300" y="0"/>
                </a:cubicBezTo>
                <a:close/>
                <a:moveTo>
                  <a:pt x="114300" y="75009"/>
                </a:moveTo>
                <a:cubicBezTo>
                  <a:pt x="108362" y="75009"/>
                  <a:pt x="103584" y="79787"/>
                  <a:pt x="103584" y="85725"/>
                </a:cubicBezTo>
                <a:lnTo>
                  <a:pt x="103584" y="135731"/>
                </a:lnTo>
                <a:cubicBezTo>
                  <a:pt x="103584" y="141669"/>
                  <a:pt x="108362" y="146447"/>
                  <a:pt x="114300" y="146447"/>
                </a:cubicBezTo>
                <a:cubicBezTo>
                  <a:pt x="120238" y="146447"/>
                  <a:pt x="125016" y="141669"/>
                  <a:pt x="125016" y="135731"/>
                </a:cubicBezTo>
                <a:lnTo>
                  <a:pt x="125016" y="85725"/>
                </a:lnTo>
                <a:cubicBezTo>
                  <a:pt x="125016" y="79787"/>
                  <a:pt x="120238" y="75009"/>
                  <a:pt x="114300" y="75009"/>
                </a:cubicBezTo>
                <a:close/>
                <a:moveTo>
                  <a:pt x="126221" y="171450"/>
                </a:moveTo>
                <a:cubicBezTo>
                  <a:pt x="126492" y="167025"/>
                  <a:pt x="124286" y="162815"/>
                  <a:pt x="120492" y="160521"/>
                </a:cubicBezTo>
                <a:cubicBezTo>
                  <a:pt x="116699" y="158226"/>
                  <a:pt x="111946" y="158226"/>
                  <a:pt x="108152" y="160521"/>
                </a:cubicBezTo>
                <a:cubicBezTo>
                  <a:pt x="104359" y="162815"/>
                  <a:pt x="102152" y="167025"/>
                  <a:pt x="102424" y="171450"/>
                </a:cubicBezTo>
                <a:cubicBezTo>
                  <a:pt x="102152" y="175875"/>
                  <a:pt x="104359" y="180085"/>
                  <a:pt x="108152" y="182379"/>
                </a:cubicBezTo>
                <a:cubicBezTo>
                  <a:pt x="111946" y="184674"/>
                  <a:pt x="116699" y="184674"/>
                  <a:pt x="120492" y="182379"/>
                </a:cubicBezTo>
                <a:cubicBezTo>
                  <a:pt x="124286" y="180085"/>
                  <a:pt x="126492" y="175875"/>
                  <a:pt x="126221" y="171450"/>
                </a:cubicBezTo>
                <a:close/>
              </a:path>
            </a:pathLst>
          </a:custGeom>
          <a:solidFill>
            <a:srgbClr val="F59E0B"/>
          </a:solidFill>
          <a:ln/>
        </p:spPr>
      </p:sp>
      <p:sp>
        <p:nvSpPr>
          <p:cNvPr id="17" name="Text 14"/>
          <p:cNvSpPr/>
          <p:nvPr/>
        </p:nvSpPr>
        <p:spPr>
          <a:xfrm>
            <a:off x="6877051" y="4171950"/>
            <a:ext cx="134302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GAP Identified</a:t>
            </a:r>
            <a:endParaRPr lang="en-US" sz="1600" dirty="0"/>
          </a:p>
        </p:txBody>
      </p:sp>
      <p:sp>
        <p:nvSpPr>
          <p:cNvPr id="18" name="Text 15"/>
          <p:cNvSpPr/>
          <p:nvPr/>
        </p:nvSpPr>
        <p:spPr>
          <a:xfrm>
            <a:off x="6477000" y="455295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Modules 4 &amp; 5 (Retrieval &amp; Verification): Persistent performance degradation due to missing proprietary weights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76296" y="376296"/>
            <a:ext cx="11505259" cy="188148"/>
          </a:xfrm>
          <a:prstGeom prst="rect">
            <a:avLst/>
          </a:prstGeom>
          <a:noFill/>
          <a:ln/>
        </p:spPr>
        <p:txBody>
          <a:bodyPr wrap="square" lIns="0" tIns="0" rIns="0" bIns="0" rtlCol="0" anchor="ctr"/>
          <a:lstStyle/>
          <a:p>
            <a:pPr>
              <a:lnSpc>
                <a:spcPct val="120000"/>
              </a:lnSpc>
            </a:pPr>
            <a:r>
              <a:rPr lang="en-US" sz="1037" b="1" kern="0" spc="52" dirty="0">
                <a:solidFill>
                  <a:srgbClr val="8B0000"/>
                </a:solidFill>
                <a:latin typeface="Sorts Mill Goudy" pitchFamily="34" charset="0"/>
                <a:ea typeface="Sorts Mill Goudy" pitchFamily="34" charset="-122"/>
                <a:cs typeface="Sorts Mill Goudy" pitchFamily="34" charset="-120"/>
              </a:rPr>
              <a:t>2.0 METHODOLOGY</a:t>
            </a:r>
            <a:endParaRPr lang="en-US" sz="1600" dirty="0"/>
          </a:p>
        </p:txBody>
      </p:sp>
      <p:sp>
        <p:nvSpPr>
          <p:cNvPr id="3" name="Text 1"/>
          <p:cNvSpPr/>
          <p:nvPr/>
        </p:nvSpPr>
        <p:spPr>
          <a:xfrm>
            <a:off x="376296" y="639704"/>
            <a:ext cx="11608741" cy="376296"/>
          </a:xfrm>
          <a:prstGeom prst="rect">
            <a:avLst/>
          </a:prstGeom>
          <a:noFill/>
          <a:ln/>
        </p:spPr>
        <p:txBody>
          <a:bodyPr wrap="square" lIns="0" tIns="0" rIns="0" bIns="0" rtlCol="0" anchor="ctr"/>
          <a:lstStyle/>
          <a:p>
            <a:pPr>
              <a:lnSpc>
                <a:spcPct val="90000"/>
              </a:lnSpc>
            </a:pPr>
            <a:r>
              <a:rPr lang="en-US" sz="2667" b="1" dirty="0">
                <a:solidFill>
                  <a:srgbClr val="1F2937"/>
                </a:solidFill>
                <a:latin typeface="Sorts Mill Goudy" pitchFamily="34" charset="0"/>
                <a:ea typeface="Sorts Mill Goudy" pitchFamily="34" charset="-122"/>
                <a:cs typeface="Sorts Mill Goudy" pitchFamily="34" charset="-120"/>
              </a:rPr>
              <a:t>The ProVe Pipeline Architecture with Audit Status</a:t>
            </a:r>
            <a:endParaRPr lang="en-US" sz="1600" dirty="0"/>
          </a:p>
        </p:txBody>
      </p:sp>
      <p:sp>
        <p:nvSpPr>
          <p:cNvPr id="4" name="Shape 2"/>
          <p:cNvSpPr/>
          <p:nvPr/>
        </p:nvSpPr>
        <p:spPr>
          <a:xfrm>
            <a:off x="376296" y="1128889"/>
            <a:ext cx="903111" cy="37630"/>
          </a:xfrm>
          <a:custGeom>
            <a:avLst/>
            <a:gdLst/>
            <a:ahLst/>
            <a:cxnLst/>
            <a:rect l="l" t="t" r="r" b="b"/>
            <a:pathLst>
              <a:path w="903111" h="37630">
                <a:moveTo>
                  <a:pt x="0" y="0"/>
                </a:moveTo>
                <a:lnTo>
                  <a:pt x="903111" y="0"/>
                </a:lnTo>
                <a:lnTo>
                  <a:pt x="903111" y="37630"/>
                </a:lnTo>
                <a:lnTo>
                  <a:pt x="0" y="37630"/>
                </a:lnTo>
                <a:lnTo>
                  <a:pt x="0" y="0"/>
                </a:lnTo>
                <a:close/>
              </a:path>
            </a:pathLst>
          </a:custGeom>
          <a:solidFill>
            <a:srgbClr val="8B0000"/>
          </a:solidFill>
          <a:ln/>
        </p:spPr>
      </p:sp>
      <p:sp>
        <p:nvSpPr>
          <p:cNvPr id="5" name="Shape 3"/>
          <p:cNvSpPr/>
          <p:nvPr/>
        </p:nvSpPr>
        <p:spPr>
          <a:xfrm>
            <a:off x="376296" y="1317037"/>
            <a:ext cx="11439407" cy="1730963"/>
          </a:xfrm>
          <a:custGeom>
            <a:avLst/>
            <a:gdLst/>
            <a:ahLst/>
            <a:cxnLst/>
            <a:rect l="l" t="t" r="r" b="b"/>
            <a:pathLst>
              <a:path w="11439407" h="1730963">
                <a:moveTo>
                  <a:pt x="75262" y="0"/>
                </a:moveTo>
                <a:lnTo>
                  <a:pt x="11364145" y="0"/>
                </a:lnTo>
                <a:cubicBezTo>
                  <a:pt x="11405684" y="0"/>
                  <a:pt x="11439407" y="33724"/>
                  <a:pt x="11439407" y="75262"/>
                </a:cubicBezTo>
                <a:lnTo>
                  <a:pt x="11439407" y="1655701"/>
                </a:lnTo>
                <a:cubicBezTo>
                  <a:pt x="11439407" y="1697239"/>
                  <a:pt x="11405684" y="1730963"/>
                  <a:pt x="11364145" y="1730963"/>
                </a:cubicBezTo>
                <a:lnTo>
                  <a:pt x="75262" y="1730963"/>
                </a:lnTo>
                <a:cubicBezTo>
                  <a:pt x="33724" y="1730963"/>
                  <a:pt x="0" y="1697239"/>
                  <a:pt x="0" y="1655701"/>
                </a:cubicBezTo>
                <a:lnTo>
                  <a:pt x="0" y="75262"/>
                </a:lnTo>
                <a:cubicBezTo>
                  <a:pt x="0" y="33696"/>
                  <a:pt x="33696" y="0"/>
                  <a:pt x="75262" y="0"/>
                </a:cubicBezTo>
                <a:close/>
              </a:path>
            </a:pathLst>
          </a:custGeom>
          <a:solidFill>
            <a:srgbClr val="FFFFFF"/>
          </a:solidFill>
          <a:ln/>
          <a:effectLst>
            <a:outerShdw blurRad="141111" dist="94074" dir="5400000" algn="bl" rotWithShape="0">
              <a:srgbClr val="000000">
                <a:alpha val="10196"/>
              </a:srgbClr>
            </a:outerShdw>
          </a:effectLst>
        </p:spPr>
      </p:sp>
      <p:sp>
        <p:nvSpPr>
          <p:cNvPr id="6" name="Text 4"/>
          <p:cNvSpPr/>
          <p:nvPr/>
        </p:nvSpPr>
        <p:spPr>
          <a:xfrm>
            <a:off x="479778" y="1467556"/>
            <a:ext cx="11232444" cy="263407"/>
          </a:xfrm>
          <a:prstGeom prst="rect">
            <a:avLst/>
          </a:prstGeom>
          <a:noFill/>
          <a:ln/>
        </p:spPr>
        <p:txBody>
          <a:bodyPr wrap="square" lIns="0" tIns="0" rIns="0" bIns="0" rtlCol="0" anchor="ctr"/>
          <a:lstStyle/>
          <a:p>
            <a:pPr algn="ctr">
              <a:lnSpc>
                <a:spcPct val="120000"/>
              </a:lnSpc>
            </a:pPr>
            <a:r>
              <a:rPr lang="en-US" sz="1481" b="1" dirty="0">
                <a:solidFill>
                  <a:srgbClr val="1F2937"/>
                </a:solidFill>
                <a:latin typeface="Sorts Mill Goudy" pitchFamily="34" charset="0"/>
                <a:ea typeface="Sorts Mill Goudy" pitchFamily="34" charset="-122"/>
                <a:cs typeface="Sorts Mill Goudy" pitchFamily="34" charset="-120"/>
              </a:rPr>
              <a:t>Four-Stage Verification Pipeline</a:t>
            </a:r>
            <a:endParaRPr lang="en-US" sz="1600" dirty="0"/>
          </a:p>
        </p:txBody>
      </p:sp>
      <p:sp>
        <p:nvSpPr>
          <p:cNvPr id="7" name="Shape 5"/>
          <p:cNvSpPr/>
          <p:nvPr/>
        </p:nvSpPr>
        <p:spPr>
          <a:xfrm>
            <a:off x="1789759"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22C55E"/>
          </a:solidFill>
          <a:ln/>
        </p:spPr>
      </p:sp>
      <p:sp>
        <p:nvSpPr>
          <p:cNvPr id="8" name="Text 6"/>
          <p:cNvSpPr/>
          <p:nvPr/>
        </p:nvSpPr>
        <p:spPr>
          <a:xfrm>
            <a:off x="1836796"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1</a:t>
            </a:r>
            <a:endParaRPr lang="en-US" sz="1600" dirty="0"/>
          </a:p>
        </p:txBody>
      </p:sp>
      <p:sp>
        <p:nvSpPr>
          <p:cNvPr id="9" name="Text 7"/>
          <p:cNvSpPr/>
          <p:nvPr/>
        </p:nvSpPr>
        <p:spPr>
          <a:xfrm>
            <a:off x="1827389"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Triple Verbalization</a:t>
            </a:r>
            <a:endParaRPr lang="en-US" sz="1600" dirty="0"/>
          </a:p>
        </p:txBody>
      </p:sp>
      <p:sp>
        <p:nvSpPr>
          <p:cNvPr id="10" name="Shape 8"/>
          <p:cNvSpPr/>
          <p:nvPr/>
        </p:nvSpPr>
        <p:spPr>
          <a:xfrm>
            <a:off x="2337237" y="2513119"/>
            <a:ext cx="790222" cy="188148"/>
          </a:xfrm>
          <a:custGeom>
            <a:avLst/>
            <a:gdLst/>
            <a:ahLst/>
            <a:cxnLst/>
            <a:rect l="l" t="t" r="r" b="b"/>
            <a:pathLst>
              <a:path w="790222" h="188148">
                <a:moveTo>
                  <a:pt x="37630" y="0"/>
                </a:moveTo>
                <a:lnTo>
                  <a:pt x="752593" y="0"/>
                </a:lnTo>
                <a:cubicBezTo>
                  <a:pt x="773361" y="0"/>
                  <a:pt x="790222" y="16861"/>
                  <a:pt x="790222" y="37630"/>
                </a:cubicBezTo>
                <a:lnTo>
                  <a:pt x="790222" y="150519"/>
                </a:lnTo>
                <a:cubicBezTo>
                  <a:pt x="790222" y="171287"/>
                  <a:pt x="773361" y="188148"/>
                  <a:pt x="752593"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11" name="Shape 9"/>
          <p:cNvSpPr/>
          <p:nvPr/>
        </p:nvSpPr>
        <p:spPr>
          <a:xfrm>
            <a:off x="2426607" y="2542687"/>
            <a:ext cx="112889" cy="112889"/>
          </a:xfrm>
          <a:custGeom>
            <a:avLst/>
            <a:gdLst/>
            <a:ahLst/>
            <a:cxnLst/>
            <a:rect l="l" t="t" r="r" b="b"/>
            <a:pathLst>
              <a:path w="112889" h="112889">
                <a:moveTo>
                  <a:pt x="56444" y="112889"/>
                </a:moveTo>
                <a:cubicBezTo>
                  <a:pt x="87597" y="112889"/>
                  <a:pt x="112889" y="87597"/>
                  <a:pt x="112889" y="56444"/>
                </a:cubicBezTo>
                <a:cubicBezTo>
                  <a:pt x="112889" y="25292"/>
                  <a:pt x="87597" y="0"/>
                  <a:pt x="56444" y="0"/>
                </a:cubicBezTo>
                <a:cubicBezTo>
                  <a:pt x="25292" y="0"/>
                  <a:pt x="0" y="25292"/>
                  <a:pt x="0" y="56444"/>
                </a:cubicBezTo>
                <a:cubicBezTo>
                  <a:pt x="0" y="87597"/>
                  <a:pt x="25292" y="112889"/>
                  <a:pt x="56444" y="112889"/>
                </a:cubicBezTo>
                <a:close/>
                <a:moveTo>
                  <a:pt x="75053" y="46897"/>
                </a:moveTo>
                <a:lnTo>
                  <a:pt x="57415" y="75120"/>
                </a:lnTo>
                <a:cubicBezTo>
                  <a:pt x="56489" y="76597"/>
                  <a:pt x="54901" y="77523"/>
                  <a:pt x="53159" y="77611"/>
                </a:cubicBezTo>
                <a:cubicBezTo>
                  <a:pt x="51417" y="77699"/>
                  <a:pt x="49742" y="76906"/>
                  <a:pt x="48705" y="75494"/>
                </a:cubicBezTo>
                <a:lnTo>
                  <a:pt x="38122" y="61383"/>
                </a:lnTo>
                <a:cubicBezTo>
                  <a:pt x="36358" y="59046"/>
                  <a:pt x="36843" y="55739"/>
                  <a:pt x="39180" y="53975"/>
                </a:cubicBezTo>
                <a:cubicBezTo>
                  <a:pt x="41518" y="52211"/>
                  <a:pt x="44825" y="52696"/>
                  <a:pt x="46589" y="55033"/>
                </a:cubicBezTo>
                <a:lnTo>
                  <a:pt x="52542" y="62971"/>
                </a:lnTo>
                <a:lnTo>
                  <a:pt x="66080" y="41297"/>
                </a:lnTo>
                <a:cubicBezTo>
                  <a:pt x="67623" y="38828"/>
                  <a:pt x="70886" y="38056"/>
                  <a:pt x="73378" y="39621"/>
                </a:cubicBezTo>
                <a:cubicBezTo>
                  <a:pt x="75869" y="41187"/>
                  <a:pt x="76619" y="44428"/>
                  <a:pt x="75053" y="46919"/>
                </a:cubicBezTo>
                <a:close/>
              </a:path>
            </a:pathLst>
          </a:custGeom>
          <a:solidFill>
            <a:srgbClr val="FFFFFF"/>
          </a:solidFill>
          <a:ln/>
        </p:spPr>
      </p:sp>
      <p:sp>
        <p:nvSpPr>
          <p:cNvPr id="12" name="Text 10"/>
          <p:cNvSpPr/>
          <p:nvPr/>
        </p:nvSpPr>
        <p:spPr>
          <a:xfrm>
            <a:off x="2478000" y="2513119"/>
            <a:ext cx="677682"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PARITY</a:t>
            </a:r>
            <a:endParaRPr lang="en-US" sz="1600" dirty="0"/>
          </a:p>
        </p:txBody>
      </p:sp>
      <p:sp>
        <p:nvSpPr>
          <p:cNvPr id="13" name="Shape 11"/>
          <p:cNvSpPr/>
          <p:nvPr/>
        </p:nvSpPr>
        <p:spPr>
          <a:xfrm>
            <a:off x="3770019"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14" name="Shape 12"/>
          <p:cNvSpPr/>
          <p:nvPr/>
        </p:nvSpPr>
        <p:spPr>
          <a:xfrm>
            <a:off x="4033426"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F59E0B"/>
          </a:solidFill>
          <a:ln/>
        </p:spPr>
      </p:sp>
      <p:sp>
        <p:nvSpPr>
          <p:cNvPr id="15" name="Text 13"/>
          <p:cNvSpPr/>
          <p:nvPr/>
        </p:nvSpPr>
        <p:spPr>
          <a:xfrm>
            <a:off x="4080463"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2</a:t>
            </a:r>
            <a:endParaRPr lang="en-US" sz="1600" dirty="0"/>
          </a:p>
        </p:txBody>
      </p:sp>
      <p:sp>
        <p:nvSpPr>
          <p:cNvPr id="16" name="Text 14"/>
          <p:cNvSpPr/>
          <p:nvPr/>
        </p:nvSpPr>
        <p:spPr>
          <a:xfrm>
            <a:off x="4071056"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Evidence Retrieval</a:t>
            </a:r>
            <a:endParaRPr lang="en-US" sz="1600" dirty="0"/>
          </a:p>
        </p:txBody>
      </p:sp>
      <p:sp>
        <p:nvSpPr>
          <p:cNvPr id="17" name="Shape 15"/>
          <p:cNvSpPr/>
          <p:nvPr/>
        </p:nvSpPr>
        <p:spPr>
          <a:xfrm>
            <a:off x="4673634" y="2513119"/>
            <a:ext cx="602074" cy="188148"/>
          </a:xfrm>
          <a:custGeom>
            <a:avLst/>
            <a:gdLst/>
            <a:ahLst/>
            <a:cxnLst/>
            <a:rect l="l" t="t" r="r" b="b"/>
            <a:pathLst>
              <a:path w="602074" h="188148">
                <a:moveTo>
                  <a:pt x="37630" y="0"/>
                </a:moveTo>
                <a:lnTo>
                  <a:pt x="564444" y="0"/>
                </a:lnTo>
                <a:cubicBezTo>
                  <a:pt x="585213" y="0"/>
                  <a:pt x="602074" y="16861"/>
                  <a:pt x="602074" y="37630"/>
                </a:cubicBezTo>
                <a:lnTo>
                  <a:pt x="602074" y="150519"/>
                </a:lnTo>
                <a:cubicBezTo>
                  <a:pt x="602074" y="171287"/>
                  <a:pt x="585213" y="188148"/>
                  <a:pt x="56444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18" name="Shape 16"/>
          <p:cNvSpPr/>
          <p:nvPr/>
        </p:nvSpPr>
        <p:spPr>
          <a:xfrm>
            <a:off x="4763004" y="2542687"/>
            <a:ext cx="112889" cy="112889"/>
          </a:xfrm>
          <a:custGeom>
            <a:avLst/>
            <a:gdLst/>
            <a:ahLst/>
            <a:cxnLst/>
            <a:rect l="l" t="t" r="r" b="b"/>
            <a:pathLst>
              <a:path w="112889" h="112889">
                <a:moveTo>
                  <a:pt x="56444" y="0"/>
                </a:moveTo>
                <a:cubicBezTo>
                  <a:pt x="59686" y="0"/>
                  <a:pt x="62662" y="1786"/>
                  <a:pt x="64206" y="4630"/>
                </a:cubicBezTo>
                <a:lnTo>
                  <a:pt x="111831" y="92825"/>
                </a:lnTo>
                <a:cubicBezTo>
                  <a:pt x="113308" y="95559"/>
                  <a:pt x="113242" y="98866"/>
                  <a:pt x="111654" y="101534"/>
                </a:cubicBezTo>
                <a:cubicBezTo>
                  <a:pt x="110067" y="104202"/>
                  <a:pt x="107178" y="105833"/>
                  <a:pt x="104069" y="105833"/>
                </a:cubicBezTo>
                <a:lnTo>
                  <a:pt x="8819" y="105833"/>
                </a:lnTo>
                <a:cubicBezTo>
                  <a:pt x="5711" y="105833"/>
                  <a:pt x="2844" y="104202"/>
                  <a:pt x="1235" y="101534"/>
                </a:cubicBezTo>
                <a:cubicBezTo>
                  <a:pt x="-375" y="98866"/>
                  <a:pt x="-419" y="95559"/>
                  <a:pt x="1058" y="92825"/>
                </a:cubicBezTo>
                <a:lnTo>
                  <a:pt x="48683" y="4630"/>
                </a:lnTo>
                <a:cubicBezTo>
                  <a:pt x="50227" y="1786"/>
                  <a:pt x="53203" y="0"/>
                  <a:pt x="56444" y="0"/>
                </a:cubicBezTo>
                <a:close/>
                <a:moveTo>
                  <a:pt x="56444" y="37042"/>
                </a:moveTo>
                <a:cubicBezTo>
                  <a:pt x="53512" y="37042"/>
                  <a:pt x="51153" y="39401"/>
                  <a:pt x="51153" y="42333"/>
                </a:cubicBezTo>
                <a:lnTo>
                  <a:pt x="51153" y="67028"/>
                </a:lnTo>
                <a:cubicBezTo>
                  <a:pt x="51153" y="69960"/>
                  <a:pt x="53512" y="72319"/>
                  <a:pt x="56444" y="72319"/>
                </a:cubicBezTo>
                <a:cubicBezTo>
                  <a:pt x="59377" y="72319"/>
                  <a:pt x="61736" y="69960"/>
                  <a:pt x="61736" y="67028"/>
                </a:cubicBezTo>
                <a:lnTo>
                  <a:pt x="61736" y="42333"/>
                </a:lnTo>
                <a:cubicBezTo>
                  <a:pt x="61736" y="39401"/>
                  <a:pt x="59377" y="37042"/>
                  <a:pt x="56444" y="37042"/>
                </a:cubicBezTo>
                <a:close/>
                <a:moveTo>
                  <a:pt x="62331" y="84667"/>
                </a:moveTo>
                <a:cubicBezTo>
                  <a:pt x="62465" y="82481"/>
                  <a:pt x="61376" y="80402"/>
                  <a:pt x="59502" y="79269"/>
                </a:cubicBezTo>
                <a:cubicBezTo>
                  <a:pt x="57629" y="78136"/>
                  <a:pt x="55282" y="78136"/>
                  <a:pt x="53409" y="79269"/>
                </a:cubicBezTo>
                <a:cubicBezTo>
                  <a:pt x="51535" y="80402"/>
                  <a:pt x="50446" y="82481"/>
                  <a:pt x="50580" y="84667"/>
                </a:cubicBezTo>
                <a:cubicBezTo>
                  <a:pt x="50446" y="86852"/>
                  <a:pt x="51535" y="88931"/>
                  <a:pt x="53409" y="90064"/>
                </a:cubicBezTo>
                <a:cubicBezTo>
                  <a:pt x="55282" y="91197"/>
                  <a:pt x="57629" y="91197"/>
                  <a:pt x="59502" y="90064"/>
                </a:cubicBezTo>
                <a:cubicBezTo>
                  <a:pt x="61376" y="88931"/>
                  <a:pt x="62465" y="86852"/>
                  <a:pt x="62331" y="84667"/>
                </a:cubicBezTo>
                <a:close/>
              </a:path>
            </a:pathLst>
          </a:custGeom>
          <a:solidFill>
            <a:srgbClr val="FFFFFF"/>
          </a:solidFill>
          <a:ln/>
        </p:spPr>
      </p:sp>
      <p:sp>
        <p:nvSpPr>
          <p:cNvPr id="19" name="Text 17"/>
          <p:cNvSpPr/>
          <p:nvPr/>
        </p:nvSpPr>
        <p:spPr>
          <a:xfrm>
            <a:off x="4814396" y="2513119"/>
            <a:ext cx="489534"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GAP</a:t>
            </a:r>
            <a:endParaRPr lang="en-US" sz="1600" dirty="0"/>
          </a:p>
        </p:txBody>
      </p:sp>
      <p:sp>
        <p:nvSpPr>
          <p:cNvPr id="20" name="Shape 18"/>
          <p:cNvSpPr/>
          <p:nvPr/>
        </p:nvSpPr>
        <p:spPr>
          <a:xfrm>
            <a:off x="6013685"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21" name="Shape 19"/>
          <p:cNvSpPr/>
          <p:nvPr/>
        </p:nvSpPr>
        <p:spPr>
          <a:xfrm>
            <a:off x="6277093" y="1843852"/>
            <a:ext cx="1881481" cy="1053630"/>
          </a:xfrm>
          <a:custGeom>
            <a:avLst/>
            <a:gdLst/>
            <a:ahLst/>
            <a:cxnLst/>
            <a:rect l="l" t="t" r="r" b="b"/>
            <a:pathLst>
              <a:path w="1881481" h="1053630">
                <a:moveTo>
                  <a:pt x="75261" y="0"/>
                </a:moveTo>
                <a:lnTo>
                  <a:pt x="1806221" y="0"/>
                </a:lnTo>
                <a:cubicBezTo>
                  <a:pt x="1847758" y="0"/>
                  <a:pt x="1881481" y="33723"/>
                  <a:pt x="1881481" y="75261"/>
                </a:cubicBezTo>
                <a:lnTo>
                  <a:pt x="1881481" y="978369"/>
                </a:lnTo>
                <a:cubicBezTo>
                  <a:pt x="1881481" y="1019906"/>
                  <a:pt x="1847758" y="1053630"/>
                  <a:pt x="1806221" y="1053630"/>
                </a:cubicBezTo>
                <a:lnTo>
                  <a:pt x="75261" y="1053630"/>
                </a:lnTo>
                <a:cubicBezTo>
                  <a:pt x="33723" y="1053630"/>
                  <a:pt x="0" y="1019906"/>
                  <a:pt x="0" y="978369"/>
                </a:cubicBezTo>
                <a:lnTo>
                  <a:pt x="0" y="75261"/>
                </a:lnTo>
                <a:cubicBezTo>
                  <a:pt x="0" y="33723"/>
                  <a:pt x="33723" y="0"/>
                  <a:pt x="75261" y="0"/>
                </a:cubicBezTo>
                <a:close/>
              </a:path>
            </a:pathLst>
          </a:custGeom>
          <a:solidFill>
            <a:srgbClr val="6B7280"/>
          </a:solidFill>
          <a:ln/>
        </p:spPr>
      </p:sp>
      <p:sp>
        <p:nvSpPr>
          <p:cNvPr id="22" name="Text 20"/>
          <p:cNvSpPr/>
          <p:nvPr/>
        </p:nvSpPr>
        <p:spPr>
          <a:xfrm>
            <a:off x="6324130" y="1919111"/>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3</a:t>
            </a:r>
            <a:endParaRPr lang="en-US" sz="1600" dirty="0"/>
          </a:p>
        </p:txBody>
      </p:sp>
      <p:sp>
        <p:nvSpPr>
          <p:cNvPr id="23" name="Text 21"/>
          <p:cNvSpPr/>
          <p:nvPr/>
        </p:nvSpPr>
        <p:spPr>
          <a:xfrm>
            <a:off x="6314722" y="2107259"/>
            <a:ext cx="1806222" cy="451556"/>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Selection &amp; Fingerprinting</a:t>
            </a:r>
            <a:endParaRPr lang="en-US" sz="1600" dirty="0"/>
          </a:p>
        </p:txBody>
      </p:sp>
      <p:sp>
        <p:nvSpPr>
          <p:cNvPr id="24" name="Shape 22"/>
          <p:cNvSpPr/>
          <p:nvPr/>
        </p:nvSpPr>
        <p:spPr>
          <a:xfrm>
            <a:off x="6754435" y="2626008"/>
            <a:ext cx="931333" cy="188148"/>
          </a:xfrm>
          <a:custGeom>
            <a:avLst/>
            <a:gdLst/>
            <a:ahLst/>
            <a:cxnLst/>
            <a:rect l="l" t="t" r="r" b="b"/>
            <a:pathLst>
              <a:path w="931333" h="188148">
                <a:moveTo>
                  <a:pt x="37630" y="0"/>
                </a:moveTo>
                <a:lnTo>
                  <a:pt x="893704" y="0"/>
                </a:lnTo>
                <a:cubicBezTo>
                  <a:pt x="914472" y="0"/>
                  <a:pt x="931333" y="16861"/>
                  <a:pt x="931333" y="37630"/>
                </a:cubicBezTo>
                <a:lnTo>
                  <a:pt x="931333" y="150519"/>
                </a:lnTo>
                <a:cubicBezTo>
                  <a:pt x="931333" y="171287"/>
                  <a:pt x="914472" y="188148"/>
                  <a:pt x="89370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25" name="Text 23"/>
          <p:cNvSpPr/>
          <p:nvPr/>
        </p:nvSpPr>
        <p:spPr>
          <a:xfrm>
            <a:off x="6726212" y="2626008"/>
            <a:ext cx="987778"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Algorithmic Fix</a:t>
            </a:r>
            <a:endParaRPr lang="en-US" sz="1600" dirty="0"/>
          </a:p>
        </p:txBody>
      </p:sp>
      <p:sp>
        <p:nvSpPr>
          <p:cNvPr id="26" name="Shape 24"/>
          <p:cNvSpPr/>
          <p:nvPr/>
        </p:nvSpPr>
        <p:spPr>
          <a:xfrm>
            <a:off x="8257352"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27" name="Shape 25"/>
          <p:cNvSpPr/>
          <p:nvPr/>
        </p:nvSpPr>
        <p:spPr>
          <a:xfrm>
            <a:off x="8520760"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F59E0B"/>
          </a:solidFill>
          <a:ln/>
        </p:spPr>
      </p:sp>
      <p:sp>
        <p:nvSpPr>
          <p:cNvPr id="28" name="Text 26"/>
          <p:cNvSpPr/>
          <p:nvPr/>
        </p:nvSpPr>
        <p:spPr>
          <a:xfrm>
            <a:off x="8567797"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4</a:t>
            </a:r>
            <a:endParaRPr lang="en-US" sz="1600" dirty="0"/>
          </a:p>
        </p:txBody>
      </p:sp>
      <p:sp>
        <p:nvSpPr>
          <p:cNvPr id="29" name="Text 27"/>
          <p:cNvSpPr/>
          <p:nvPr/>
        </p:nvSpPr>
        <p:spPr>
          <a:xfrm>
            <a:off x="8558389"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Claim Verification</a:t>
            </a:r>
            <a:endParaRPr lang="en-US" sz="1600" dirty="0"/>
          </a:p>
        </p:txBody>
      </p:sp>
      <p:sp>
        <p:nvSpPr>
          <p:cNvPr id="30" name="Shape 28"/>
          <p:cNvSpPr/>
          <p:nvPr/>
        </p:nvSpPr>
        <p:spPr>
          <a:xfrm>
            <a:off x="9160967" y="2513119"/>
            <a:ext cx="602074" cy="188148"/>
          </a:xfrm>
          <a:custGeom>
            <a:avLst/>
            <a:gdLst/>
            <a:ahLst/>
            <a:cxnLst/>
            <a:rect l="l" t="t" r="r" b="b"/>
            <a:pathLst>
              <a:path w="602074" h="188148">
                <a:moveTo>
                  <a:pt x="37630" y="0"/>
                </a:moveTo>
                <a:lnTo>
                  <a:pt x="564444" y="0"/>
                </a:lnTo>
                <a:cubicBezTo>
                  <a:pt x="585213" y="0"/>
                  <a:pt x="602074" y="16861"/>
                  <a:pt x="602074" y="37630"/>
                </a:cubicBezTo>
                <a:lnTo>
                  <a:pt x="602074" y="150519"/>
                </a:lnTo>
                <a:cubicBezTo>
                  <a:pt x="602074" y="171287"/>
                  <a:pt x="585213" y="188148"/>
                  <a:pt x="56444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31" name="Shape 29"/>
          <p:cNvSpPr/>
          <p:nvPr/>
        </p:nvSpPr>
        <p:spPr>
          <a:xfrm>
            <a:off x="9250337" y="2542687"/>
            <a:ext cx="112889" cy="112889"/>
          </a:xfrm>
          <a:custGeom>
            <a:avLst/>
            <a:gdLst/>
            <a:ahLst/>
            <a:cxnLst/>
            <a:rect l="l" t="t" r="r" b="b"/>
            <a:pathLst>
              <a:path w="112889" h="112889">
                <a:moveTo>
                  <a:pt x="56444" y="0"/>
                </a:moveTo>
                <a:cubicBezTo>
                  <a:pt x="59686" y="0"/>
                  <a:pt x="62662" y="1786"/>
                  <a:pt x="64206" y="4630"/>
                </a:cubicBezTo>
                <a:lnTo>
                  <a:pt x="111831" y="92825"/>
                </a:lnTo>
                <a:cubicBezTo>
                  <a:pt x="113308" y="95559"/>
                  <a:pt x="113242" y="98866"/>
                  <a:pt x="111654" y="101534"/>
                </a:cubicBezTo>
                <a:cubicBezTo>
                  <a:pt x="110067" y="104202"/>
                  <a:pt x="107178" y="105833"/>
                  <a:pt x="104069" y="105833"/>
                </a:cubicBezTo>
                <a:lnTo>
                  <a:pt x="8819" y="105833"/>
                </a:lnTo>
                <a:cubicBezTo>
                  <a:pt x="5711" y="105833"/>
                  <a:pt x="2844" y="104202"/>
                  <a:pt x="1235" y="101534"/>
                </a:cubicBezTo>
                <a:cubicBezTo>
                  <a:pt x="-375" y="98866"/>
                  <a:pt x="-419" y="95559"/>
                  <a:pt x="1058" y="92825"/>
                </a:cubicBezTo>
                <a:lnTo>
                  <a:pt x="48683" y="4630"/>
                </a:lnTo>
                <a:cubicBezTo>
                  <a:pt x="50227" y="1786"/>
                  <a:pt x="53203" y="0"/>
                  <a:pt x="56444" y="0"/>
                </a:cubicBezTo>
                <a:close/>
                <a:moveTo>
                  <a:pt x="56444" y="37042"/>
                </a:moveTo>
                <a:cubicBezTo>
                  <a:pt x="53512" y="37042"/>
                  <a:pt x="51153" y="39401"/>
                  <a:pt x="51153" y="42333"/>
                </a:cubicBezTo>
                <a:lnTo>
                  <a:pt x="51153" y="67028"/>
                </a:lnTo>
                <a:cubicBezTo>
                  <a:pt x="51153" y="69960"/>
                  <a:pt x="53512" y="72319"/>
                  <a:pt x="56444" y="72319"/>
                </a:cubicBezTo>
                <a:cubicBezTo>
                  <a:pt x="59377" y="72319"/>
                  <a:pt x="61736" y="69960"/>
                  <a:pt x="61736" y="67028"/>
                </a:cubicBezTo>
                <a:lnTo>
                  <a:pt x="61736" y="42333"/>
                </a:lnTo>
                <a:cubicBezTo>
                  <a:pt x="61736" y="39401"/>
                  <a:pt x="59377" y="37042"/>
                  <a:pt x="56444" y="37042"/>
                </a:cubicBezTo>
                <a:close/>
                <a:moveTo>
                  <a:pt x="62331" y="84667"/>
                </a:moveTo>
                <a:cubicBezTo>
                  <a:pt x="62465" y="82481"/>
                  <a:pt x="61376" y="80402"/>
                  <a:pt x="59502" y="79269"/>
                </a:cubicBezTo>
                <a:cubicBezTo>
                  <a:pt x="57629" y="78136"/>
                  <a:pt x="55282" y="78136"/>
                  <a:pt x="53409" y="79269"/>
                </a:cubicBezTo>
                <a:cubicBezTo>
                  <a:pt x="51535" y="80402"/>
                  <a:pt x="50446" y="82481"/>
                  <a:pt x="50580" y="84667"/>
                </a:cubicBezTo>
                <a:cubicBezTo>
                  <a:pt x="50446" y="86852"/>
                  <a:pt x="51535" y="88931"/>
                  <a:pt x="53409" y="90064"/>
                </a:cubicBezTo>
                <a:cubicBezTo>
                  <a:pt x="55282" y="91197"/>
                  <a:pt x="57629" y="91197"/>
                  <a:pt x="59502" y="90064"/>
                </a:cubicBezTo>
                <a:cubicBezTo>
                  <a:pt x="61376" y="88931"/>
                  <a:pt x="62465" y="86852"/>
                  <a:pt x="62331" y="84667"/>
                </a:cubicBezTo>
                <a:close/>
              </a:path>
            </a:pathLst>
          </a:custGeom>
          <a:solidFill>
            <a:srgbClr val="FFFFFF"/>
          </a:solidFill>
          <a:ln/>
        </p:spPr>
      </p:sp>
      <p:sp>
        <p:nvSpPr>
          <p:cNvPr id="32" name="Text 30"/>
          <p:cNvSpPr/>
          <p:nvPr/>
        </p:nvSpPr>
        <p:spPr>
          <a:xfrm>
            <a:off x="9301730" y="2513119"/>
            <a:ext cx="489534"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GAP</a:t>
            </a:r>
            <a:endParaRPr lang="en-US" sz="1600" dirty="0"/>
          </a:p>
        </p:txBody>
      </p:sp>
      <p:sp>
        <p:nvSpPr>
          <p:cNvPr id="33" name="Shape 31"/>
          <p:cNvSpPr/>
          <p:nvPr/>
        </p:nvSpPr>
        <p:spPr>
          <a:xfrm>
            <a:off x="384360" y="3206582"/>
            <a:ext cx="5632349" cy="2603164"/>
          </a:xfrm>
          <a:custGeom>
            <a:avLst/>
            <a:gdLst/>
            <a:ahLst/>
            <a:cxnLst/>
            <a:rect l="l" t="t" r="r" b="b"/>
            <a:pathLst>
              <a:path w="5632349" h="2603164">
                <a:moveTo>
                  <a:pt x="75257" y="0"/>
                </a:moveTo>
                <a:lnTo>
                  <a:pt x="5557092" y="0"/>
                </a:lnTo>
                <a:cubicBezTo>
                  <a:pt x="5598655" y="0"/>
                  <a:pt x="5632349" y="33694"/>
                  <a:pt x="5632349" y="75257"/>
                </a:cubicBezTo>
                <a:lnTo>
                  <a:pt x="5632349" y="2527907"/>
                </a:lnTo>
                <a:cubicBezTo>
                  <a:pt x="5632349" y="2569470"/>
                  <a:pt x="5598655" y="2603164"/>
                  <a:pt x="5557092" y="2603164"/>
                </a:cubicBezTo>
                <a:lnTo>
                  <a:pt x="75257" y="2603164"/>
                </a:lnTo>
                <a:cubicBezTo>
                  <a:pt x="33694" y="2603164"/>
                  <a:pt x="0" y="2569470"/>
                  <a:pt x="0" y="2527907"/>
                </a:cubicBezTo>
                <a:lnTo>
                  <a:pt x="0" y="75257"/>
                </a:lnTo>
                <a:cubicBezTo>
                  <a:pt x="0" y="33694"/>
                  <a:pt x="33694" y="0"/>
                  <a:pt x="75257" y="0"/>
                </a:cubicBezTo>
                <a:close/>
              </a:path>
            </a:pathLst>
          </a:custGeom>
          <a:solidFill>
            <a:srgbClr val="22C55E">
              <a:alpha val="10196"/>
            </a:srgbClr>
          </a:solidFill>
          <a:ln w="21771">
            <a:solidFill>
              <a:srgbClr val="22C55E"/>
            </a:solidFill>
            <a:prstDash val="solid"/>
          </a:ln>
        </p:spPr>
      </p:sp>
      <p:sp>
        <p:nvSpPr>
          <p:cNvPr id="34" name="Shape 32"/>
          <p:cNvSpPr/>
          <p:nvPr/>
        </p:nvSpPr>
        <p:spPr>
          <a:xfrm>
            <a:off x="542942" y="3383979"/>
            <a:ext cx="451556" cy="451556"/>
          </a:xfrm>
          <a:custGeom>
            <a:avLst/>
            <a:gdLst/>
            <a:ahLst/>
            <a:cxnLst/>
            <a:rect l="l" t="t" r="r" b="b"/>
            <a:pathLst>
              <a:path w="451556" h="451556">
                <a:moveTo>
                  <a:pt x="225778" y="0"/>
                </a:moveTo>
                <a:lnTo>
                  <a:pt x="225778" y="0"/>
                </a:lnTo>
                <a:cubicBezTo>
                  <a:pt x="350388" y="0"/>
                  <a:pt x="451556" y="101168"/>
                  <a:pt x="451556" y="225778"/>
                </a:cubicBezTo>
                <a:lnTo>
                  <a:pt x="451556" y="225778"/>
                </a:lnTo>
                <a:cubicBezTo>
                  <a:pt x="451556" y="350388"/>
                  <a:pt x="350388" y="451556"/>
                  <a:pt x="225778" y="451556"/>
                </a:cubicBezTo>
                <a:lnTo>
                  <a:pt x="225778" y="451556"/>
                </a:lnTo>
                <a:cubicBezTo>
                  <a:pt x="101168" y="451556"/>
                  <a:pt x="0" y="350388"/>
                  <a:pt x="0" y="225778"/>
                </a:cubicBezTo>
                <a:lnTo>
                  <a:pt x="0" y="225778"/>
                </a:lnTo>
                <a:cubicBezTo>
                  <a:pt x="0" y="101168"/>
                  <a:pt x="101168" y="0"/>
                  <a:pt x="225778" y="0"/>
                </a:cubicBezTo>
                <a:close/>
              </a:path>
            </a:pathLst>
          </a:custGeom>
          <a:solidFill>
            <a:srgbClr val="22C55E"/>
          </a:solidFill>
          <a:ln/>
        </p:spPr>
      </p:sp>
      <p:sp>
        <p:nvSpPr>
          <p:cNvPr id="35" name="Shape 33"/>
          <p:cNvSpPr/>
          <p:nvPr/>
        </p:nvSpPr>
        <p:spPr>
          <a:xfrm>
            <a:off x="686405" y="3515683"/>
            <a:ext cx="164630" cy="188148"/>
          </a:xfrm>
          <a:custGeom>
            <a:avLst/>
            <a:gdLst/>
            <a:ahLst/>
            <a:cxnLst/>
            <a:rect l="l" t="t" r="r" b="b"/>
            <a:pathLst>
              <a:path w="164630" h="188148">
                <a:moveTo>
                  <a:pt x="159779" y="25760"/>
                </a:moveTo>
                <a:cubicBezTo>
                  <a:pt x="165034" y="29582"/>
                  <a:pt x="166210" y="36931"/>
                  <a:pt x="162388" y="42186"/>
                </a:cubicBezTo>
                <a:lnTo>
                  <a:pt x="68314" y="171538"/>
                </a:lnTo>
                <a:cubicBezTo>
                  <a:pt x="66293" y="174331"/>
                  <a:pt x="63169" y="176058"/>
                  <a:pt x="59715" y="176352"/>
                </a:cubicBezTo>
                <a:cubicBezTo>
                  <a:pt x="56261" y="176646"/>
                  <a:pt x="52917" y="175360"/>
                  <a:pt x="50491" y="172935"/>
                </a:cubicBezTo>
                <a:lnTo>
                  <a:pt x="3454" y="125898"/>
                </a:lnTo>
                <a:cubicBezTo>
                  <a:pt x="-1139" y="121304"/>
                  <a:pt x="-1139" y="113844"/>
                  <a:pt x="3454" y="109251"/>
                </a:cubicBezTo>
                <a:cubicBezTo>
                  <a:pt x="8048" y="104657"/>
                  <a:pt x="15508" y="104657"/>
                  <a:pt x="20101" y="109251"/>
                </a:cubicBezTo>
                <a:lnTo>
                  <a:pt x="57400" y="146550"/>
                </a:lnTo>
                <a:lnTo>
                  <a:pt x="143389" y="28332"/>
                </a:lnTo>
                <a:cubicBezTo>
                  <a:pt x="147211" y="23078"/>
                  <a:pt x="154561" y="21902"/>
                  <a:pt x="159816" y="25723"/>
                </a:cubicBezTo>
                <a:close/>
              </a:path>
            </a:pathLst>
          </a:custGeom>
          <a:solidFill>
            <a:srgbClr val="FFFFFF"/>
          </a:solidFill>
          <a:ln/>
        </p:spPr>
      </p:sp>
      <p:sp>
        <p:nvSpPr>
          <p:cNvPr id="36" name="Text 34"/>
          <p:cNvSpPr/>
          <p:nvPr/>
        </p:nvSpPr>
        <p:spPr>
          <a:xfrm>
            <a:off x="1107386" y="3365165"/>
            <a:ext cx="2276593" cy="301037"/>
          </a:xfrm>
          <a:prstGeom prst="rect">
            <a:avLst/>
          </a:prstGeom>
          <a:noFill/>
          <a:ln/>
        </p:spPr>
        <p:txBody>
          <a:bodyPr wrap="square" lIns="0" tIns="0" rIns="0" bIns="0" rtlCol="0" anchor="ctr"/>
          <a:lstStyle/>
          <a:p>
            <a:pPr>
              <a:lnSpc>
                <a:spcPct val="110000"/>
              </a:lnSpc>
            </a:pPr>
            <a:r>
              <a:rPr lang="en-US" sz="1778" b="1" dirty="0">
                <a:solidFill>
                  <a:srgbClr val="22C55E"/>
                </a:solidFill>
                <a:latin typeface="Sorts Mill Goudy" pitchFamily="34" charset="0"/>
                <a:ea typeface="Sorts Mill Goudy" pitchFamily="34" charset="-122"/>
                <a:cs typeface="Sorts Mill Goudy" pitchFamily="34" charset="-120"/>
              </a:rPr>
              <a:t>PARITY ACHIEVED</a:t>
            </a:r>
            <a:endParaRPr lang="en-US" sz="1600" dirty="0"/>
          </a:p>
        </p:txBody>
      </p:sp>
      <p:sp>
        <p:nvSpPr>
          <p:cNvPr id="37" name="Text 35"/>
          <p:cNvSpPr/>
          <p:nvPr/>
        </p:nvSpPr>
        <p:spPr>
          <a:xfrm>
            <a:off x="1107386" y="3666202"/>
            <a:ext cx="2229556" cy="188148"/>
          </a:xfrm>
          <a:prstGeom prst="rect">
            <a:avLst/>
          </a:prstGeom>
          <a:noFill/>
          <a:ln/>
        </p:spPr>
        <p:txBody>
          <a:bodyPr wrap="square" lIns="0" tIns="0" rIns="0" bIns="0" rtlCol="0" anchor="ctr"/>
          <a:lstStyle/>
          <a:p>
            <a:pPr>
              <a:lnSpc>
                <a:spcPct val="120000"/>
              </a:lnSpc>
            </a:pPr>
            <a:r>
              <a:rPr lang="en-US" sz="1037" dirty="0">
                <a:solidFill>
                  <a:srgbClr val="6B7280"/>
                </a:solidFill>
                <a:latin typeface="Sorts Mill Goudy" pitchFamily="34" charset="0"/>
                <a:ea typeface="Sorts Mill Goudy" pitchFamily="34" charset="-122"/>
                <a:cs typeface="Sorts Mill Goudy" pitchFamily="34" charset="-120"/>
              </a:rPr>
              <a:t>Module 2: Triple Verbalization</a:t>
            </a:r>
            <a:endParaRPr lang="en-US" sz="1600" dirty="0"/>
          </a:p>
        </p:txBody>
      </p:sp>
      <p:sp>
        <p:nvSpPr>
          <p:cNvPr id="38" name="Shape 36"/>
          <p:cNvSpPr/>
          <p:nvPr/>
        </p:nvSpPr>
        <p:spPr>
          <a:xfrm>
            <a:off x="542942" y="397773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39" name="Text 37"/>
          <p:cNvSpPr/>
          <p:nvPr/>
        </p:nvSpPr>
        <p:spPr>
          <a:xfrm>
            <a:off x="618201" y="405299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Status:</a:t>
            </a:r>
            <a:r>
              <a:rPr lang="en-US" sz="1037" dirty="0">
                <a:solidFill>
                  <a:srgbClr val="1F2937"/>
                </a:solidFill>
                <a:latin typeface="Sorts Mill Goudy" pitchFamily="34" charset="0"/>
                <a:ea typeface="Sorts Mill Goudy" pitchFamily="34" charset="-122"/>
                <a:cs typeface="Sorts Mill Goudy" pitchFamily="34" charset="-120"/>
              </a:rPr>
              <a:t> Successfully achieved performance parity with the original API</a:t>
            </a:r>
            <a:endParaRPr lang="en-US" sz="1600" dirty="0"/>
          </a:p>
        </p:txBody>
      </p:sp>
      <p:sp>
        <p:nvSpPr>
          <p:cNvPr id="40" name="Shape 38"/>
          <p:cNvSpPr/>
          <p:nvPr/>
        </p:nvSpPr>
        <p:spPr>
          <a:xfrm>
            <a:off x="542942" y="441274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41" name="Text 39"/>
          <p:cNvSpPr/>
          <p:nvPr/>
        </p:nvSpPr>
        <p:spPr>
          <a:xfrm>
            <a:off x="618201" y="448800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Method:</a:t>
            </a:r>
            <a:r>
              <a:rPr lang="en-US" sz="1037" dirty="0">
                <a:solidFill>
                  <a:srgbClr val="1F2937"/>
                </a:solidFill>
                <a:latin typeface="Sorts Mill Goudy" pitchFamily="34" charset="0"/>
                <a:ea typeface="Sorts Mill Goudy" pitchFamily="34" charset="-122"/>
                <a:cs typeface="Sorts Mill Goudy" pitchFamily="34" charset="-120"/>
              </a:rPr>
              <a:t> T5 fine-tuning on WebNLG 2020 with custom special tokens</a:t>
            </a:r>
            <a:endParaRPr lang="en-US" sz="1600" dirty="0"/>
          </a:p>
        </p:txBody>
      </p:sp>
      <p:sp>
        <p:nvSpPr>
          <p:cNvPr id="42" name="Shape 40"/>
          <p:cNvSpPr/>
          <p:nvPr/>
        </p:nvSpPr>
        <p:spPr>
          <a:xfrm>
            <a:off x="542942" y="484775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43" name="Text 41"/>
          <p:cNvSpPr/>
          <p:nvPr/>
        </p:nvSpPr>
        <p:spPr>
          <a:xfrm>
            <a:off x="618201" y="492301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Result:</a:t>
            </a:r>
            <a:r>
              <a:rPr lang="en-US" sz="1037" dirty="0">
                <a:solidFill>
                  <a:srgbClr val="1F2937"/>
                </a:solidFill>
                <a:latin typeface="Sorts Mill Goudy" pitchFamily="34" charset="0"/>
                <a:ea typeface="Sorts Mill Goudy" pitchFamily="34" charset="-122"/>
                <a:cs typeface="Sorts Mill Goudy" pitchFamily="34" charset="-120"/>
              </a:rPr>
              <a:t> Eliminated semantic stuttering, achieved 95.2% accuracy</a:t>
            </a:r>
            <a:endParaRPr lang="en-US" sz="1600" dirty="0"/>
          </a:p>
        </p:txBody>
      </p:sp>
      <p:sp>
        <p:nvSpPr>
          <p:cNvPr id="44" name="Shape 42"/>
          <p:cNvSpPr/>
          <p:nvPr/>
        </p:nvSpPr>
        <p:spPr>
          <a:xfrm>
            <a:off x="542942" y="5282765"/>
            <a:ext cx="5315185" cy="357481"/>
          </a:xfrm>
          <a:custGeom>
            <a:avLst/>
            <a:gdLst/>
            <a:ahLst/>
            <a:cxnLst/>
            <a:rect l="l" t="t" r="r" b="b"/>
            <a:pathLst>
              <a:path w="5315185" h="357481">
                <a:moveTo>
                  <a:pt x="37629" y="0"/>
                </a:moveTo>
                <a:lnTo>
                  <a:pt x="5277557" y="0"/>
                </a:lnTo>
                <a:cubicBezTo>
                  <a:pt x="5298338" y="0"/>
                  <a:pt x="5315185" y="16847"/>
                  <a:pt x="5315185" y="37629"/>
                </a:cubicBezTo>
                <a:lnTo>
                  <a:pt x="5315185" y="319853"/>
                </a:lnTo>
                <a:cubicBezTo>
                  <a:pt x="5315185" y="340635"/>
                  <a:pt x="5298338" y="357481"/>
                  <a:pt x="5277557" y="357481"/>
                </a:cubicBezTo>
                <a:lnTo>
                  <a:pt x="37629" y="357481"/>
                </a:lnTo>
                <a:cubicBezTo>
                  <a:pt x="16847" y="357481"/>
                  <a:pt x="0" y="340635"/>
                  <a:pt x="0" y="319853"/>
                </a:cubicBezTo>
                <a:lnTo>
                  <a:pt x="0" y="37629"/>
                </a:lnTo>
                <a:cubicBezTo>
                  <a:pt x="0" y="16861"/>
                  <a:pt x="16861" y="0"/>
                  <a:pt x="37629" y="0"/>
                </a:cubicBezTo>
                <a:close/>
              </a:path>
            </a:pathLst>
          </a:custGeom>
          <a:solidFill>
            <a:srgbClr val="FFFFFF"/>
          </a:solidFill>
          <a:ln/>
        </p:spPr>
      </p:sp>
      <p:sp>
        <p:nvSpPr>
          <p:cNvPr id="45" name="Text 43"/>
          <p:cNvSpPr/>
          <p:nvPr/>
        </p:nvSpPr>
        <p:spPr>
          <a:xfrm>
            <a:off x="618201" y="5358024"/>
            <a:ext cx="5230519" cy="206963"/>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Key Innovation:</a:t>
            </a:r>
            <a:r>
              <a:rPr lang="en-US" sz="1037" dirty="0">
                <a:solidFill>
                  <a:srgbClr val="1F2937"/>
                </a:solidFill>
                <a:latin typeface="Sorts Mill Goudy" pitchFamily="34" charset="0"/>
                <a:ea typeface="Sorts Mill Goudy" pitchFamily="34" charset="-122"/>
                <a:cs typeface="Sorts Mill Goudy" pitchFamily="34" charset="-120"/>
              </a:rPr>
              <a:t> Structural anchors , ,</a:t>
            </a:r>
            <a:endParaRPr lang="en-US" sz="1600" dirty="0"/>
          </a:p>
        </p:txBody>
      </p:sp>
      <p:sp>
        <p:nvSpPr>
          <p:cNvPr id="46" name="Shape 44"/>
          <p:cNvSpPr/>
          <p:nvPr/>
        </p:nvSpPr>
        <p:spPr>
          <a:xfrm>
            <a:off x="6179323" y="3206582"/>
            <a:ext cx="5632349" cy="2603164"/>
          </a:xfrm>
          <a:custGeom>
            <a:avLst/>
            <a:gdLst/>
            <a:ahLst/>
            <a:cxnLst/>
            <a:rect l="l" t="t" r="r" b="b"/>
            <a:pathLst>
              <a:path w="5632349" h="2603164">
                <a:moveTo>
                  <a:pt x="75257" y="0"/>
                </a:moveTo>
                <a:lnTo>
                  <a:pt x="5557092" y="0"/>
                </a:lnTo>
                <a:cubicBezTo>
                  <a:pt x="5598655" y="0"/>
                  <a:pt x="5632349" y="33694"/>
                  <a:pt x="5632349" y="75257"/>
                </a:cubicBezTo>
                <a:lnTo>
                  <a:pt x="5632349" y="2527907"/>
                </a:lnTo>
                <a:cubicBezTo>
                  <a:pt x="5632349" y="2569470"/>
                  <a:pt x="5598655" y="2603164"/>
                  <a:pt x="5557092" y="2603164"/>
                </a:cubicBezTo>
                <a:lnTo>
                  <a:pt x="75257" y="2603164"/>
                </a:lnTo>
                <a:cubicBezTo>
                  <a:pt x="33694" y="2603164"/>
                  <a:pt x="0" y="2569470"/>
                  <a:pt x="0" y="2527907"/>
                </a:cubicBezTo>
                <a:lnTo>
                  <a:pt x="0" y="75257"/>
                </a:lnTo>
                <a:cubicBezTo>
                  <a:pt x="0" y="33694"/>
                  <a:pt x="33694" y="0"/>
                  <a:pt x="75257" y="0"/>
                </a:cubicBezTo>
                <a:close/>
              </a:path>
            </a:pathLst>
          </a:custGeom>
          <a:solidFill>
            <a:srgbClr val="F59E0B">
              <a:alpha val="10196"/>
            </a:srgbClr>
          </a:solidFill>
          <a:ln w="21771">
            <a:solidFill>
              <a:srgbClr val="F59E0B"/>
            </a:solidFill>
            <a:prstDash val="solid"/>
          </a:ln>
        </p:spPr>
      </p:sp>
      <p:sp>
        <p:nvSpPr>
          <p:cNvPr id="47" name="Shape 45"/>
          <p:cNvSpPr/>
          <p:nvPr/>
        </p:nvSpPr>
        <p:spPr>
          <a:xfrm>
            <a:off x="6337905" y="3383979"/>
            <a:ext cx="451556" cy="451556"/>
          </a:xfrm>
          <a:custGeom>
            <a:avLst/>
            <a:gdLst/>
            <a:ahLst/>
            <a:cxnLst/>
            <a:rect l="l" t="t" r="r" b="b"/>
            <a:pathLst>
              <a:path w="451556" h="451556">
                <a:moveTo>
                  <a:pt x="225778" y="0"/>
                </a:moveTo>
                <a:lnTo>
                  <a:pt x="225778" y="0"/>
                </a:lnTo>
                <a:cubicBezTo>
                  <a:pt x="350388" y="0"/>
                  <a:pt x="451556" y="101168"/>
                  <a:pt x="451556" y="225778"/>
                </a:cubicBezTo>
                <a:lnTo>
                  <a:pt x="451556" y="225778"/>
                </a:lnTo>
                <a:cubicBezTo>
                  <a:pt x="451556" y="350388"/>
                  <a:pt x="350388" y="451556"/>
                  <a:pt x="225778" y="451556"/>
                </a:cubicBezTo>
                <a:lnTo>
                  <a:pt x="225778" y="451556"/>
                </a:lnTo>
                <a:cubicBezTo>
                  <a:pt x="101168" y="451556"/>
                  <a:pt x="0" y="350388"/>
                  <a:pt x="0" y="225778"/>
                </a:cubicBezTo>
                <a:lnTo>
                  <a:pt x="0" y="225778"/>
                </a:lnTo>
                <a:cubicBezTo>
                  <a:pt x="0" y="101168"/>
                  <a:pt x="101168" y="0"/>
                  <a:pt x="225778" y="0"/>
                </a:cubicBezTo>
                <a:close/>
              </a:path>
            </a:pathLst>
          </a:custGeom>
          <a:solidFill>
            <a:srgbClr val="F59E0B"/>
          </a:solidFill>
          <a:ln/>
        </p:spPr>
      </p:sp>
      <p:sp>
        <p:nvSpPr>
          <p:cNvPr id="48" name="Shape 46"/>
          <p:cNvSpPr/>
          <p:nvPr/>
        </p:nvSpPr>
        <p:spPr>
          <a:xfrm>
            <a:off x="6469609" y="3515683"/>
            <a:ext cx="188148" cy="188148"/>
          </a:xfrm>
          <a:custGeom>
            <a:avLst/>
            <a:gdLst/>
            <a:ahLst/>
            <a:cxnLst/>
            <a:rect l="l" t="t" r="r" b="b"/>
            <a:pathLst>
              <a:path w="188148" h="188148">
                <a:moveTo>
                  <a:pt x="94074" y="0"/>
                </a:moveTo>
                <a:cubicBezTo>
                  <a:pt x="99476" y="0"/>
                  <a:pt x="104437" y="2977"/>
                  <a:pt x="107009" y="7717"/>
                </a:cubicBezTo>
                <a:lnTo>
                  <a:pt x="186384" y="154708"/>
                </a:lnTo>
                <a:cubicBezTo>
                  <a:pt x="188846" y="159264"/>
                  <a:pt x="188736" y="164777"/>
                  <a:pt x="186090" y="169223"/>
                </a:cubicBezTo>
                <a:cubicBezTo>
                  <a:pt x="183444" y="173670"/>
                  <a:pt x="178630" y="176389"/>
                  <a:pt x="173449" y="176389"/>
                </a:cubicBezTo>
                <a:lnTo>
                  <a:pt x="14699" y="176389"/>
                </a:lnTo>
                <a:cubicBezTo>
                  <a:pt x="9518" y="176389"/>
                  <a:pt x="4740" y="173670"/>
                  <a:pt x="2058" y="169223"/>
                </a:cubicBezTo>
                <a:cubicBezTo>
                  <a:pt x="-625" y="164777"/>
                  <a:pt x="-698" y="159264"/>
                  <a:pt x="1764" y="154708"/>
                </a:cubicBezTo>
                <a:lnTo>
                  <a:pt x="81139" y="7717"/>
                </a:lnTo>
                <a:cubicBezTo>
                  <a:pt x="83711" y="2977"/>
                  <a:pt x="88672" y="0"/>
                  <a:pt x="94074" y="0"/>
                </a:cubicBezTo>
                <a:close/>
                <a:moveTo>
                  <a:pt x="94074" y="61736"/>
                </a:moveTo>
                <a:cubicBezTo>
                  <a:pt x="89187" y="61736"/>
                  <a:pt x="85255" y="65668"/>
                  <a:pt x="85255" y="70556"/>
                </a:cubicBezTo>
                <a:lnTo>
                  <a:pt x="85255" y="111713"/>
                </a:lnTo>
                <a:cubicBezTo>
                  <a:pt x="85255" y="116600"/>
                  <a:pt x="89187" y="120532"/>
                  <a:pt x="94074" y="120532"/>
                </a:cubicBezTo>
                <a:cubicBezTo>
                  <a:pt x="98962" y="120532"/>
                  <a:pt x="102894" y="116600"/>
                  <a:pt x="102894" y="111713"/>
                </a:cubicBezTo>
                <a:lnTo>
                  <a:pt x="102894" y="70556"/>
                </a:lnTo>
                <a:cubicBezTo>
                  <a:pt x="102894" y="65668"/>
                  <a:pt x="98962" y="61736"/>
                  <a:pt x="94074" y="61736"/>
                </a:cubicBezTo>
                <a:close/>
                <a:moveTo>
                  <a:pt x="103886" y="141111"/>
                </a:moveTo>
                <a:cubicBezTo>
                  <a:pt x="104109" y="137469"/>
                  <a:pt x="102293" y="134004"/>
                  <a:pt x="99171" y="132116"/>
                </a:cubicBezTo>
                <a:cubicBezTo>
                  <a:pt x="96049" y="130227"/>
                  <a:pt x="92136" y="130227"/>
                  <a:pt x="89014" y="132116"/>
                </a:cubicBezTo>
                <a:cubicBezTo>
                  <a:pt x="85892" y="134004"/>
                  <a:pt x="84076" y="137469"/>
                  <a:pt x="84299" y="141111"/>
                </a:cubicBezTo>
                <a:cubicBezTo>
                  <a:pt x="84076" y="144753"/>
                  <a:pt x="85892" y="148218"/>
                  <a:pt x="89014" y="150107"/>
                </a:cubicBezTo>
                <a:cubicBezTo>
                  <a:pt x="92136" y="151995"/>
                  <a:pt x="96049" y="151995"/>
                  <a:pt x="99171" y="150107"/>
                </a:cubicBezTo>
                <a:cubicBezTo>
                  <a:pt x="102293" y="148218"/>
                  <a:pt x="104109" y="144753"/>
                  <a:pt x="103886" y="141111"/>
                </a:cubicBezTo>
                <a:close/>
              </a:path>
            </a:pathLst>
          </a:custGeom>
          <a:solidFill>
            <a:srgbClr val="FFFFFF"/>
          </a:solidFill>
          <a:ln/>
        </p:spPr>
      </p:sp>
      <p:sp>
        <p:nvSpPr>
          <p:cNvPr id="49" name="Text 47"/>
          <p:cNvSpPr/>
          <p:nvPr/>
        </p:nvSpPr>
        <p:spPr>
          <a:xfrm>
            <a:off x="6902349" y="3365165"/>
            <a:ext cx="2361259" cy="301037"/>
          </a:xfrm>
          <a:prstGeom prst="rect">
            <a:avLst/>
          </a:prstGeom>
          <a:noFill/>
          <a:ln/>
        </p:spPr>
        <p:txBody>
          <a:bodyPr wrap="square" lIns="0" tIns="0" rIns="0" bIns="0" rtlCol="0" anchor="ctr"/>
          <a:lstStyle/>
          <a:p>
            <a:pPr>
              <a:lnSpc>
                <a:spcPct val="110000"/>
              </a:lnSpc>
            </a:pPr>
            <a:r>
              <a:rPr lang="en-US" sz="1778" b="1" dirty="0">
                <a:solidFill>
                  <a:srgbClr val="F59E0B"/>
                </a:solidFill>
                <a:latin typeface="Sorts Mill Goudy" pitchFamily="34" charset="0"/>
                <a:ea typeface="Sorts Mill Goudy" pitchFamily="34" charset="-122"/>
                <a:cs typeface="Sorts Mill Goudy" pitchFamily="34" charset="-120"/>
              </a:rPr>
              <a:t>GAP IDENTIFIED</a:t>
            </a:r>
            <a:endParaRPr lang="en-US" sz="1600" dirty="0"/>
          </a:p>
        </p:txBody>
      </p:sp>
      <p:sp>
        <p:nvSpPr>
          <p:cNvPr id="50" name="Text 48"/>
          <p:cNvSpPr/>
          <p:nvPr/>
        </p:nvSpPr>
        <p:spPr>
          <a:xfrm>
            <a:off x="6902349" y="3666202"/>
            <a:ext cx="2314222" cy="188148"/>
          </a:xfrm>
          <a:prstGeom prst="rect">
            <a:avLst/>
          </a:prstGeom>
          <a:noFill/>
          <a:ln/>
        </p:spPr>
        <p:txBody>
          <a:bodyPr wrap="square" lIns="0" tIns="0" rIns="0" bIns="0" rtlCol="0" anchor="ctr"/>
          <a:lstStyle/>
          <a:p>
            <a:pPr>
              <a:lnSpc>
                <a:spcPct val="120000"/>
              </a:lnSpc>
            </a:pPr>
            <a:r>
              <a:rPr lang="en-US" sz="1037" dirty="0">
                <a:solidFill>
                  <a:srgbClr val="6B7280"/>
                </a:solidFill>
                <a:latin typeface="Sorts Mill Goudy" pitchFamily="34" charset="0"/>
                <a:ea typeface="Sorts Mill Goudy" pitchFamily="34" charset="-122"/>
                <a:cs typeface="Sorts Mill Goudy" pitchFamily="34" charset="-120"/>
              </a:rPr>
              <a:t>Modules 4 &amp; 5: Retrieval &amp; Verification</a:t>
            </a:r>
            <a:endParaRPr lang="en-US" sz="1600" dirty="0"/>
          </a:p>
        </p:txBody>
      </p:sp>
      <p:sp>
        <p:nvSpPr>
          <p:cNvPr id="51" name="Shape 49"/>
          <p:cNvSpPr/>
          <p:nvPr/>
        </p:nvSpPr>
        <p:spPr>
          <a:xfrm>
            <a:off x="6337905" y="3979751"/>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2" name="Text 50"/>
          <p:cNvSpPr/>
          <p:nvPr/>
        </p:nvSpPr>
        <p:spPr>
          <a:xfrm>
            <a:off x="6413164" y="4055011"/>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Status:</a:t>
            </a:r>
            <a:r>
              <a:rPr lang="en-US" sz="1037" dirty="0">
                <a:solidFill>
                  <a:srgbClr val="1F2937"/>
                </a:solidFill>
                <a:latin typeface="Sorts Mill Goudy" pitchFamily="34" charset="0"/>
                <a:ea typeface="Sorts Mill Goudy" pitchFamily="34" charset="-122"/>
                <a:cs typeface="Sorts Mill Goudy" pitchFamily="34" charset="-120"/>
              </a:rPr>
              <a:t> Quantitative metrics deliberately bypassed due to degradation</a:t>
            </a:r>
            <a:endParaRPr lang="en-US" sz="1600" dirty="0"/>
          </a:p>
        </p:txBody>
      </p:sp>
      <p:sp>
        <p:nvSpPr>
          <p:cNvPr id="53" name="Shape 51"/>
          <p:cNvSpPr/>
          <p:nvPr/>
        </p:nvSpPr>
        <p:spPr>
          <a:xfrm>
            <a:off x="6337905" y="4418794"/>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4" name="Text 52"/>
          <p:cNvSpPr/>
          <p:nvPr/>
        </p:nvSpPr>
        <p:spPr>
          <a:xfrm>
            <a:off x="6413164" y="449405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Cause:</a:t>
            </a:r>
            <a:r>
              <a:rPr lang="en-US" sz="1037" dirty="0">
                <a:solidFill>
                  <a:srgbClr val="1F2937"/>
                </a:solidFill>
                <a:latin typeface="Sorts Mill Goudy" pitchFamily="34" charset="0"/>
                <a:ea typeface="Sorts Mill Goudy" pitchFamily="34" charset="-122"/>
                <a:cs typeface="Sorts Mill Goudy" pitchFamily="34" charset="-120"/>
              </a:rPr>
              <a:t> Missing proprietary weights and API internals</a:t>
            </a:r>
            <a:endParaRPr lang="en-US" sz="1600" dirty="0"/>
          </a:p>
        </p:txBody>
      </p:sp>
      <p:sp>
        <p:nvSpPr>
          <p:cNvPr id="55" name="Shape 53"/>
          <p:cNvSpPr/>
          <p:nvPr/>
        </p:nvSpPr>
        <p:spPr>
          <a:xfrm>
            <a:off x="6337905" y="4857833"/>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6" name="Text 54"/>
          <p:cNvSpPr/>
          <p:nvPr/>
        </p:nvSpPr>
        <p:spPr>
          <a:xfrm>
            <a:off x="6413164" y="4933092"/>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Modernization Trap:</a:t>
            </a:r>
            <a:r>
              <a:rPr lang="en-US" sz="1037" dirty="0">
                <a:solidFill>
                  <a:srgbClr val="1F2937"/>
                </a:solidFill>
                <a:latin typeface="Sorts Mill Goudy" pitchFamily="34" charset="0"/>
                <a:ea typeface="Sorts Mill Goudy" pitchFamily="34" charset="-122"/>
                <a:cs typeface="Sorts Mill Goudy" pitchFamily="34" charset="-120"/>
              </a:rPr>
              <a:t> SOTA Dense Retrieval underperformed vs keyword heuristics</a:t>
            </a:r>
            <a:endParaRPr lang="en-US" sz="1600" dirty="0"/>
          </a:p>
        </p:txBody>
      </p:sp>
      <p:sp>
        <p:nvSpPr>
          <p:cNvPr id="57" name="Shape 55"/>
          <p:cNvSpPr/>
          <p:nvPr/>
        </p:nvSpPr>
        <p:spPr>
          <a:xfrm>
            <a:off x="6337905" y="5296876"/>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8" name="Text 56"/>
          <p:cNvSpPr/>
          <p:nvPr/>
        </p:nvSpPr>
        <p:spPr>
          <a:xfrm>
            <a:off x="6413164" y="5372135"/>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Approach:</a:t>
            </a:r>
            <a:r>
              <a:rPr lang="en-US" sz="1037" dirty="0">
                <a:solidFill>
                  <a:srgbClr val="1F2937"/>
                </a:solidFill>
                <a:latin typeface="Sorts Mill Goudy" pitchFamily="34" charset="0"/>
                <a:ea typeface="Sorts Mill Goudy" pitchFamily="34" charset="-122"/>
                <a:cs typeface="Sorts Mill Goudy" pitchFamily="34" charset="-120"/>
              </a:rPr>
              <a:t> Qualitative analysis prioritized over misleading metrics</a:t>
            </a:r>
            <a:endParaRPr lang="en-US" sz="1600" dirty="0"/>
          </a:p>
        </p:txBody>
      </p:sp>
      <p:sp>
        <p:nvSpPr>
          <p:cNvPr id="59" name="Shape 57"/>
          <p:cNvSpPr/>
          <p:nvPr/>
        </p:nvSpPr>
        <p:spPr>
          <a:xfrm>
            <a:off x="395111" y="5965302"/>
            <a:ext cx="11420593" cy="602074"/>
          </a:xfrm>
          <a:custGeom>
            <a:avLst/>
            <a:gdLst/>
            <a:ahLst/>
            <a:cxnLst/>
            <a:rect l="l" t="t" r="r" b="b"/>
            <a:pathLst>
              <a:path w="11420593" h="602074">
                <a:moveTo>
                  <a:pt x="37630" y="0"/>
                </a:moveTo>
                <a:lnTo>
                  <a:pt x="11345333" y="0"/>
                </a:lnTo>
                <a:cubicBezTo>
                  <a:pt x="11386898" y="0"/>
                  <a:pt x="11420593" y="33695"/>
                  <a:pt x="11420593" y="75259"/>
                </a:cubicBezTo>
                <a:lnTo>
                  <a:pt x="11420593" y="526815"/>
                </a:lnTo>
                <a:cubicBezTo>
                  <a:pt x="11420593" y="568379"/>
                  <a:pt x="11386898" y="602074"/>
                  <a:pt x="11345333" y="602074"/>
                </a:cubicBezTo>
                <a:lnTo>
                  <a:pt x="37630" y="602074"/>
                </a:lnTo>
                <a:cubicBezTo>
                  <a:pt x="16861" y="602074"/>
                  <a:pt x="0" y="585213"/>
                  <a:pt x="0" y="564444"/>
                </a:cubicBezTo>
                <a:lnTo>
                  <a:pt x="0" y="37630"/>
                </a:lnTo>
                <a:cubicBezTo>
                  <a:pt x="0" y="16847"/>
                  <a:pt x="16847" y="0"/>
                  <a:pt x="37630" y="0"/>
                </a:cubicBezTo>
                <a:close/>
              </a:path>
            </a:pathLst>
          </a:custGeom>
          <a:solidFill>
            <a:srgbClr val="8B0000">
              <a:alpha val="5098"/>
            </a:srgbClr>
          </a:solidFill>
          <a:ln/>
        </p:spPr>
      </p:sp>
      <p:sp>
        <p:nvSpPr>
          <p:cNvPr id="60" name="Shape 58"/>
          <p:cNvSpPr/>
          <p:nvPr/>
        </p:nvSpPr>
        <p:spPr>
          <a:xfrm>
            <a:off x="395111" y="5965302"/>
            <a:ext cx="37630" cy="602074"/>
          </a:xfrm>
          <a:custGeom>
            <a:avLst/>
            <a:gdLst/>
            <a:ahLst/>
            <a:cxnLst/>
            <a:rect l="l" t="t" r="r" b="b"/>
            <a:pathLst>
              <a:path w="37630" h="602074">
                <a:moveTo>
                  <a:pt x="37630" y="0"/>
                </a:moveTo>
                <a:lnTo>
                  <a:pt x="37630" y="0"/>
                </a:lnTo>
                <a:lnTo>
                  <a:pt x="37630" y="602074"/>
                </a:lnTo>
                <a:lnTo>
                  <a:pt x="37630" y="602074"/>
                </a:lnTo>
                <a:cubicBezTo>
                  <a:pt x="16861" y="602074"/>
                  <a:pt x="0" y="585213"/>
                  <a:pt x="0" y="564444"/>
                </a:cubicBezTo>
                <a:lnTo>
                  <a:pt x="0" y="37630"/>
                </a:lnTo>
                <a:cubicBezTo>
                  <a:pt x="0" y="16847"/>
                  <a:pt x="16847" y="0"/>
                  <a:pt x="37630" y="0"/>
                </a:cubicBezTo>
                <a:close/>
              </a:path>
            </a:pathLst>
          </a:custGeom>
          <a:solidFill>
            <a:srgbClr val="8B0000"/>
          </a:solidFill>
          <a:ln/>
        </p:spPr>
      </p:sp>
      <p:sp>
        <p:nvSpPr>
          <p:cNvPr id="61" name="Text 59"/>
          <p:cNvSpPr/>
          <p:nvPr/>
        </p:nvSpPr>
        <p:spPr>
          <a:xfrm>
            <a:off x="526815" y="6078191"/>
            <a:ext cx="11241852" cy="376296"/>
          </a:xfrm>
          <a:prstGeom prst="rect">
            <a:avLst/>
          </a:prstGeom>
          <a:noFill/>
          <a:ln/>
        </p:spPr>
        <p:txBody>
          <a:bodyPr wrap="square" lIns="0" tIns="0" rIns="0" bIns="0" rtlCol="0" anchor="ctr"/>
          <a:lstStyle/>
          <a:p>
            <a:pPr>
              <a:lnSpc>
                <a:spcPct val="120000"/>
              </a:lnSpc>
            </a:pPr>
            <a:r>
              <a:rPr lang="en-US" sz="1037" b="1" dirty="0">
                <a:solidFill>
                  <a:srgbClr val="8B0000"/>
                </a:solidFill>
                <a:latin typeface="Sorts Mill Goudy" pitchFamily="34" charset="0"/>
                <a:ea typeface="Sorts Mill Goudy" pitchFamily="34" charset="-122"/>
                <a:cs typeface="Sorts Mill Goudy" pitchFamily="34" charset="-120"/>
              </a:rPr>
              <a:t>Audit Methodology:</a:t>
            </a:r>
            <a:r>
              <a:rPr lang="en-US" sz="1037" dirty="0">
                <a:solidFill>
                  <a:srgbClr val="1F2937"/>
                </a:solidFill>
                <a:latin typeface="Sorts Mill Goudy" pitchFamily="34" charset="0"/>
                <a:ea typeface="Sorts Mill Goudy" pitchFamily="34" charset="-122"/>
                <a:cs typeface="Sorts Mill Goudy" pitchFamily="34" charset="-120"/>
              </a:rPr>
              <a:t> I retained the original four-stage architecture but with a critical distinction: modules were labeled according to their reproducibility status (PARITY vs GAP). This labeling reflects the forensic nature of the investigation.</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2.1 MODULE 1: TRIPLE VERBALIZATION</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The 2017 Failure vs 2020 Success</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9164" y="1341664"/>
            <a:ext cx="5607504" cy="3464379"/>
          </a:xfrm>
          <a:custGeom>
            <a:avLst/>
            <a:gdLst/>
            <a:ahLst/>
            <a:cxnLst/>
            <a:rect l="l" t="t" r="r" b="b"/>
            <a:pathLst>
              <a:path w="5607504" h="3464379">
                <a:moveTo>
                  <a:pt x="76216" y="0"/>
                </a:moveTo>
                <a:lnTo>
                  <a:pt x="5531287" y="0"/>
                </a:lnTo>
                <a:cubicBezTo>
                  <a:pt x="5573380" y="0"/>
                  <a:pt x="5607504" y="34123"/>
                  <a:pt x="5607504" y="76216"/>
                </a:cubicBezTo>
                <a:lnTo>
                  <a:pt x="5607504" y="3388162"/>
                </a:lnTo>
                <a:cubicBezTo>
                  <a:pt x="5607504" y="3430255"/>
                  <a:pt x="5573380" y="3464379"/>
                  <a:pt x="5531287" y="3464379"/>
                </a:cubicBezTo>
                <a:lnTo>
                  <a:pt x="76216" y="3464379"/>
                </a:lnTo>
                <a:cubicBezTo>
                  <a:pt x="34123" y="3464379"/>
                  <a:pt x="0" y="3430255"/>
                  <a:pt x="0" y="3388162"/>
                </a:cubicBezTo>
                <a:lnTo>
                  <a:pt x="0" y="76216"/>
                </a:lnTo>
                <a:cubicBezTo>
                  <a:pt x="0" y="34151"/>
                  <a:pt x="34151" y="0"/>
                  <a:pt x="76216" y="0"/>
                </a:cubicBezTo>
                <a:close/>
              </a:path>
            </a:pathLst>
          </a:custGeom>
          <a:solidFill>
            <a:srgbClr val="8B0000">
              <a:alpha val="10196"/>
            </a:srgbClr>
          </a:solidFill>
          <a:ln w="21771">
            <a:solidFill>
              <a:srgbClr val="8B0000"/>
            </a:solidFill>
            <a:prstDash val="solid"/>
          </a:ln>
        </p:spPr>
      </p:sp>
      <p:sp>
        <p:nvSpPr>
          <p:cNvPr id="6" name="Text 4"/>
          <p:cNvSpPr/>
          <p:nvPr/>
        </p:nvSpPr>
        <p:spPr>
          <a:xfrm>
            <a:off x="549729" y="1502229"/>
            <a:ext cx="1019175" cy="304800"/>
          </a:xfrm>
          <a:prstGeom prst="rect">
            <a:avLst/>
          </a:prstGeom>
          <a:noFill/>
          <a:ln/>
        </p:spPr>
        <p:txBody>
          <a:bodyPr wrap="square" lIns="0" tIns="0" rIns="0" bIns="0" rtlCol="0" anchor="ctr"/>
          <a:lstStyle/>
          <a:p>
            <a:pPr>
              <a:lnSpc>
                <a:spcPct val="110000"/>
              </a:lnSpc>
            </a:pPr>
            <a:r>
              <a:rPr lang="en-US" sz="1800" b="1" dirty="0">
                <a:solidFill>
                  <a:srgbClr val="8B0000"/>
                </a:solidFill>
                <a:latin typeface="Sorts Mill Goudy" pitchFamily="34" charset="0"/>
                <a:ea typeface="Sorts Mill Goudy" pitchFamily="34" charset="-122"/>
                <a:cs typeface="Sorts Mill Goudy" pitchFamily="34" charset="-120"/>
              </a:rPr>
              <a:t>BEFORE</a:t>
            </a:r>
            <a:endParaRPr lang="en-US" sz="1600" dirty="0"/>
          </a:p>
        </p:txBody>
      </p:sp>
      <p:sp>
        <p:nvSpPr>
          <p:cNvPr id="7" name="Shape 5"/>
          <p:cNvSpPr/>
          <p:nvPr/>
        </p:nvSpPr>
        <p:spPr>
          <a:xfrm>
            <a:off x="4385667" y="1521279"/>
            <a:ext cx="1447800" cy="266700"/>
          </a:xfrm>
          <a:custGeom>
            <a:avLst/>
            <a:gdLst/>
            <a:ahLst/>
            <a:cxnLst/>
            <a:rect l="l" t="t" r="r" b="b"/>
            <a:pathLst>
              <a:path w="1447800" h="266700">
                <a:moveTo>
                  <a:pt x="38101" y="0"/>
                </a:moveTo>
                <a:lnTo>
                  <a:pt x="1409699" y="0"/>
                </a:lnTo>
                <a:cubicBezTo>
                  <a:pt x="1430742" y="0"/>
                  <a:pt x="1447800" y="17058"/>
                  <a:pt x="1447800" y="38101"/>
                </a:cubicBezTo>
                <a:lnTo>
                  <a:pt x="1447800" y="228599"/>
                </a:lnTo>
                <a:cubicBezTo>
                  <a:pt x="1447800" y="249642"/>
                  <a:pt x="1430742" y="266700"/>
                  <a:pt x="1409699" y="266700"/>
                </a:cubicBezTo>
                <a:lnTo>
                  <a:pt x="38101" y="266700"/>
                </a:lnTo>
                <a:cubicBezTo>
                  <a:pt x="17058" y="266700"/>
                  <a:pt x="0" y="249642"/>
                  <a:pt x="0" y="228599"/>
                </a:cubicBezTo>
                <a:lnTo>
                  <a:pt x="0" y="38101"/>
                </a:lnTo>
                <a:cubicBezTo>
                  <a:pt x="0" y="17072"/>
                  <a:pt x="17072" y="0"/>
                  <a:pt x="38101" y="0"/>
                </a:cubicBezTo>
                <a:close/>
              </a:path>
            </a:pathLst>
          </a:custGeom>
          <a:solidFill>
            <a:srgbClr val="8B0000"/>
          </a:solidFill>
          <a:ln/>
        </p:spPr>
      </p:sp>
      <p:sp>
        <p:nvSpPr>
          <p:cNvPr id="8" name="Text 6"/>
          <p:cNvSpPr/>
          <p:nvPr/>
        </p:nvSpPr>
        <p:spPr>
          <a:xfrm>
            <a:off x="4385667" y="1521279"/>
            <a:ext cx="1514475" cy="266700"/>
          </a:xfrm>
          <a:prstGeom prst="rect">
            <a:avLst/>
          </a:prstGeom>
          <a:noFill/>
          <a:ln/>
        </p:spPr>
        <p:txBody>
          <a:bodyPr wrap="square" lIns="114300" tIns="38100" rIns="114300" bIns="38100" rtlCol="0" anchor="ctr"/>
          <a:lstStyle/>
          <a:p>
            <a:pPr>
              <a:lnSpc>
                <a:spcPct val="120000"/>
              </a:lnSpc>
            </a:pPr>
            <a:r>
              <a:rPr lang="en-US" sz="1050" b="1" dirty="0">
                <a:solidFill>
                  <a:srgbClr val="FFFFFF"/>
                </a:solidFill>
                <a:latin typeface="Sorts Mill Goudy" pitchFamily="34" charset="0"/>
                <a:ea typeface="Sorts Mill Goudy" pitchFamily="34" charset="-122"/>
                <a:cs typeface="Sorts Mill Goudy" pitchFamily="34" charset="-120"/>
              </a:rPr>
              <a:t>STATUS: FAILURE</a:t>
            </a:r>
            <a:endParaRPr lang="en-US" sz="1600" dirty="0"/>
          </a:p>
        </p:txBody>
      </p:sp>
      <p:sp>
        <p:nvSpPr>
          <p:cNvPr id="9" name="Text 7"/>
          <p:cNvSpPr/>
          <p:nvPr/>
        </p:nvSpPr>
        <p:spPr>
          <a:xfrm>
            <a:off x="549729" y="1921329"/>
            <a:ext cx="5353050"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WebNLG 2017</a:t>
            </a:r>
            <a:endParaRPr lang="en-US" sz="1600" dirty="0"/>
          </a:p>
        </p:txBody>
      </p:sp>
      <p:sp>
        <p:nvSpPr>
          <p:cNvPr id="10" name="Text 8"/>
          <p:cNvSpPr/>
          <p:nvPr/>
        </p:nvSpPr>
        <p:spPr>
          <a:xfrm>
            <a:off x="549729" y="2149929"/>
            <a:ext cx="53435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Legacy dataset used in original ProVe</a:t>
            </a:r>
            <a:endParaRPr lang="en-US" sz="1600" dirty="0"/>
          </a:p>
        </p:txBody>
      </p:sp>
      <p:sp>
        <p:nvSpPr>
          <p:cNvPr id="11" name="Shape 9"/>
          <p:cNvSpPr/>
          <p:nvPr/>
        </p:nvSpPr>
        <p:spPr>
          <a:xfrm>
            <a:off x="568779" y="2416629"/>
            <a:ext cx="5267325" cy="990600"/>
          </a:xfrm>
          <a:custGeom>
            <a:avLst/>
            <a:gdLst/>
            <a:ahLst/>
            <a:cxnLst/>
            <a:rect l="l" t="t" r="r" b="b"/>
            <a:pathLst>
              <a:path w="5267325" h="990600">
                <a:moveTo>
                  <a:pt x="38098" y="0"/>
                </a:moveTo>
                <a:lnTo>
                  <a:pt x="5229227" y="0"/>
                </a:lnTo>
                <a:cubicBezTo>
                  <a:pt x="5250268" y="0"/>
                  <a:pt x="5267325" y="17057"/>
                  <a:pt x="5267325" y="38098"/>
                </a:cubicBezTo>
                <a:lnTo>
                  <a:pt x="5267325" y="952502"/>
                </a:lnTo>
                <a:cubicBezTo>
                  <a:pt x="5267325" y="973543"/>
                  <a:pt x="5250268" y="990600"/>
                  <a:pt x="5229227" y="990600"/>
                </a:cubicBezTo>
                <a:lnTo>
                  <a:pt x="38098" y="990600"/>
                </a:lnTo>
                <a:cubicBezTo>
                  <a:pt x="17057" y="990600"/>
                  <a:pt x="0" y="973543"/>
                  <a:pt x="0" y="952502"/>
                </a:cubicBezTo>
                <a:lnTo>
                  <a:pt x="0" y="38098"/>
                </a:lnTo>
                <a:cubicBezTo>
                  <a:pt x="0" y="17071"/>
                  <a:pt x="17071" y="0"/>
                  <a:pt x="38098" y="0"/>
                </a:cubicBezTo>
                <a:close/>
              </a:path>
            </a:pathLst>
          </a:custGeom>
          <a:solidFill>
            <a:srgbClr val="FFFFFF"/>
          </a:solidFill>
          <a:ln/>
        </p:spPr>
      </p:sp>
      <p:sp>
        <p:nvSpPr>
          <p:cNvPr id="12" name="Shape 10"/>
          <p:cNvSpPr/>
          <p:nvPr/>
        </p:nvSpPr>
        <p:spPr>
          <a:xfrm>
            <a:off x="568779" y="2416629"/>
            <a:ext cx="38100" cy="990600"/>
          </a:xfrm>
          <a:custGeom>
            <a:avLst/>
            <a:gdLst/>
            <a:ahLst/>
            <a:cxnLst/>
            <a:rect l="l" t="t" r="r" b="b"/>
            <a:pathLst>
              <a:path w="38100" h="990600">
                <a:moveTo>
                  <a:pt x="38100" y="0"/>
                </a:moveTo>
                <a:lnTo>
                  <a:pt x="38100" y="0"/>
                </a:lnTo>
                <a:lnTo>
                  <a:pt x="38100" y="990600"/>
                </a:lnTo>
                <a:lnTo>
                  <a:pt x="38100" y="990600"/>
                </a:lnTo>
                <a:cubicBezTo>
                  <a:pt x="17072" y="990600"/>
                  <a:pt x="0" y="973528"/>
                  <a:pt x="0" y="952500"/>
                </a:cubicBezTo>
                <a:lnTo>
                  <a:pt x="0" y="38100"/>
                </a:lnTo>
                <a:cubicBezTo>
                  <a:pt x="0" y="17072"/>
                  <a:pt x="17072" y="0"/>
                  <a:pt x="38100" y="0"/>
                </a:cubicBezTo>
                <a:close/>
              </a:path>
            </a:pathLst>
          </a:custGeom>
          <a:solidFill>
            <a:srgbClr val="8B0000"/>
          </a:solidFill>
          <a:ln/>
        </p:spPr>
      </p:sp>
      <p:sp>
        <p:nvSpPr>
          <p:cNvPr id="13" name="Text 11"/>
          <p:cNvSpPr/>
          <p:nvPr/>
        </p:nvSpPr>
        <p:spPr>
          <a:xfrm>
            <a:off x="702129" y="2530929"/>
            <a:ext cx="50863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Semantic Stuttering</a:t>
            </a:r>
            <a:endParaRPr lang="en-US" sz="1600" dirty="0"/>
          </a:p>
        </p:txBody>
      </p:sp>
      <p:sp>
        <p:nvSpPr>
          <p:cNvPr id="14" name="Shape 12"/>
          <p:cNvSpPr/>
          <p:nvPr/>
        </p:nvSpPr>
        <p:spPr>
          <a:xfrm>
            <a:off x="702129" y="2759529"/>
            <a:ext cx="5019675" cy="342900"/>
          </a:xfrm>
          <a:custGeom>
            <a:avLst/>
            <a:gdLst/>
            <a:ahLst/>
            <a:cxnLst/>
            <a:rect l="l" t="t" r="r" b="b"/>
            <a:pathLst>
              <a:path w="5019675" h="342900">
                <a:moveTo>
                  <a:pt x="38100" y="0"/>
                </a:moveTo>
                <a:lnTo>
                  <a:pt x="4981575" y="0"/>
                </a:lnTo>
                <a:cubicBezTo>
                  <a:pt x="5002617" y="0"/>
                  <a:pt x="5019675" y="17058"/>
                  <a:pt x="5019675" y="38100"/>
                </a:cubicBezTo>
                <a:lnTo>
                  <a:pt x="5019675" y="304800"/>
                </a:lnTo>
                <a:cubicBezTo>
                  <a:pt x="5019675" y="325842"/>
                  <a:pt x="5002617" y="342900"/>
                  <a:pt x="49815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15" name="Text 13"/>
          <p:cNvSpPr/>
          <p:nvPr/>
        </p:nvSpPr>
        <p:spPr>
          <a:xfrm>
            <a:off x="702129" y="2759529"/>
            <a:ext cx="5086350"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"Obama born in Obama born in Obama born in Obama..."</a:t>
            </a:r>
            <a:endParaRPr lang="en-US" sz="1600" dirty="0"/>
          </a:p>
        </p:txBody>
      </p:sp>
      <p:sp>
        <p:nvSpPr>
          <p:cNvPr id="16" name="Text 14"/>
          <p:cNvSpPr/>
          <p:nvPr/>
        </p:nvSpPr>
        <p:spPr>
          <a:xfrm>
            <a:off x="702129" y="3140529"/>
            <a:ext cx="50768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Infinite repetition loops instead of coherent sentences</a:t>
            </a:r>
            <a:endParaRPr lang="en-US" sz="1600" dirty="0"/>
          </a:p>
        </p:txBody>
      </p:sp>
      <p:sp>
        <p:nvSpPr>
          <p:cNvPr id="17" name="Shape 15"/>
          <p:cNvSpPr/>
          <p:nvPr/>
        </p:nvSpPr>
        <p:spPr>
          <a:xfrm>
            <a:off x="568779" y="3521529"/>
            <a:ext cx="5267325" cy="647700"/>
          </a:xfrm>
          <a:custGeom>
            <a:avLst/>
            <a:gdLst/>
            <a:ahLst/>
            <a:cxnLst/>
            <a:rect l="l" t="t" r="r" b="b"/>
            <a:pathLst>
              <a:path w="5267325" h="647700">
                <a:moveTo>
                  <a:pt x="38098" y="0"/>
                </a:moveTo>
                <a:lnTo>
                  <a:pt x="5229227" y="0"/>
                </a:lnTo>
                <a:cubicBezTo>
                  <a:pt x="5250254" y="0"/>
                  <a:pt x="5267325" y="17071"/>
                  <a:pt x="5267325" y="38098"/>
                </a:cubicBezTo>
                <a:lnTo>
                  <a:pt x="5267325" y="609602"/>
                </a:lnTo>
                <a:cubicBezTo>
                  <a:pt x="5267325" y="630643"/>
                  <a:pt x="5250268" y="647700"/>
                  <a:pt x="5229227" y="647700"/>
                </a:cubicBezTo>
                <a:lnTo>
                  <a:pt x="38098" y="647700"/>
                </a:lnTo>
                <a:cubicBezTo>
                  <a:pt x="17071" y="647700"/>
                  <a:pt x="0" y="630629"/>
                  <a:pt x="0" y="609602"/>
                </a:cubicBezTo>
                <a:lnTo>
                  <a:pt x="0" y="38098"/>
                </a:lnTo>
                <a:cubicBezTo>
                  <a:pt x="0" y="17071"/>
                  <a:pt x="17071" y="0"/>
                  <a:pt x="38098" y="0"/>
                </a:cubicBezTo>
                <a:close/>
              </a:path>
            </a:pathLst>
          </a:custGeom>
          <a:solidFill>
            <a:srgbClr val="FFFFFF"/>
          </a:solidFill>
          <a:ln/>
        </p:spPr>
      </p:sp>
      <p:sp>
        <p:nvSpPr>
          <p:cNvPr id="18" name="Shape 16"/>
          <p:cNvSpPr/>
          <p:nvPr/>
        </p:nvSpPr>
        <p:spPr>
          <a:xfrm>
            <a:off x="568779" y="3521529"/>
            <a:ext cx="38100" cy="647700"/>
          </a:xfrm>
          <a:custGeom>
            <a:avLst/>
            <a:gdLst/>
            <a:ahLst/>
            <a:cxnLst/>
            <a:rect l="l" t="t" r="r" b="b"/>
            <a:pathLst>
              <a:path w="38100" h="647700">
                <a:moveTo>
                  <a:pt x="38100" y="0"/>
                </a:moveTo>
                <a:lnTo>
                  <a:pt x="38100" y="0"/>
                </a:lnTo>
                <a:lnTo>
                  <a:pt x="38100" y="647700"/>
                </a:lnTo>
                <a:lnTo>
                  <a:pt x="38100" y="647700"/>
                </a:lnTo>
                <a:cubicBezTo>
                  <a:pt x="17072" y="647700"/>
                  <a:pt x="0" y="630628"/>
                  <a:pt x="0" y="609600"/>
                </a:cubicBezTo>
                <a:lnTo>
                  <a:pt x="0" y="38100"/>
                </a:lnTo>
                <a:cubicBezTo>
                  <a:pt x="0" y="17072"/>
                  <a:pt x="17072" y="0"/>
                  <a:pt x="38100" y="0"/>
                </a:cubicBezTo>
                <a:close/>
              </a:path>
            </a:pathLst>
          </a:custGeom>
          <a:solidFill>
            <a:srgbClr val="8B0000"/>
          </a:solidFill>
          <a:ln/>
        </p:spPr>
      </p:sp>
      <p:sp>
        <p:nvSpPr>
          <p:cNvPr id="19" name="Text 17"/>
          <p:cNvSpPr/>
          <p:nvPr/>
        </p:nvSpPr>
        <p:spPr>
          <a:xfrm>
            <a:off x="702129" y="3635829"/>
            <a:ext cx="50863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Structure Collapse</a:t>
            </a:r>
            <a:endParaRPr lang="en-US" sz="1600" dirty="0"/>
          </a:p>
        </p:txBody>
      </p:sp>
      <p:sp>
        <p:nvSpPr>
          <p:cNvPr id="20" name="Text 18"/>
          <p:cNvSpPr/>
          <p:nvPr/>
        </p:nvSpPr>
        <p:spPr>
          <a:xfrm>
            <a:off x="702129" y="3864429"/>
            <a:ext cx="50863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Failed to respect S-P-O boundaries, hallucinating context not present in triple</a:t>
            </a:r>
            <a:endParaRPr lang="en-US" sz="1600" dirty="0"/>
          </a:p>
        </p:txBody>
      </p:sp>
      <p:sp>
        <p:nvSpPr>
          <p:cNvPr id="21" name="Shape 19"/>
          <p:cNvSpPr/>
          <p:nvPr/>
        </p:nvSpPr>
        <p:spPr>
          <a:xfrm>
            <a:off x="549729" y="4283529"/>
            <a:ext cx="5286375" cy="342900"/>
          </a:xfrm>
          <a:custGeom>
            <a:avLst/>
            <a:gdLst/>
            <a:ahLst/>
            <a:cxnLst/>
            <a:rect l="l" t="t" r="r" b="b"/>
            <a:pathLst>
              <a:path w="5286375" h="342900">
                <a:moveTo>
                  <a:pt x="38100" y="0"/>
                </a:moveTo>
                <a:lnTo>
                  <a:pt x="5248275" y="0"/>
                </a:lnTo>
                <a:cubicBezTo>
                  <a:pt x="5269317" y="0"/>
                  <a:pt x="5286375" y="17058"/>
                  <a:pt x="5286375" y="38100"/>
                </a:cubicBezTo>
                <a:lnTo>
                  <a:pt x="5286375" y="304800"/>
                </a:lnTo>
                <a:cubicBezTo>
                  <a:pt x="5286375" y="325842"/>
                  <a:pt x="5269317" y="342900"/>
                  <a:pt x="5248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20000"/>
            </a:srgbClr>
          </a:solidFill>
          <a:ln/>
        </p:spPr>
      </p:sp>
      <p:sp>
        <p:nvSpPr>
          <p:cNvPr id="22" name="Shape 20"/>
          <p:cNvSpPr/>
          <p:nvPr/>
        </p:nvSpPr>
        <p:spPr>
          <a:xfrm>
            <a:off x="644979" y="4376058"/>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43495" y="43495"/>
                </a:moveTo>
                <a:cubicBezTo>
                  <a:pt x="45943" y="41047"/>
                  <a:pt x="49902" y="41047"/>
                  <a:pt x="52324" y="43495"/>
                </a:cubicBezTo>
                <a:lnTo>
                  <a:pt x="66649" y="57820"/>
                </a:lnTo>
                <a:lnTo>
                  <a:pt x="80974" y="43495"/>
                </a:lnTo>
                <a:cubicBezTo>
                  <a:pt x="83422" y="41047"/>
                  <a:pt x="87381" y="41047"/>
                  <a:pt x="89803" y="43495"/>
                </a:cubicBezTo>
                <a:cubicBezTo>
                  <a:pt x="92225" y="45943"/>
                  <a:pt x="92251" y="49902"/>
                  <a:pt x="89803" y="52324"/>
                </a:cubicBezTo>
                <a:lnTo>
                  <a:pt x="75478" y="66649"/>
                </a:lnTo>
                <a:lnTo>
                  <a:pt x="89803" y="80974"/>
                </a:lnTo>
                <a:cubicBezTo>
                  <a:pt x="92251" y="83422"/>
                  <a:pt x="92251" y="87381"/>
                  <a:pt x="89803" y="89803"/>
                </a:cubicBezTo>
                <a:cubicBezTo>
                  <a:pt x="87355" y="92225"/>
                  <a:pt x="83396" y="92251"/>
                  <a:pt x="80974" y="89803"/>
                </a:cubicBezTo>
                <a:lnTo>
                  <a:pt x="66649" y="75478"/>
                </a:lnTo>
                <a:lnTo>
                  <a:pt x="52324" y="89803"/>
                </a:lnTo>
                <a:cubicBezTo>
                  <a:pt x="49876" y="92251"/>
                  <a:pt x="45917" y="92251"/>
                  <a:pt x="43495" y="89803"/>
                </a:cubicBezTo>
                <a:cubicBezTo>
                  <a:pt x="41073" y="87355"/>
                  <a:pt x="41047" y="83396"/>
                  <a:pt x="43495" y="80974"/>
                </a:cubicBezTo>
                <a:lnTo>
                  <a:pt x="57820" y="66649"/>
                </a:lnTo>
                <a:lnTo>
                  <a:pt x="43495" y="52324"/>
                </a:lnTo>
                <a:cubicBezTo>
                  <a:pt x="41047" y="49876"/>
                  <a:pt x="41047" y="45917"/>
                  <a:pt x="43495" y="43495"/>
                </a:cubicBezTo>
                <a:close/>
              </a:path>
            </a:pathLst>
          </a:custGeom>
          <a:solidFill>
            <a:srgbClr val="8B0000"/>
          </a:solidFill>
          <a:ln/>
        </p:spPr>
      </p:sp>
      <p:sp>
        <p:nvSpPr>
          <p:cNvPr id="23" name="Text 21"/>
          <p:cNvSpPr/>
          <p:nvPr/>
        </p:nvSpPr>
        <p:spPr>
          <a:xfrm>
            <a:off x="854529" y="4359729"/>
            <a:ext cx="49720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Root Cause: Dataset too small for current standards</a:t>
            </a:r>
            <a:endParaRPr lang="en-US" sz="1600" dirty="0"/>
          </a:p>
        </p:txBody>
      </p:sp>
      <p:sp>
        <p:nvSpPr>
          <p:cNvPr id="24" name="Shape 22"/>
          <p:cNvSpPr/>
          <p:nvPr/>
        </p:nvSpPr>
        <p:spPr>
          <a:xfrm>
            <a:off x="6199414" y="1341664"/>
            <a:ext cx="5607504" cy="3464379"/>
          </a:xfrm>
          <a:custGeom>
            <a:avLst/>
            <a:gdLst/>
            <a:ahLst/>
            <a:cxnLst/>
            <a:rect l="l" t="t" r="r" b="b"/>
            <a:pathLst>
              <a:path w="5607504" h="3464379">
                <a:moveTo>
                  <a:pt x="76216" y="0"/>
                </a:moveTo>
                <a:lnTo>
                  <a:pt x="5531287" y="0"/>
                </a:lnTo>
                <a:cubicBezTo>
                  <a:pt x="5573380" y="0"/>
                  <a:pt x="5607504" y="34123"/>
                  <a:pt x="5607504" y="76216"/>
                </a:cubicBezTo>
                <a:lnTo>
                  <a:pt x="5607504" y="3388162"/>
                </a:lnTo>
                <a:cubicBezTo>
                  <a:pt x="5607504" y="3430255"/>
                  <a:pt x="5573380" y="3464379"/>
                  <a:pt x="5531287" y="3464379"/>
                </a:cubicBezTo>
                <a:lnTo>
                  <a:pt x="76216" y="3464379"/>
                </a:lnTo>
                <a:cubicBezTo>
                  <a:pt x="34123" y="3464379"/>
                  <a:pt x="0" y="3430255"/>
                  <a:pt x="0" y="3388162"/>
                </a:cubicBezTo>
                <a:lnTo>
                  <a:pt x="0" y="76216"/>
                </a:lnTo>
                <a:cubicBezTo>
                  <a:pt x="0" y="34151"/>
                  <a:pt x="34151" y="0"/>
                  <a:pt x="76216" y="0"/>
                </a:cubicBezTo>
                <a:close/>
              </a:path>
            </a:pathLst>
          </a:custGeom>
          <a:solidFill>
            <a:srgbClr val="22C55E">
              <a:alpha val="10196"/>
            </a:srgbClr>
          </a:solidFill>
          <a:ln w="21771">
            <a:solidFill>
              <a:srgbClr val="22C55E"/>
            </a:solidFill>
            <a:prstDash val="solid"/>
          </a:ln>
        </p:spPr>
      </p:sp>
      <p:sp>
        <p:nvSpPr>
          <p:cNvPr id="25" name="Text 23"/>
          <p:cNvSpPr/>
          <p:nvPr/>
        </p:nvSpPr>
        <p:spPr>
          <a:xfrm>
            <a:off x="6359979" y="1502229"/>
            <a:ext cx="885825" cy="304800"/>
          </a:xfrm>
          <a:prstGeom prst="rect">
            <a:avLst/>
          </a:prstGeom>
          <a:noFill/>
          <a:ln/>
        </p:spPr>
        <p:txBody>
          <a:bodyPr wrap="square" lIns="0" tIns="0" rIns="0" bIns="0" rtlCol="0" anchor="ctr"/>
          <a:lstStyle/>
          <a:p>
            <a:pPr>
              <a:lnSpc>
                <a:spcPct val="110000"/>
              </a:lnSpc>
            </a:pPr>
            <a:r>
              <a:rPr lang="en-US" sz="1800" b="1"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26" name="Shape 24"/>
          <p:cNvSpPr/>
          <p:nvPr/>
        </p:nvSpPr>
        <p:spPr>
          <a:xfrm>
            <a:off x="10275519" y="1521279"/>
            <a:ext cx="1362075" cy="266700"/>
          </a:xfrm>
          <a:custGeom>
            <a:avLst/>
            <a:gdLst/>
            <a:ahLst/>
            <a:cxnLst/>
            <a:rect l="l" t="t" r="r" b="b"/>
            <a:pathLst>
              <a:path w="1362075" h="266700">
                <a:moveTo>
                  <a:pt x="38101" y="0"/>
                </a:moveTo>
                <a:lnTo>
                  <a:pt x="1323974" y="0"/>
                </a:lnTo>
                <a:cubicBezTo>
                  <a:pt x="1345017" y="0"/>
                  <a:pt x="1362075" y="17058"/>
                  <a:pt x="1362075" y="38101"/>
                </a:cubicBezTo>
                <a:lnTo>
                  <a:pt x="1362075" y="228599"/>
                </a:lnTo>
                <a:cubicBezTo>
                  <a:pt x="1362075" y="249642"/>
                  <a:pt x="1345017" y="266700"/>
                  <a:pt x="1323974" y="266700"/>
                </a:cubicBezTo>
                <a:lnTo>
                  <a:pt x="38101" y="266700"/>
                </a:lnTo>
                <a:cubicBezTo>
                  <a:pt x="17058" y="266700"/>
                  <a:pt x="0" y="249642"/>
                  <a:pt x="0" y="228599"/>
                </a:cubicBezTo>
                <a:lnTo>
                  <a:pt x="0" y="38101"/>
                </a:lnTo>
                <a:cubicBezTo>
                  <a:pt x="0" y="17072"/>
                  <a:pt x="17072" y="0"/>
                  <a:pt x="38101" y="0"/>
                </a:cubicBezTo>
                <a:close/>
              </a:path>
            </a:pathLst>
          </a:custGeom>
          <a:solidFill>
            <a:srgbClr val="22C55E"/>
          </a:solidFill>
          <a:ln/>
        </p:spPr>
      </p:sp>
      <p:sp>
        <p:nvSpPr>
          <p:cNvPr id="27" name="Text 25"/>
          <p:cNvSpPr/>
          <p:nvPr/>
        </p:nvSpPr>
        <p:spPr>
          <a:xfrm>
            <a:off x="10275519" y="1521279"/>
            <a:ext cx="1428750" cy="266700"/>
          </a:xfrm>
          <a:prstGeom prst="rect">
            <a:avLst/>
          </a:prstGeom>
          <a:noFill/>
          <a:ln/>
        </p:spPr>
        <p:txBody>
          <a:bodyPr wrap="square" lIns="114300" tIns="38100" rIns="114300" bIns="38100" rtlCol="0" anchor="ctr"/>
          <a:lstStyle/>
          <a:p>
            <a:pPr>
              <a:lnSpc>
                <a:spcPct val="120000"/>
              </a:lnSpc>
            </a:pPr>
            <a:r>
              <a:rPr lang="en-US" sz="1050" b="1" dirty="0">
                <a:solidFill>
                  <a:srgbClr val="FFFFFF"/>
                </a:solidFill>
                <a:latin typeface="Sorts Mill Goudy" pitchFamily="34" charset="0"/>
                <a:ea typeface="Sorts Mill Goudy" pitchFamily="34" charset="-122"/>
                <a:cs typeface="Sorts Mill Goudy" pitchFamily="34" charset="-120"/>
              </a:rPr>
              <a:t>STATUS: PARITY</a:t>
            </a:r>
            <a:endParaRPr lang="en-US" sz="1600" dirty="0"/>
          </a:p>
        </p:txBody>
      </p:sp>
      <p:sp>
        <p:nvSpPr>
          <p:cNvPr id="28" name="Text 26"/>
          <p:cNvSpPr/>
          <p:nvPr/>
        </p:nvSpPr>
        <p:spPr>
          <a:xfrm>
            <a:off x="6359979" y="1921329"/>
            <a:ext cx="5353050" cy="190500"/>
          </a:xfrm>
          <a:prstGeom prst="rect">
            <a:avLst/>
          </a:prstGeom>
          <a:noFill/>
          <a:ln/>
        </p:spPr>
        <p:txBody>
          <a:bodyPr wrap="square" lIns="0" tIns="0" rIns="0" bIns="0" rtlCol="0" anchor="ctr"/>
          <a:lstStyle/>
          <a:p>
            <a:pPr>
              <a:lnSpc>
                <a:spcPct val="120000"/>
              </a:lnSpc>
            </a:pPr>
            <a:r>
              <a:rPr lang="en-US" sz="1050" dirty="0">
                <a:solidFill>
                  <a:srgbClr val="22C55E"/>
                </a:solidFill>
                <a:latin typeface="Sorts Mill Goudy" pitchFamily="34" charset="0"/>
                <a:ea typeface="Sorts Mill Goudy" pitchFamily="34" charset="-122"/>
                <a:cs typeface="Sorts Mill Goudy" pitchFamily="34" charset="-120"/>
              </a:rPr>
              <a:t>WebNLG 2020</a:t>
            </a:r>
            <a:endParaRPr lang="en-US" sz="1600" dirty="0"/>
          </a:p>
        </p:txBody>
      </p:sp>
      <p:sp>
        <p:nvSpPr>
          <p:cNvPr id="29" name="Text 27"/>
          <p:cNvSpPr/>
          <p:nvPr/>
        </p:nvSpPr>
        <p:spPr>
          <a:xfrm>
            <a:off x="6359979" y="2149929"/>
            <a:ext cx="5343525" cy="152400"/>
          </a:xfrm>
          <a:prstGeom prst="rect">
            <a:avLst/>
          </a:prstGeom>
          <a:noFill/>
          <a:ln/>
        </p:spPr>
        <p:txBody>
          <a:bodyPr wrap="square" lIns="0" tIns="0" rIns="0" bIns="0" rtlCol="0" anchor="ctr"/>
          <a:lstStyle/>
          <a:p>
            <a:pPr>
              <a:lnSpc>
                <a:spcPct val="110000"/>
              </a:lnSpc>
            </a:pPr>
            <a:r>
              <a:rPr lang="en-US" sz="900" dirty="0">
                <a:solidFill>
                  <a:srgbClr val="22C55E"/>
                </a:solidFill>
                <a:latin typeface="Sorts Mill Goudy" pitchFamily="34" charset="0"/>
                <a:ea typeface="Sorts Mill Goudy" pitchFamily="34" charset="-122"/>
                <a:cs typeface="Sorts Mill Goudy" pitchFamily="34" charset="-120"/>
              </a:rPr>
              <a:t>Upgraded dataset for T5 fine-tuning</a:t>
            </a:r>
            <a:endParaRPr lang="en-US" sz="1600" dirty="0"/>
          </a:p>
        </p:txBody>
      </p:sp>
      <p:sp>
        <p:nvSpPr>
          <p:cNvPr id="30" name="Shape 28"/>
          <p:cNvSpPr/>
          <p:nvPr/>
        </p:nvSpPr>
        <p:spPr>
          <a:xfrm>
            <a:off x="6379029" y="2416629"/>
            <a:ext cx="5267325" cy="990600"/>
          </a:xfrm>
          <a:custGeom>
            <a:avLst/>
            <a:gdLst/>
            <a:ahLst/>
            <a:cxnLst/>
            <a:rect l="l" t="t" r="r" b="b"/>
            <a:pathLst>
              <a:path w="5267325" h="990600">
                <a:moveTo>
                  <a:pt x="38098" y="0"/>
                </a:moveTo>
                <a:lnTo>
                  <a:pt x="5229227" y="0"/>
                </a:lnTo>
                <a:cubicBezTo>
                  <a:pt x="5250268" y="0"/>
                  <a:pt x="5267325" y="17057"/>
                  <a:pt x="5267325" y="38098"/>
                </a:cubicBezTo>
                <a:lnTo>
                  <a:pt x="5267325" y="952502"/>
                </a:lnTo>
                <a:cubicBezTo>
                  <a:pt x="5267325" y="973543"/>
                  <a:pt x="5250268" y="990600"/>
                  <a:pt x="5229227" y="990600"/>
                </a:cubicBezTo>
                <a:lnTo>
                  <a:pt x="38098" y="990600"/>
                </a:lnTo>
                <a:cubicBezTo>
                  <a:pt x="17057" y="990600"/>
                  <a:pt x="0" y="973543"/>
                  <a:pt x="0" y="952502"/>
                </a:cubicBezTo>
                <a:lnTo>
                  <a:pt x="0" y="38098"/>
                </a:lnTo>
                <a:cubicBezTo>
                  <a:pt x="0" y="17071"/>
                  <a:pt x="17071" y="0"/>
                  <a:pt x="38098" y="0"/>
                </a:cubicBezTo>
                <a:close/>
              </a:path>
            </a:pathLst>
          </a:custGeom>
          <a:solidFill>
            <a:srgbClr val="FFFFFF"/>
          </a:solidFill>
          <a:ln/>
        </p:spPr>
      </p:sp>
      <p:sp>
        <p:nvSpPr>
          <p:cNvPr id="31" name="Shape 29"/>
          <p:cNvSpPr/>
          <p:nvPr/>
        </p:nvSpPr>
        <p:spPr>
          <a:xfrm>
            <a:off x="6379029" y="2416629"/>
            <a:ext cx="38100" cy="990600"/>
          </a:xfrm>
          <a:custGeom>
            <a:avLst/>
            <a:gdLst/>
            <a:ahLst/>
            <a:cxnLst/>
            <a:rect l="l" t="t" r="r" b="b"/>
            <a:pathLst>
              <a:path w="38100" h="990600">
                <a:moveTo>
                  <a:pt x="38100" y="0"/>
                </a:moveTo>
                <a:lnTo>
                  <a:pt x="38100" y="0"/>
                </a:lnTo>
                <a:lnTo>
                  <a:pt x="38100" y="990600"/>
                </a:lnTo>
                <a:lnTo>
                  <a:pt x="38100" y="990600"/>
                </a:lnTo>
                <a:cubicBezTo>
                  <a:pt x="17072" y="990600"/>
                  <a:pt x="0" y="973528"/>
                  <a:pt x="0" y="952500"/>
                </a:cubicBezTo>
                <a:lnTo>
                  <a:pt x="0" y="38100"/>
                </a:lnTo>
                <a:cubicBezTo>
                  <a:pt x="0" y="17072"/>
                  <a:pt x="17072" y="0"/>
                  <a:pt x="38100" y="0"/>
                </a:cubicBezTo>
                <a:close/>
              </a:path>
            </a:pathLst>
          </a:custGeom>
          <a:solidFill>
            <a:srgbClr val="22C55E"/>
          </a:solidFill>
          <a:ln/>
        </p:spPr>
      </p:sp>
      <p:sp>
        <p:nvSpPr>
          <p:cNvPr id="32" name="Text 30"/>
          <p:cNvSpPr/>
          <p:nvPr/>
        </p:nvSpPr>
        <p:spPr>
          <a:xfrm>
            <a:off x="6512379" y="2530929"/>
            <a:ext cx="50863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Fluent Generation</a:t>
            </a:r>
            <a:endParaRPr lang="en-US" sz="1600" dirty="0"/>
          </a:p>
        </p:txBody>
      </p:sp>
      <p:sp>
        <p:nvSpPr>
          <p:cNvPr id="33" name="Shape 31"/>
          <p:cNvSpPr/>
          <p:nvPr/>
        </p:nvSpPr>
        <p:spPr>
          <a:xfrm>
            <a:off x="6512379" y="2759529"/>
            <a:ext cx="5019675" cy="342900"/>
          </a:xfrm>
          <a:custGeom>
            <a:avLst/>
            <a:gdLst/>
            <a:ahLst/>
            <a:cxnLst/>
            <a:rect l="l" t="t" r="r" b="b"/>
            <a:pathLst>
              <a:path w="5019675" h="342900">
                <a:moveTo>
                  <a:pt x="38100" y="0"/>
                </a:moveTo>
                <a:lnTo>
                  <a:pt x="4981575" y="0"/>
                </a:lnTo>
                <a:cubicBezTo>
                  <a:pt x="5002617" y="0"/>
                  <a:pt x="5019675" y="17058"/>
                  <a:pt x="5019675" y="38100"/>
                </a:cubicBezTo>
                <a:lnTo>
                  <a:pt x="5019675" y="304800"/>
                </a:lnTo>
                <a:cubicBezTo>
                  <a:pt x="5019675" y="325842"/>
                  <a:pt x="5002617" y="342900"/>
                  <a:pt x="4981575"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5098"/>
            </a:srgbClr>
          </a:solidFill>
          <a:ln/>
        </p:spPr>
      </p:sp>
      <p:sp>
        <p:nvSpPr>
          <p:cNvPr id="34" name="Text 32"/>
          <p:cNvSpPr/>
          <p:nvPr/>
        </p:nvSpPr>
        <p:spPr>
          <a:xfrm>
            <a:off x="6512379" y="2759529"/>
            <a:ext cx="5086350"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"Barack Obama was born in Honolulu."</a:t>
            </a:r>
            <a:endParaRPr lang="en-US" sz="1600" dirty="0"/>
          </a:p>
        </p:txBody>
      </p:sp>
      <p:sp>
        <p:nvSpPr>
          <p:cNvPr id="35" name="Text 33"/>
          <p:cNvSpPr/>
          <p:nvPr/>
        </p:nvSpPr>
        <p:spPr>
          <a:xfrm>
            <a:off x="6512379" y="3140529"/>
            <a:ext cx="50768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Coherent sentence with proper triple structure</a:t>
            </a:r>
            <a:endParaRPr lang="en-US" sz="1600" dirty="0"/>
          </a:p>
        </p:txBody>
      </p:sp>
      <p:sp>
        <p:nvSpPr>
          <p:cNvPr id="36" name="Shape 34"/>
          <p:cNvSpPr/>
          <p:nvPr/>
        </p:nvSpPr>
        <p:spPr>
          <a:xfrm>
            <a:off x="6379029" y="3521529"/>
            <a:ext cx="5267325" cy="666750"/>
          </a:xfrm>
          <a:custGeom>
            <a:avLst/>
            <a:gdLst/>
            <a:ahLst/>
            <a:cxnLst/>
            <a:rect l="l" t="t" r="r" b="b"/>
            <a:pathLst>
              <a:path w="5267325" h="666750">
                <a:moveTo>
                  <a:pt x="38098" y="0"/>
                </a:moveTo>
                <a:lnTo>
                  <a:pt x="5229227" y="0"/>
                </a:lnTo>
                <a:cubicBezTo>
                  <a:pt x="5250268" y="0"/>
                  <a:pt x="5267325" y="17057"/>
                  <a:pt x="5267325" y="38098"/>
                </a:cubicBezTo>
                <a:lnTo>
                  <a:pt x="5267325" y="628652"/>
                </a:lnTo>
                <a:cubicBezTo>
                  <a:pt x="5267325" y="649693"/>
                  <a:pt x="5250268" y="666750"/>
                  <a:pt x="5229227" y="666750"/>
                </a:cubicBezTo>
                <a:lnTo>
                  <a:pt x="38098" y="666750"/>
                </a:lnTo>
                <a:cubicBezTo>
                  <a:pt x="17057" y="666750"/>
                  <a:pt x="0" y="649693"/>
                  <a:pt x="0" y="628652"/>
                </a:cubicBezTo>
                <a:lnTo>
                  <a:pt x="0" y="38098"/>
                </a:lnTo>
                <a:cubicBezTo>
                  <a:pt x="0" y="17071"/>
                  <a:pt x="17071" y="0"/>
                  <a:pt x="38098" y="0"/>
                </a:cubicBezTo>
                <a:close/>
              </a:path>
            </a:pathLst>
          </a:custGeom>
          <a:solidFill>
            <a:srgbClr val="FFFFFF"/>
          </a:solidFill>
          <a:ln/>
        </p:spPr>
      </p:sp>
      <p:sp>
        <p:nvSpPr>
          <p:cNvPr id="37" name="Shape 35"/>
          <p:cNvSpPr/>
          <p:nvPr/>
        </p:nvSpPr>
        <p:spPr>
          <a:xfrm>
            <a:off x="6379029" y="3521529"/>
            <a:ext cx="38100" cy="666750"/>
          </a:xfrm>
          <a:custGeom>
            <a:avLst/>
            <a:gdLst/>
            <a:ahLst/>
            <a:cxnLst/>
            <a:rect l="l" t="t" r="r" b="b"/>
            <a:pathLst>
              <a:path w="38100" h="666750">
                <a:moveTo>
                  <a:pt x="38100" y="0"/>
                </a:moveTo>
                <a:lnTo>
                  <a:pt x="38100" y="0"/>
                </a:lnTo>
                <a:lnTo>
                  <a:pt x="38100" y="666750"/>
                </a:lnTo>
                <a:lnTo>
                  <a:pt x="38100" y="666750"/>
                </a:lnTo>
                <a:cubicBezTo>
                  <a:pt x="17072" y="666750"/>
                  <a:pt x="0" y="649678"/>
                  <a:pt x="0" y="628650"/>
                </a:cubicBezTo>
                <a:lnTo>
                  <a:pt x="0" y="38100"/>
                </a:lnTo>
                <a:cubicBezTo>
                  <a:pt x="0" y="17072"/>
                  <a:pt x="17072" y="0"/>
                  <a:pt x="38100" y="0"/>
                </a:cubicBezTo>
                <a:close/>
              </a:path>
            </a:pathLst>
          </a:custGeom>
          <a:solidFill>
            <a:srgbClr val="22C55E"/>
          </a:solidFill>
          <a:ln/>
        </p:spPr>
      </p:sp>
      <p:sp>
        <p:nvSpPr>
          <p:cNvPr id="38" name="Text 36"/>
          <p:cNvSpPr/>
          <p:nvPr/>
        </p:nvSpPr>
        <p:spPr>
          <a:xfrm>
            <a:off x="6512379" y="3635829"/>
            <a:ext cx="50863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Structure Integrity</a:t>
            </a:r>
            <a:endParaRPr lang="en-US" sz="1600" dirty="0"/>
          </a:p>
        </p:txBody>
      </p:sp>
      <p:sp>
        <p:nvSpPr>
          <p:cNvPr id="39" name="Text 37"/>
          <p:cNvSpPr/>
          <p:nvPr/>
        </p:nvSpPr>
        <p:spPr>
          <a:xfrm>
            <a:off x="6512379" y="3864429"/>
            <a:ext cx="5086350" cy="20955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Respects Subject-Predicate-Object boundaries with special tokens , ,</a:t>
            </a:r>
            <a:endParaRPr lang="en-US" sz="1600" dirty="0"/>
          </a:p>
        </p:txBody>
      </p:sp>
      <p:sp>
        <p:nvSpPr>
          <p:cNvPr id="40" name="Shape 38"/>
          <p:cNvSpPr/>
          <p:nvPr/>
        </p:nvSpPr>
        <p:spPr>
          <a:xfrm>
            <a:off x="6359979" y="4299858"/>
            <a:ext cx="5286375" cy="342900"/>
          </a:xfrm>
          <a:custGeom>
            <a:avLst/>
            <a:gdLst/>
            <a:ahLst/>
            <a:cxnLst/>
            <a:rect l="l" t="t" r="r" b="b"/>
            <a:pathLst>
              <a:path w="5286375" h="342900">
                <a:moveTo>
                  <a:pt x="38100" y="0"/>
                </a:moveTo>
                <a:lnTo>
                  <a:pt x="5248275" y="0"/>
                </a:lnTo>
                <a:cubicBezTo>
                  <a:pt x="5269317" y="0"/>
                  <a:pt x="5286375" y="17058"/>
                  <a:pt x="5286375" y="38100"/>
                </a:cubicBezTo>
                <a:lnTo>
                  <a:pt x="5286375" y="304800"/>
                </a:lnTo>
                <a:cubicBezTo>
                  <a:pt x="5286375" y="325842"/>
                  <a:pt x="5269317" y="342900"/>
                  <a:pt x="5248275"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20000"/>
            </a:srgbClr>
          </a:solidFill>
          <a:ln/>
        </p:spPr>
      </p:sp>
      <p:sp>
        <p:nvSpPr>
          <p:cNvPr id="41" name="Shape 39"/>
          <p:cNvSpPr/>
          <p:nvPr/>
        </p:nvSpPr>
        <p:spPr>
          <a:xfrm>
            <a:off x="6455229" y="4392388"/>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88657" y="55398"/>
                </a:moveTo>
                <a:lnTo>
                  <a:pt x="67821" y="88735"/>
                </a:lnTo>
                <a:cubicBezTo>
                  <a:pt x="66727" y="90480"/>
                  <a:pt x="64852" y="91574"/>
                  <a:pt x="62794" y="91678"/>
                </a:cubicBezTo>
                <a:cubicBezTo>
                  <a:pt x="60737" y="91782"/>
                  <a:pt x="58757" y="90845"/>
                  <a:pt x="57533" y="89178"/>
                </a:cubicBezTo>
                <a:lnTo>
                  <a:pt x="45032" y="72509"/>
                </a:lnTo>
                <a:cubicBezTo>
                  <a:pt x="42948" y="69748"/>
                  <a:pt x="43521" y="65842"/>
                  <a:pt x="46282" y="63758"/>
                </a:cubicBezTo>
                <a:cubicBezTo>
                  <a:pt x="49043" y="61674"/>
                  <a:pt x="52949" y="62247"/>
                  <a:pt x="55033" y="65008"/>
                </a:cubicBezTo>
                <a:lnTo>
                  <a:pt x="62065" y="74384"/>
                </a:lnTo>
                <a:lnTo>
                  <a:pt x="78057" y="48782"/>
                </a:lnTo>
                <a:cubicBezTo>
                  <a:pt x="79880" y="45865"/>
                  <a:pt x="83734" y="44954"/>
                  <a:pt x="86678" y="46803"/>
                </a:cubicBezTo>
                <a:cubicBezTo>
                  <a:pt x="89621" y="48652"/>
                  <a:pt x="90506" y="52481"/>
                  <a:pt x="88657" y="55424"/>
                </a:cubicBezTo>
                <a:close/>
              </a:path>
            </a:pathLst>
          </a:custGeom>
          <a:solidFill>
            <a:srgbClr val="22C55E"/>
          </a:solidFill>
          <a:ln/>
        </p:spPr>
      </p:sp>
      <p:sp>
        <p:nvSpPr>
          <p:cNvPr id="42" name="Text 40"/>
          <p:cNvSpPr/>
          <p:nvPr/>
        </p:nvSpPr>
        <p:spPr>
          <a:xfrm>
            <a:off x="6664779" y="4376058"/>
            <a:ext cx="49720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Impact: Eliminated stuttering, achieved API parity</a:t>
            </a:r>
            <a:endParaRPr lang="en-US" sz="1600" dirty="0"/>
          </a:p>
        </p:txBody>
      </p:sp>
      <p:sp>
        <p:nvSpPr>
          <p:cNvPr id="43" name="Shape 41"/>
          <p:cNvSpPr/>
          <p:nvPr/>
        </p:nvSpPr>
        <p:spPr>
          <a:xfrm>
            <a:off x="381000" y="4982938"/>
            <a:ext cx="11430000" cy="1314450"/>
          </a:xfrm>
          <a:custGeom>
            <a:avLst/>
            <a:gdLst/>
            <a:ahLst/>
            <a:cxnLst/>
            <a:rect l="l" t="t" r="r" b="b"/>
            <a:pathLst>
              <a:path w="11430000" h="1314450">
                <a:moveTo>
                  <a:pt x="38100" y="0"/>
                </a:moveTo>
                <a:lnTo>
                  <a:pt x="11391900" y="0"/>
                </a:lnTo>
                <a:cubicBezTo>
                  <a:pt x="11412928" y="0"/>
                  <a:pt x="11430000" y="17072"/>
                  <a:pt x="11430000" y="38100"/>
                </a:cubicBezTo>
                <a:lnTo>
                  <a:pt x="11430000" y="1238251"/>
                </a:lnTo>
                <a:cubicBezTo>
                  <a:pt x="11430000" y="1280335"/>
                  <a:pt x="11395885" y="1314450"/>
                  <a:pt x="11353801"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44" name="Shape 42"/>
          <p:cNvSpPr/>
          <p:nvPr/>
        </p:nvSpPr>
        <p:spPr>
          <a:xfrm>
            <a:off x="381000" y="4982938"/>
            <a:ext cx="11430000" cy="38100"/>
          </a:xfrm>
          <a:custGeom>
            <a:avLst/>
            <a:gdLst/>
            <a:ahLst/>
            <a:cxnLst/>
            <a:rect l="l" t="t" r="r" b="b"/>
            <a:pathLst>
              <a:path w="11430000" h="38100">
                <a:moveTo>
                  <a:pt x="38100" y="0"/>
                </a:moveTo>
                <a:lnTo>
                  <a:pt x="11391900" y="0"/>
                </a:lnTo>
                <a:cubicBezTo>
                  <a:pt x="11412928" y="0"/>
                  <a:pt x="11430000" y="17072"/>
                  <a:pt x="11430000" y="38100"/>
                </a:cubicBezTo>
                <a:lnTo>
                  <a:pt x="11430000" y="38100"/>
                </a:lnTo>
                <a:lnTo>
                  <a:pt x="0" y="38100"/>
                </a:lnTo>
                <a:lnTo>
                  <a:pt x="0" y="38100"/>
                </a:lnTo>
                <a:cubicBezTo>
                  <a:pt x="0" y="17072"/>
                  <a:pt x="17072" y="0"/>
                  <a:pt x="38100" y="0"/>
                </a:cubicBezTo>
                <a:close/>
              </a:path>
            </a:pathLst>
          </a:custGeom>
          <a:solidFill>
            <a:srgbClr val="22C55E"/>
          </a:solidFill>
          <a:ln/>
        </p:spPr>
      </p:sp>
      <p:sp>
        <p:nvSpPr>
          <p:cNvPr id="45" name="Text 43"/>
          <p:cNvSpPr/>
          <p:nvPr/>
        </p:nvSpPr>
        <p:spPr>
          <a:xfrm>
            <a:off x="533400" y="5154388"/>
            <a:ext cx="112109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Training Configuration (T5 Fine-Tuning)</a:t>
            </a:r>
            <a:endParaRPr lang="en-US" sz="1600" dirty="0"/>
          </a:p>
        </p:txBody>
      </p:sp>
      <p:sp>
        <p:nvSpPr>
          <p:cNvPr id="46" name="Shape 44"/>
          <p:cNvSpPr/>
          <p:nvPr/>
        </p:nvSpPr>
        <p:spPr>
          <a:xfrm>
            <a:off x="533400"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47" name="Text 45"/>
          <p:cNvSpPr/>
          <p:nvPr/>
        </p:nvSpPr>
        <p:spPr>
          <a:xfrm>
            <a:off x="581025"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Learning Rate</a:t>
            </a:r>
            <a:endParaRPr lang="en-US" sz="1600" dirty="0"/>
          </a:p>
        </p:txBody>
      </p:sp>
      <p:sp>
        <p:nvSpPr>
          <p:cNvPr id="48" name="Text 46"/>
          <p:cNvSpPr/>
          <p:nvPr/>
        </p:nvSpPr>
        <p:spPr>
          <a:xfrm>
            <a:off x="561975"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2e-5</a:t>
            </a:r>
            <a:endParaRPr lang="en-US" sz="1600" dirty="0"/>
          </a:p>
        </p:txBody>
      </p:sp>
      <p:sp>
        <p:nvSpPr>
          <p:cNvPr id="49" name="Shape 47"/>
          <p:cNvSpPr/>
          <p:nvPr/>
        </p:nvSpPr>
        <p:spPr>
          <a:xfrm>
            <a:off x="2406593"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0" name="Text 48"/>
          <p:cNvSpPr/>
          <p:nvPr/>
        </p:nvSpPr>
        <p:spPr>
          <a:xfrm>
            <a:off x="2454219"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Batch Size</a:t>
            </a:r>
            <a:endParaRPr lang="en-US" sz="1600" dirty="0"/>
          </a:p>
        </p:txBody>
      </p:sp>
      <p:sp>
        <p:nvSpPr>
          <p:cNvPr id="51" name="Text 49"/>
          <p:cNvSpPr/>
          <p:nvPr/>
        </p:nvSpPr>
        <p:spPr>
          <a:xfrm>
            <a:off x="2435169"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16×2=32</a:t>
            </a:r>
            <a:endParaRPr lang="en-US" sz="1600" dirty="0"/>
          </a:p>
        </p:txBody>
      </p:sp>
      <p:sp>
        <p:nvSpPr>
          <p:cNvPr id="52" name="Shape 50"/>
          <p:cNvSpPr/>
          <p:nvPr/>
        </p:nvSpPr>
        <p:spPr>
          <a:xfrm>
            <a:off x="4279872"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3" name="Text 51"/>
          <p:cNvSpPr/>
          <p:nvPr/>
        </p:nvSpPr>
        <p:spPr>
          <a:xfrm>
            <a:off x="4327497"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Epochs</a:t>
            </a:r>
            <a:endParaRPr lang="en-US" sz="1600" dirty="0"/>
          </a:p>
        </p:txBody>
      </p:sp>
      <p:sp>
        <p:nvSpPr>
          <p:cNvPr id="54" name="Text 52"/>
          <p:cNvSpPr/>
          <p:nvPr/>
        </p:nvSpPr>
        <p:spPr>
          <a:xfrm>
            <a:off x="4308447"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a:t>
            </a:r>
            <a:endParaRPr lang="en-US" sz="1600" dirty="0"/>
          </a:p>
        </p:txBody>
      </p:sp>
      <p:sp>
        <p:nvSpPr>
          <p:cNvPr id="55" name="Shape 53"/>
          <p:cNvSpPr/>
          <p:nvPr/>
        </p:nvSpPr>
        <p:spPr>
          <a:xfrm>
            <a:off x="6153065"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6" name="Text 54"/>
          <p:cNvSpPr/>
          <p:nvPr/>
        </p:nvSpPr>
        <p:spPr>
          <a:xfrm>
            <a:off x="6200690"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Precision</a:t>
            </a:r>
            <a:endParaRPr lang="en-US" sz="1600" dirty="0"/>
          </a:p>
        </p:txBody>
      </p:sp>
      <p:sp>
        <p:nvSpPr>
          <p:cNvPr id="57" name="Text 55"/>
          <p:cNvSpPr/>
          <p:nvPr/>
        </p:nvSpPr>
        <p:spPr>
          <a:xfrm>
            <a:off x="6181640"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FP16</a:t>
            </a:r>
            <a:endParaRPr lang="en-US" sz="1600" dirty="0"/>
          </a:p>
        </p:txBody>
      </p:sp>
      <p:sp>
        <p:nvSpPr>
          <p:cNvPr id="58" name="Shape 56"/>
          <p:cNvSpPr/>
          <p:nvPr/>
        </p:nvSpPr>
        <p:spPr>
          <a:xfrm>
            <a:off x="8026344"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9" name="Text 57"/>
          <p:cNvSpPr/>
          <p:nvPr/>
        </p:nvSpPr>
        <p:spPr>
          <a:xfrm>
            <a:off x="8073969"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Embedding Size</a:t>
            </a:r>
            <a:endParaRPr lang="en-US" sz="1600" dirty="0"/>
          </a:p>
        </p:txBody>
      </p:sp>
      <p:sp>
        <p:nvSpPr>
          <p:cNvPr id="60" name="Text 58"/>
          <p:cNvSpPr/>
          <p:nvPr/>
        </p:nvSpPr>
        <p:spPr>
          <a:xfrm>
            <a:off x="8054919"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32,103</a:t>
            </a:r>
            <a:endParaRPr lang="en-US" sz="1600" dirty="0"/>
          </a:p>
        </p:txBody>
      </p:sp>
      <p:sp>
        <p:nvSpPr>
          <p:cNvPr id="61" name="Shape 59"/>
          <p:cNvSpPr/>
          <p:nvPr/>
        </p:nvSpPr>
        <p:spPr>
          <a:xfrm>
            <a:off x="9899622"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62" name="Text 60"/>
          <p:cNvSpPr/>
          <p:nvPr/>
        </p:nvSpPr>
        <p:spPr>
          <a:xfrm>
            <a:off x="9947247"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Duration</a:t>
            </a:r>
            <a:endParaRPr lang="en-US" sz="1600" dirty="0"/>
          </a:p>
        </p:txBody>
      </p:sp>
      <p:sp>
        <p:nvSpPr>
          <p:cNvPr id="63" name="Text 61"/>
          <p:cNvSpPr/>
          <p:nvPr/>
        </p:nvSpPr>
        <p:spPr>
          <a:xfrm>
            <a:off x="9928197"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~3h</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7380</Words>
  <Application>Microsoft Office PowerPoint</Application>
  <PresentationFormat>Widescreen</PresentationFormat>
  <Paragraphs>1159</Paragraphs>
  <Slides>48</Slides>
  <Notes>48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MiSans</vt:lpstr>
      <vt:lpstr>Arial</vt:lpstr>
      <vt:lpstr>微软雅黑</vt:lpstr>
      <vt:lpstr>Sorts Mill Goudy</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Scaling and Improving ProVe: A Reproducibility Audit and Forensic Restoration</dc:title>
  <dc:subject>Scaling and Improving ProVe: A Reproducibility Audit and Forensic Restoration</dc:subject>
  <dc:creator>Kimi</dc:creator>
  <cp:lastModifiedBy>Karthik Raja K</cp:lastModifiedBy>
  <cp:revision>5</cp:revision>
  <dcterms:created xsi:type="dcterms:W3CDTF">2026-02-02T10:12:14Z</dcterms:created>
  <dcterms:modified xsi:type="dcterms:W3CDTF">2026-02-03T05:27:20Z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{"Label":"Scaling and Improving ProVe: A Reproducibility Audit and Forensic Restoration","ContentProducer":"001191110108MACG2KBH8F10000","ProduceID":"19c1dbd6-ead2-88c8-8000-000094cbee59","ReservedCode1":"","ContentPropagator":"001191110108MACG2KBH8F20000","PropagateID":"19c1dbd6-ead2-88c8-8000-000094cbee59","ReservedCode2":""}</vt:lpwstr>
  </property>
</Properties>
</file>